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theme/theme6.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slideLayouts/slideLayout11.xml" ContentType="application/vnd.openxmlformats-officedocument.presentationml.slideLayout+xml"/>
  <Override PartName="/ppt/theme/theme7.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 id="2147483648" r:id="rId5"/>
    <p:sldMasterId id="2147483662" r:id="rId6"/>
    <p:sldMasterId id="2147483666" r:id="rId7"/>
    <p:sldMasterId id="2147483650" r:id="rId8"/>
    <p:sldMasterId id="2147483655" r:id="rId9"/>
    <p:sldMasterId id="2147483685" r:id="rId10"/>
    <p:sldMasterId id="2147483673" r:id="rId11"/>
  </p:sldMasterIdLst>
  <p:notesMasterIdLst>
    <p:notesMasterId r:id="rId26"/>
  </p:notesMasterIdLst>
  <p:handoutMasterIdLst>
    <p:handoutMasterId r:id="rId27"/>
  </p:handoutMasterIdLst>
  <p:sldIdLst>
    <p:sldId id="262" r:id="rId12"/>
    <p:sldId id="281" r:id="rId13"/>
    <p:sldId id="282" r:id="rId14"/>
    <p:sldId id="283" r:id="rId15"/>
    <p:sldId id="288" r:id="rId16"/>
    <p:sldId id="279" r:id="rId17"/>
    <p:sldId id="285" r:id="rId18"/>
    <p:sldId id="287" r:id="rId19"/>
    <p:sldId id="289" r:id="rId20"/>
    <p:sldId id="268" r:id="rId21"/>
    <p:sldId id="290" r:id="rId22"/>
    <p:sldId id="292" r:id="rId23"/>
    <p:sldId id="293" r:id="rId24"/>
    <p:sldId id="280" r:id="rId2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 Jarsäter" initials="JJ" lastIdx="7" clrIdx="0">
    <p:extLst>
      <p:ext uri="{19B8F6BF-5375-455C-9EA6-DF929625EA0E}">
        <p15:presenceInfo xmlns:p15="http://schemas.microsoft.com/office/powerpoint/2012/main" userId="S-1-5-21-613775786-3661600701-2283250920-401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DD9"/>
    <a:srgbClr val="45AC34"/>
    <a:srgbClr val="F5ACB8"/>
    <a:srgbClr val="F18798"/>
    <a:srgbClr val="95C11F"/>
    <a:srgbClr val="000000"/>
    <a:srgbClr val="3BAF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6996" autoAdjust="0"/>
    <p:restoredTop sz="73900" autoAdjust="0"/>
  </p:normalViewPr>
  <p:slideViewPr>
    <p:cSldViewPr snapToGrid="0">
      <p:cViewPr varScale="1">
        <p:scale>
          <a:sx n="56" d="100"/>
          <a:sy n="56" d="100"/>
        </p:scale>
        <p:origin x="776" y="37"/>
      </p:cViewPr>
      <p:guideLst/>
    </p:cSldViewPr>
  </p:slideViewPr>
  <p:notesTextViewPr>
    <p:cViewPr>
      <p:scale>
        <a:sx n="125" d="100"/>
        <a:sy n="125" d="100"/>
      </p:scale>
      <p:origin x="0" y="0"/>
    </p:cViewPr>
  </p:notesTextViewPr>
  <p:sorterViewPr>
    <p:cViewPr>
      <p:scale>
        <a:sx n="100" d="100"/>
        <a:sy n="100" d="100"/>
      </p:scale>
      <p:origin x="0" y="-3565"/>
    </p:cViewPr>
  </p:sorterViewPr>
  <p:notesViewPr>
    <p:cSldViewPr snapToGrid="0">
      <p:cViewPr>
        <p:scale>
          <a:sx n="109" d="100"/>
          <a:sy n="109" d="100"/>
        </p:scale>
        <p:origin x="1184" y="-292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0.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3.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commentAuthors" Target="commentAuthors.xml"/><Relationship Id="rId10" Type="http://schemas.openxmlformats.org/officeDocument/2006/relationships/slideMaster" Target="slideMasters/slideMaster7.xml"/><Relationship Id="rId19" Type="http://schemas.openxmlformats.org/officeDocument/2006/relationships/slide" Target="slides/slide8.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userId="ba52cd01-6005-45b1-bc60-1fff30a0bf6d" providerId="ADAL" clId="{9A61124D-03AB-4857-8CB1-41F1EC844F6B}"/>
    <pc:docChg chg="undo redo custSel modSld">
      <pc:chgData name="Linda" userId="ba52cd01-6005-45b1-bc60-1fff30a0bf6d" providerId="ADAL" clId="{9A61124D-03AB-4857-8CB1-41F1EC844F6B}" dt="2020-10-02T09:21:38.366" v="515" actId="20577"/>
      <pc:docMkLst>
        <pc:docMk/>
      </pc:docMkLst>
      <pc:sldChg chg="modSp mod">
        <pc:chgData name="Linda" userId="ba52cd01-6005-45b1-bc60-1fff30a0bf6d" providerId="ADAL" clId="{9A61124D-03AB-4857-8CB1-41F1EC844F6B}" dt="2020-10-02T09:21:38.366" v="515" actId="20577"/>
        <pc:sldMkLst>
          <pc:docMk/>
          <pc:sldMk cId="2532096423" sldId="262"/>
        </pc:sldMkLst>
        <pc:spChg chg="mod">
          <ac:chgData name="Linda" userId="ba52cd01-6005-45b1-bc60-1fff30a0bf6d" providerId="ADAL" clId="{9A61124D-03AB-4857-8CB1-41F1EC844F6B}" dt="2020-10-02T09:21:38.366" v="515" actId="20577"/>
          <ac:spMkLst>
            <pc:docMk/>
            <pc:sldMk cId="2532096423" sldId="262"/>
            <ac:spMk id="2" creationId="{63B772BE-57F8-4993-ABDD-89D3245801AD}"/>
          </ac:spMkLst>
        </pc:spChg>
      </pc:sldChg>
      <pc:sldChg chg="modNotesTx">
        <pc:chgData name="Linda" userId="ba52cd01-6005-45b1-bc60-1fff30a0bf6d" providerId="ADAL" clId="{9A61124D-03AB-4857-8CB1-41F1EC844F6B}" dt="2020-09-29T10:10:54.820" v="286" actId="20577"/>
        <pc:sldMkLst>
          <pc:docMk/>
          <pc:sldMk cId="3918913386" sldId="268"/>
        </pc:sldMkLst>
      </pc:sldChg>
      <pc:sldChg chg="modSp mod modNotes modNotesTx">
        <pc:chgData name="Linda" userId="ba52cd01-6005-45b1-bc60-1fff30a0bf6d" providerId="ADAL" clId="{9A61124D-03AB-4857-8CB1-41F1EC844F6B}" dt="2020-10-01T12:52:43.210" v="513" actId="14100"/>
        <pc:sldMkLst>
          <pc:docMk/>
          <pc:sldMk cId="1604138656" sldId="282"/>
        </pc:sldMkLst>
        <pc:spChg chg="mod">
          <ac:chgData name="Linda" userId="ba52cd01-6005-45b1-bc60-1fff30a0bf6d" providerId="ADAL" clId="{9A61124D-03AB-4857-8CB1-41F1EC844F6B}" dt="2020-10-01T12:51:56.740" v="509" actId="20577"/>
          <ac:spMkLst>
            <pc:docMk/>
            <pc:sldMk cId="1604138656" sldId="282"/>
            <ac:spMk id="3" creationId="{40FDF144-DDEE-4825-8FB3-1C663917015F}"/>
          </ac:spMkLst>
        </pc:spChg>
      </pc:sldChg>
      <pc:sldChg chg="modNotes modNotesTx">
        <pc:chgData name="Linda" userId="ba52cd01-6005-45b1-bc60-1fff30a0bf6d" providerId="ADAL" clId="{9A61124D-03AB-4857-8CB1-41F1EC844F6B}" dt="2020-09-29T10:19:30.351" v="508" actId="1036"/>
        <pc:sldMkLst>
          <pc:docMk/>
          <pc:sldMk cId="2019127007" sldId="283"/>
        </pc:sldMkLst>
      </pc:sldChg>
      <pc:sldChg chg="addSp delSp modSp mod modNotesTx">
        <pc:chgData name="Linda" userId="ba52cd01-6005-45b1-bc60-1fff30a0bf6d" providerId="ADAL" clId="{9A61124D-03AB-4857-8CB1-41F1EC844F6B}" dt="2020-09-29T10:16:02.765" v="442" actId="1036"/>
        <pc:sldMkLst>
          <pc:docMk/>
          <pc:sldMk cId="4098075537" sldId="292"/>
        </pc:sldMkLst>
        <pc:spChg chg="del">
          <ac:chgData name="Linda" userId="ba52cd01-6005-45b1-bc60-1fff30a0bf6d" providerId="ADAL" clId="{9A61124D-03AB-4857-8CB1-41F1EC844F6B}" dt="2020-09-29T09:34:08.991" v="55" actId="478"/>
          <ac:spMkLst>
            <pc:docMk/>
            <pc:sldMk cId="4098075537" sldId="292"/>
            <ac:spMk id="2" creationId="{744BB3C4-6D58-4D6E-9F05-C5B8BE14EA65}"/>
          </ac:spMkLst>
        </pc:spChg>
        <pc:spChg chg="mod">
          <ac:chgData name="Linda" userId="ba52cd01-6005-45b1-bc60-1fff30a0bf6d" providerId="ADAL" clId="{9A61124D-03AB-4857-8CB1-41F1EC844F6B}" dt="2020-09-29T10:12:55.959" v="338" actId="1036"/>
          <ac:spMkLst>
            <pc:docMk/>
            <pc:sldMk cId="4098075537" sldId="292"/>
            <ac:spMk id="3" creationId="{36C26708-D614-4C83-983E-984029417B34}"/>
          </ac:spMkLst>
        </pc:spChg>
        <pc:spChg chg="mod">
          <ac:chgData name="Linda" userId="ba52cd01-6005-45b1-bc60-1fff30a0bf6d" providerId="ADAL" clId="{9A61124D-03AB-4857-8CB1-41F1EC844F6B}" dt="2020-09-29T10:16:02.765" v="442" actId="1036"/>
          <ac:spMkLst>
            <pc:docMk/>
            <pc:sldMk cId="4098075537" sldId="292"/>
            <ac:spMk id="4" creationId="{3826D960-60DA-4FD1-BE01-6160F1853DB3}"/>
          </ac:spMkLst>
        </pc:spChg>
        <pc:picChg chg="add del mod">
          <ac:chgData name="Linda" userId="ba52cd01-6005-45b1-bc60-1fff30a0bf6d" providerId="ADAL" clId="{9A61124D-03AB-4857-8CB1-41F1EC844F6B}" dt="2020-09-29T09:47:25.094" v="74" actId="478"/>
          <ac:picMkLst>
            <pc:docMk/>
            <pc:sldMk cId="4098075537" sldId="292"/>
            <ac:picMk id="6" creationId="{1314627B-CD2F-4627-98BF-A556AC03102A}"/>
          </ac:picMkLst>
        </pc:picChg>
        <pc:picChg chg="add mod ord">
          <ac:chgData name="Linda" userId="ba52cd01-6005-45b1-bc60-1fff30a0bf6d" providerId="ADAL" clId="{9A61124D-03AB-4857-8CB1-41F1EC844F6B}" dt="2020-09-29T09:59:58.285" v="215"/>
          <ac:picMkLst>
            <pc:docMk/>
            <pc:sldMk cId="4098075537" sldId="292"/>
            <ac:picMk id="8" creationId="{FA4B1055-1F31-4B3F-A3B8-14A61D8B5A1D}"/>
          </ac:picMkLst>
        </pc:picChg>
        <pc:picChg chg="add del mod">
          <ac:chgData name="Linda" userId="ba52cd01-6005-45b1-bc60-1fff30a0bf6d" providerId="ADAL" clId="{9A61124D-03AB-4857-8CB1-41F1EC844F6B}" dt="2020-09-29T09:48:31.124" v="86" actId="478"/>
          <ac:picMkLst>
            <pc:docMk/>
            <pc:sldMk cId="4098075537" sldId="292"/>
            <ac:picMk id="10" creationId="{C6D85133-E523-4C94-9A7B-4FDA3F7DB2DA}"/>
          </ac:picMkLst>
        </pc:picChg>
        <pc:picChg chg="add del mod">
          <ac:chgData name="Linda" userId="ba52cd01-6005-45b1-bc60-1fff30a0bf6d" providerId="ADAL" clId="{9A61124D-03AB-4857-8CB1-41F1EC844F6B}" dt="2020-09-29T09:48:31.124" v="86" actId="478"/>
          <ac:picMkLst>
            <pc:docMk/>
            <pc:sldMk cId="4098075537" sldId="292"/>
            <ac:picMk id="12" creationId="{8884A72E-9F43-4986-AE3A-EB50E89F6133}"/>
          </ac:picMkLst>
        </pc:picChg>
        <pc:picChg chg="add mod">
          <ac:chgData name="Linda" userId="ba52cd01-6005-45b1-bc60-1fff30a0bf6d" providerId="ADAL" clId="{9A61124D-03AB-4857-8CB1-41F1EC844F6B}" dt="2020-09-29T09:59:58.285" v="215"/>
          <ac:picMkLst>
            <pc:docMk/>
            <pc:sldMk cId="4098075537" sldId="292"/>
            <ac:picMk id="14" creationId="{499AEC7B-32D9-40E3-8C4F-AC6E73986674}"/>
          </ac:picMkLst>
        </pc:picChg>
        <pc:picChg chg="add mod">
          <ac:chgData name="Linda" userId="ba52cd01-6005-45b1-bc60-1fff30a0bf6d" providerId="ADAL" clId="{9A61124D-03AB-4857-8CB1-41F1EC844F6B}" dt="2020-09-29T09:59:58.285" v="215"/>
          <ac:picMkLst>
            <pc:docMk/>
            <pc:sldMk cId="4098075537" sldId="292"/>
            <ac:picMk id="16" creationId="{F23EA8D8-000B-4E8D-B754-B7F5ED1FE04D}"/>
          </ac:picMkLst>
        </pc:picChg>
      </pc:sldChg>
      <pc:sldChg chg="modSp mod">
        <pc:chgData name="Linda" userId="ba52cd01-6005-45b1-bc60-1fff30a0bf6d" providerId="ADAL" clId="{9A61124D-03AB-4857-8CB1-41F1EC844F6B}" dt="2020-09-29T10:16:19.278" v="479" actId="20577"/>
        <pc:sldMkLst>
          <pc:docMk/>
          <pc:sldMk cId="654704374" sldId="293"/>
        </pc:sldMkLst>
        <pc:spChg chg="mod">
          <ac:chgData name="Linda" userId="ba52cd01-6005-45b1-bc60-1fff30a0bf6d" providerId="ADAL" clId="{9A61124D-03AB-4857-8CB1-41F1EC844F6B}" dt="2020-09-29T10:15:11.541" v="424" actId="1035"/>
          <ac:spMkLst>
            <pc:docMk/>
            <pc:sldMk cId="654704374" sldId="293"/>
            <ac:spMk id="3" creationId="{558AD617-4936-4FC4-919A-FAC5C140CFB4}"/>
          </ac:spMkLst>
        </pc:spChg>
        <pc:spChg chg="mod">
          <ac:chgData name="Linda" userId="ba52cd01-6005-45b1-bc60-1fff30a0bf6d" providerId="ADAL" clId="{9A61124D-03AB-4857-8CB1-41F1EC844F6B}" dt="2020-09-29T10:16:19.278" v="479" actId="20577"/>
          <ac:spMkLst>
            <pc:docMk/>
            <pc:sldMk cId="654704374" sldId="293"/>
            <ac:spMk id="4" creationId="{89EC4FCF-A7E2-4982-B421-6981157BDAE6}"/>
          </ac:spMkLst>
        </pc:spChg>
        <pc:picChg chg="mod">
          <ac:chgData name="Linda" userId="ba52cd01-6005-45b1-bc60-1fff30a0bf6d" providerId="ADAL" clId="{9A61124D-03AB-4857-8CB1-41F1EC844F6B}" dt="2020-09-29T10:15:26.569" v="426" actId="207"/>
          <ac:picMkLst>
            <pc:docMk/>
            <pc:sldMk cId="654704374" sldId="293"/>
            <ac:picMk id="6" creationId="{CDC7AEDA-34DE-48A4-96E3-833BB3FFF12A}"/>
          </ac:picMkLst>
        </pc:picChg>
      </pc:sldChg>
    </pc:docChg>
  </pc:docChgLst>
  <pc:docChgLst>
    <pc:chgData name="Linda" userId="ba52cd01-6005-45b1-bc60-1fff30a0bf6d" providerId="ADAL" clId="{AD5E9C9B-9047-4C59-9807-C8CCBEEC9EE1}"/>
    <pc:docChg chg="undo custSel modSld">
      <pc:chgData name="Linda" userId="ba52cd01-6005-45b1-bc60-1fff30a0bf6d" providerId="ADAL" clId="{AD5E9C9B-9047-4C59-9807-C8CCBEEC9EE1}" dt="2020-10-16T13:51:31.604" v="679" actId="255"/>
      <pc:docMkLst>
        <pc:docMk/>
      </pc:docMkLst>
      <pc:sldChg chg="modNotes">
        <pc:chgData name="Linda" userId="ba52cd01-6005-45b1-bc60-1fff30a0bf6d" providerId="ADAL" clId="{AD5E9C9B-9047-4C59-9807-C8CCBEEC9EE1}" dt="2020-10-16T12:54:04.931" v="0" actId="6549"/>
        <pc:sldMkLst>
          <pc:docMk/>
          <pc:sldMk cId="1604138656" sldId="282"/>
        </pc:sldMkLst>
      </pc:sldChg>
      <pc:sldChg chg="modNotes modNotesTx">
        <pc:chgData name="Linda" userId="ba52cd01-6005-45b1-bc60-1fff30a0bf6d" providerId="ADAL" clId="{AD5E9C9B-9047-4C59-9807-C8CCBEEC9EE1}" dt="2020-10-16T13:51:31.604" v="679" actId="255"/>
        <pc:sldMkLst>
          <pc:docMk/>
          <pc:sldMk cId="2019127007" sldId="283"/>
        </pc:sldMkLst>
      </pc:sldChg>
      <pc:sldChg chg="modNotes">
        <pc:chgData name="Linda" userId="ba52cd01-6005-45b1-bc60-1fff30a0bf6d" providerId="ADAL" clId="{AD5E9C9B-9047-4C59-9807-C8CCBEEC9EE1}" dt="2020-10-16T13:33:01.899" v="654" actId="6549"/>
        <pc:sldMkLst>
          <pc:docMk/>
          <pc:sldMk cId="2655742098" sldId="285"/>
        </pc:sldMkLst>
      </pc:sldChg>
      <pc:sldChg chg="modNotes">
        <pc:chgData name="Linda" userId="ba52cd01-6005-45b1-bc60-1fff30a0bf6d" providerId="ADAL" clId="{AD5E9C9B-9047-4C59-9807-C8CCBEEC9EE1}" dt="2020-10-16T13:33:55.275" v="660" actId="20577"/>
        <pc:sldMkLst>
          <pc:docMk/>
          <pc:sldMk cId="2170867208" sldId="287"/>
        </pc:sldMkLst>
      </pc:sldChg>
      <pc:sldChg chg="modNotesTx">
        <pc:chgData name="Linda" userId="ba52cd01-6005-45b1-bc60-1fff30a0bf6d" providerId="ADAL" clId="{AD5E9C9B-9047-4C59-9807-C8CCBEEC9EE1}" dt="2020-10-16T13:34:32.293" v="662" actId="20577"/>
        <pc:sldMkLst>
          <pc:docMk/>
          <pc:sldMk cId="1836021708" sldId="290"/>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121194288593947E-2"/>
          <c:y val="4.6874997116449491E-2"/>
          <c:w val="0.87525014711909999"/>
          <c:h val="0.84491241111513216"/>
        </c:manualLayout>
      </c:layout>
      <c:barChart>
        <c:barDir val="col"/>
        <c:grouping val="clustered"/>
        <c:varyColors val="0"/>
        <c:ser>
          <c:idx val="0"/>
          <c:order val="0"/>
          <c:tx>
            <c:strRef>
              <c:f>Blad1!$B$1</c:f>
              <c:strCache>
                <c:ptCount val="1"/>
                <c:pt idx="0">
                  <c:v>Serie 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403-4A49-9D4A-27719F1F596A}"/>
            </c:ext>
          </c:extLst>
        </c:ser>
        <c:ser>
          <c:idx val="1"/>
          <c:order val="1"/>
          <c:tx>
            <c:strRef>
              <c:f>Blad1!$C$1</c:f>
              <c:strCache>
                <c:ptCount val="1"/>
                <c:pt idx="0">
                  <c:v>Serie 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403-4A49-9D4A-27719F1F596A}"/>
            </c:ext>
          </c:extLst>
        </c:ser>
        <c:ser>
          <c:idx val="2"/>
          <c:order val="2"/>
          <c:tx>
            <c:strRef>
              <c:f>Blad1!$D$1</c:f>
              <c:strCache>
                <c:ptCount val="1"/>
                <c:pt idx="0">
                  <c:v>Serie 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403-4A49-9D4A-27719F1F596A}"/>
            </c:ext>
          </c:extLst>
        </c:ser>
        <c:dLbls>
          <c:dLblPos val="outEnd"/>
          <c:showLegendKey val="0"/>
          <c:showVal val="1"/>
          <c:showCatName val="0"/>
          <c:showSerName val="0"/>
          <c:showPercent val="0"/>
          <c:showBubbleSize val="0"/>
        </c:dLbls>
        <c:gapWidth val="219"/>
        <c:overlap val="-27"/>
        <c:axId val="624952968"/>
        <c:axId val="623848440"/>
      </c:barChart>
      <c:catAx>
        <c:axId val="624952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623848440"/>
        <c:crosses val="autoZero"/>
        <c:auto val="1"/>
        <c:lblAlgn val="ctr"/>
        <c:lblOffset val="100"/>
        <c:noMultiLvlLbl val="0"/>
      </c:catAx>
      <c:valAx>
        <c:axId val="623848440"/>
        <c:scaling>
          <c:orientation val="minMax"/>
        </c:scaling>
        <c:delete val="1"/>
        <c:axPos val="l"/>
        <c:numFmt formatCode="General" sourceLinked="1"/>
        <c:majorTickMark val="none"/>
        <c:minorTickMark val="none"/>
        <c:tickLblPos val="nextTo"/>
        <c:crossAx val="624952968"/>
        <c:crosses val="autoZero"/>
        <c:crossBetween val="between"/>
      </c:valAx>
      <c:spPr>
        <a:noFill/>
        <a:ln>
          <a:noFill/>
        </a:ln>
        <a:effectLst/>
      </c:spPr>
    </c:plotArea>
    <c:legend>
      <c:legendPos val="b"/>
      <c:layout>
        <c:manualLayout>
          <c:xMode val="edge"/>
          <c:yMode val="edge"/>
          <c:x val="0.85881497661027073"/>
          <c:y val="0.69656891630358542"/>
          <c:w val="0.11403573265212552"/>
          <c:h val="0.2026498398960482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0EE973FE-3399-4CBA-89CB-F5244E6868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EB5C863B-0490-4831-B6C7-0CA04ACD36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6013BB-C168-43A2-B501-129E86A8DC45}" type="datetimeFigureOut">
              <a:rPr lang="sv-SE" smtClean="0"/>
              <a:t>2020-10-16</a:t>
            </a:fld>
            <a:endParaRPr lang="sv-SE"/>
          </a:p>
        </p:txBody>
      </p:sp>
      <p:sp>
        <p:nvSpPr>
          <p:cNvPr id="4" name="Platshållare för sidfot 3">
            <a:extLst>
              <a:ext uri="{FF2B5EF4-FFF2-40B4-BE49-F238E27FC236}">
                <a16:creationId xmlns:a16="http://schemas.microsoft.com/office/drawing/2014/main" id="{E24969D6-22B5-4581-8ABA-2BF04C19ED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BD27049D-BE78-49FC-AFC9-62CBDF2C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A4F907-8AB4-40BE-AFAC-1028CAF62D27}" type="slidenum">
              <a:rPr lang="sv-SE" smtClean="0"/>
              <a:t>‹#›</a:t>
            </a:fld>
            <a:endParaRPr lang="sv-SE"/>
          </a:p>
        </p:txBody>
      </p:sp>
    </p:spTree>
    <p:extLst>
      <p:ext uri="{BB962C8B-B14F-4D97-AF65-F5344CB8AC3E}">
        <p14:creationId xmlns:p14="http://schemas.microsoft.com/office/powerpoint/2010/main" val="153840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E4752D-7C3D-413F-931D-14AB035F3BE5}" type="datetimeFigureOut">
              <a:rPr lang="sv-SE" smtClean="0"/>
              <a:t>2020-10-16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5BB4D9-8073-4BD9-9370-277EE9A33AE9}" type="slidenum">
              <a:rPr lang="sv-SE" smtClean="0"/>
              <a:t>‹#›</a:t>
            </a:fld>
            <a:endParaRPr lang="sv-SE"/>
          </a:p>
        </p:txBody>
      </p:sp>
    </p:spTree>
    <p:extLst>
      <p:ext uri="{BB962C8B-B14F-4D97-AF65-F5344CB8AC3E}">
        <p14:creationId xmlns:p14="http://schemas.microsoft.com/office/powerpoint/2010/main" val="1042194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95BB4D9-8073-4BD9-9370-277EE9A33AE9}" type="slidenum">
              <a:rPr lang="sv-SE" smtClean="0"/>
              <a:t>1</a:t>
            </a:fld>
            <a:endParaRPr lang="sv-SE"/>
          </a:p>
        </p:txBody>
      </p:sp>
    </p:spTree>
    <p:extLst>
      <p:ext uri="{BB962C8B-B14F-4D97-AF65-F5344CB8AC3E}">
        <p14:creationId xmlns:p14="http://schemas.microsoft.com/office/powerpoint/2010/main" val="152159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Förberedelser vid DBD (som är den vanligaste donationsformen): </a:t>
            </a:r>
            <a:r>
              <a:rPr lang="sv-SE" dirty="0"/>
              <a:t>En donationsoperation sker alltid på donatorssjukhuset där patienten har avlidit. Donatorn transporteras från intensivvårdsavdelningen till operationssalen ca. 1-1,5 timme innan planerad operationsstart för att det lokala operations- och anestesiteamet ska kunna förbereda donatorn genom steriltvätt och stabilisering av medicinska parametrar innan transplantationsteamet anländer. I den nationella donationspärmen finns den information som kan behövas för att förbereda operationssalen och donatorn innan transplantationsteamet kommer. </a:t>
            </a:r>
          </a:p>
          <a:p>
            <a:endParaRPr lang="sv-SE" b="1" dirty="0"/>
          </a:p>
          <a:p>
            <a:r>
              <a:rPr lang="sv-SE" b="1" dirty="0"/>
              <a:t>Tidsåtgång: </a:t>
            </a:r>
            <a:r>
              <a:rPr lang="sv-SE" dirty="0"/>
              <a:t>Inför en donationsoperation måste operationen anmälas i det lokala operationssystemet. Detta görs enligt det lokala sjukhusets rutiner för operationsanmälan (vanligtvis IVA-/narkosjour eller kirurgjour). Tidsomfattningen för en donationsoperation är beroende av vilka organ som ska tillvaratas. I snitt tar en donationsoperation mellan 4-6 timmar från operationsstart till operationsslut. </a:t>
            </a:r>
          </a:p>
          <a:p>
            <a:endParaRPr lang="sv-SE" dirty="0"/>
          </a:p>
          <a:p>
            <a:r>
              <a:rPr lang="sv-SE" i="1" dirty="0"/>
              <a:t>Fortsättning - se nästa sida. </a:t>
            </a:r>
          </a:p>
        </p:txBody>
      </p:sp>
      <p:sp>
        <p:nvSpPr>
          <p:cNvPr id="4" name="Platshållare för bildnummer 3"/>
          <p:cNvSpPr>
            <a:spLocks noGrp="1"/>
          </p:cNvSpPr>
          <p:nvPr>
            <p:ph type="sldNum" sz="quarter" idx="5"/>
          </p:nvPr>
        </p:nvSpPr>
        <p:spPr/>
        <p:txBody>
          <a:bodyPr/>
          <a:lstStyle/>
          <a:p>
            <a:fld id="{495BB4D9-8073-4BD9-9370-277EE9A33AE9}" type="slidenum">
              <a:rPr lang="sv-SE" smtClean="0"/>
              <a:t>10</a:t>
            </a:fld>
            <a:endParaRPr lang="sv-SE"/>
          </a:p>
        </p:txBody>
      </p:sp>
    </p:spTree>
    <p:extLst>
      <p:ext uri="{BB962C8B-B14F-4D97-AF65-F5344CB8AC3E}">
        <p14:creationId xmlns:p14="http://schemas.microsoft.com/office/powerpoint/2010/main" val="2523822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260858"/>
            <a:ext cx="5507568" cy="4870450"/>
          </a:xfrm>
        </p:spPr>
        <p:txBody>
          <a:bodyPr/>
          <a:lstStyle/>
          <a:p>
            <a:r>
              <a:rPr lang="sv-SE" b="1" dirty="0"/>
              <a:t>Deltagare: </a:t>
            </a:r>
            <a:r>
              <a:rPr lang="sv-SE" dirty="0"/>
              <a:t>Det lokala teamet består av operationssjuksköterska och operationsundersköterska som assisterar under operationen. Vid DBD-donation ingår även den lokala anestesiläkaren och anestesisjuksköterskan i det lokala teamet. De ser till att cirkulationen och syretillförseln till organen optimeras till det ögonblick då genomspolning och kylningen av organen</a:t>
            </a:r>
            <a:r>
              <a:rPr lang="sv-SE" i="1" dirty="0"/>
              <a:t> </a:t>
            </a:r>
            <a:r>
              <a:rPr lang="sv-SE" i="0" dirty="0"/>
              <a:t>påbörjas </a:t>
            </a:r>
            <a:r>
              <a:rPr lang="sv-SE" dirty="0"/>
              <a:t>och respiratorn stängs av. </a:t>
            </a:r>
          </a:p>
          <a:p>
            <a:endParaRPr lang="sv-SE" dirty="0"/>
          </a:p>
          <a:p>
            <a:r>
              <a:rPr lang="sv-SE" dirty="0"/>
              <a:t>Utöver det lokala operationsteamet tillkommer alltid det ansvariga transplantationsteamet och ibland även ytterligare transplantationsteam om thoraxorgan ska tillvaratas för transplantation.</a:t>
            </a:r>
          </a:p>
          <a:p>
            <a:endParaRPr lang="sv-SE" dirty="0"/>
          </a:p>
          <a:p>
            <a:r>
              <a:rPr lang="sv-SE" dirty="0"/>
              <a:t>I en del fall har förberedelserna för mottagaren av organen inte kommit så långt som planerat. Donatorsoperationen kan då behöva pausa en stund så att mottagande center kommer i fas. Timingen mellan donationen och transplantationerna är central för att organens tid utanför kroppen ska minimeras. Detta gäller framförallt vid hjärttransplantation där mottagande center förbereder mottagaren simultant med donatorsoperationen. Ett hjärta kan endast vara utanför kroppen i maximalt 4 timmar.</a:t>
            </a:r>
          </a:p>
          <a:p>
            <a:endParaRPr lang="sv-SE" dirty="0"/>
          </a:p>
          <a:p>
            <a:r>
              <a:rPr lang="sv-SE" b="1" dirty="0"/>
              <a:t>Dokument: </a:t>
            </a:r>
          </a:p>
          <a:p>
            <a:r>
              <a:rPr lang="sv-SE" dirty="0"/>
              <a:t>Under koordineringen har transplantationskoordinatorn fått de dokument som måste vara ifyllda och som är en del av utredningen om en donation är möjlig: </a:t>
            </a:r>
          </a:p>
          <a:p>
            <a:r>
              <a:rPr lang="sv-SE" dirty="0"/>
              <a:t>1) Journalhandling för donationsingrepp, 2) dokument för klinisk diagnostik, 3) blodgruppering, 4) donatorskarakterisering. Dessa </a:t>
            </a:r>
            <a:r>
              <a:rPr lang="sv-SE" i="1" dirty="0"/>
              <a:t>dokument </a:t>
            </a:r>
            <a:r>
              <a:rPr lang="sv-SE" dirty="0"/>
              <a:t>ska finnas inne på operationssalen för att ansvarig transplantationskirurg, innan donatorsoperationen börjar, ska kunna genomföra identitetskontroll samt en slutgiltig kontroll av att allt följer gällande föreskrifter. </a:t>
            </a:r>
          </a:p>
          <a:p>
            <a:endParaRPr lang="sv-SE" dirty="0"/>
          </a:p>
        </p:txBody>
      </p:sp>
      <p:sp>
        <p:nvSpPr>
          <p:cNvPr id="4" name="Platshållare för bildnummer 3"/>
          <p:cNvSpPr>
            <a:spLocks noGrp="1"/>
          </p:cNvSpPr>
          <p:nvPr>
            <p:ph type="sldNum" sz="quarter" idx="5"/>
          </p:nvPr>
        </p:nvSpPr>
        <p:spPr/>
        <p:txBody>
          <a:bodyPr/>
          <a:lstStyle/>
          <a:p>
            <a:fld id="{495BB4D9-8073-4BD9-9370-277EE9A33AE9}" type="slidenum">
              <a:rPr lang="sv-SE" smtClean="0"/>
              <a:t>11</a:t>
            </a:fld>
            <a:endParaRPr lang="sv-SE" dirty="0"/>
          </a:p>
        </p:txBody>
      </p:sp>
    </p:spTree>
    <p:extLst>
      <p:ext uri="{BB962C8B-B14F-4D97-AF65-F5344CB8AC3E}">
        <p14:creationId xmlns:p14="http://schemas.microsoft.com/office/powerpoint/2010/main" val="664553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När organen</a:t>
            </a:r>
            <a:r>
              <a:rPr lang="sv-SE" i="0" dirty="0"/>
              <a:t> opererats ut ur kroppen </a:t>
            </a:r>
            <a:r>
              <a:rPr lang="sv-SE" dirty="0"/>
              <a:t>läggs de i kallt vatten med steril is i. Detta för att fortsätta kyla organen och sänka metabolismen så att de bättre tolererar syrebristen. Innan transplantationsteamet lämnar donatorssjukhuset med organen går transplantationskirurgen igenom varje organ för att kunna vidarebefordra viktig information om organet samt eventuella avvikelser i anatomin till insättande kirurg.</a:t>
            </a:r>
          </a:p>
          <a:p>
            <a:endParaRPr lang="sv-SE" dirty="0"/>
          </a:p>
          <a:p>
            <a:r>
              <a:rPr lang="sv-SE" dirty="0"/>
              <a:t>Det uttagsteam som ansvarar för organdonatorn har med sig all nödvändig utrustning för att säkert kunna transportera och paketera organen till mottagande center. Organen transporteras via bil, reguljärt flyg eller via chartrat flyg till respektive center som ska ta emot organen.</a:t>
            </a:r>
          </a:p>
          <a:p>
            <a:endParaRPr lang="sv-SE" dirty="0"/>
          </a:p>
          <a:p>
            <a:r>
              <a:rPr lang="sv-SE" dirty="0"/>
              <a:t>När alla organ tillvaratagits sys operationssåret hos organdonatorn ihop och såret läggs om. Närstående ska ha fått information om, via intensivvårdsavdelningen, att donatorn kommer ha ett operationssår över buk och bröstkorg. </a:t>
            </a:r>
          </a:p>
        </p:txBody>
      </p:sp>
      <p:sp>
        <p:nvSpPr>
          <p:cNvPr id="4" name="Platshållare för bildnummer 3"/>
          <p:cNvSpPr>
            <a:spLocks noGrp="1"/>
          </p:cNvSpPr>
          <p:nvPr>
            <p:ph type="sldNum" sz="quarter" idx="5"/>
          </p:nvPr>
        </p:nvSpPr>
        <p:spPr/>
        <p:txBody>
          <a:bodyPr/>
          <a:lstStyle/>
          <a:p>
            <a:fld id="{495BB4D9-8073-4BD9-9370-277EE9A33AE9}" type="slidenum">
              <a:rPr lang="sv-SE" smtClean="0"/>
              <a:t>12</a:t>
            </a:fld>
            <a:endParaRPr lang="sv-SE"/>
          </a:p>
        </p:txBody>
      </p:sp>
    </p:spTree>
    <p:extLst>
      <p:ext uri="{BB962C8B-B14F-4D97-AF65-F5344CB8AC3E}">
        <p14:creationId xmlns:p14="http://schemas.microsoft.com/office/powerpoint/2010/main" val="133917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Några veckor efter donationsoperationen återkopplar transplantationskoordinatorn avidentifierad information om hur det gått för mottagarna till de kontaktpersoner som finns på donatorssjukhusets operationsavdelning. Detta brev förmedlas även till </a:t>
            </a:r>
            <a:r>
              <a:rPr lang="sv-SE" dirty="0" err="1"/>
              <a:t>donationsansvariga</a:t>
            </a:r>
            <a:r>
              <a:rPr lang="sv-SE" dirty="0"/>
              <a:t> läkare (DAL) samt </a:t>
            </a:r>
            <a:r>
              <a:rPr lang="sv-SE" dirty="0" err="1"/>
              <a:t>donationsansvariga</a:t>
            </a:r>
            <a:r>
              <a:rPr lang="sv-SE" dirty="0"/>
              <a:t> sjuksköterskor (DAS) på den intensivvårdsavdelning som donatorn vårdades på. Detta för att de i sin tur ska kunna förmedla denna information till den personal som varit involverad vid vården av organdonatorn och till dennes närstående. </a:t>
            </a:r>
          </a:p>
          <a:p>
            <a:endParaRPr lang="sv-SE" dirty="0"/>
          </a:p>
          <a:p>
            <a:r>
              <a:rPr lang="sv-SE" dirty="0"/>
              <a:t>Uppföljningen av närstående sker via intensivvårdsavdelningen där donatorn vårdades. I Stockholmsregionen sker detta i samverkan med de </a:t>
            </a:r>
            <a:r>
              <a:rPr lang="sv-SE" dirty="0" err="1"/>
              <a:t>DOSSar</a:t>
            </a:r>
            <a:r>
              <a:rPr lang="sv-SE" dirty="0"/>
              <a:t> (donationsspecialiserade sjuksköterskor) som arbetar för Regionalt Donationscentrum (</a:t>
            </a:r>
            <a:r>
              <a:rPr lang="sv-SE" dirty="0" err="1"/>
              <a:t>RDc</a:t>
            </a:r>
            <a:r>
              <a:rPr lang="sv-SE" dirty="0"/>
              <a:t>). Om de närstående önskar kan de få veta vilka organ som kunde tas tillvara och hur det har gått för de mottagare som blivit transplanterade.</a:t>
            </a:r>
          </a:p>
          <a:p>
            <a:endParaRPr lang="sv-SE" dirty="0"/>
          </a:p>
        </p:txBody>
      </p:sp>
      <p:sp>
        <p:nvSpPr>
          <p:cNvPr id="4" name="Platshållare för bildnummer 3"/>
          <p:cNvSpPr>
            <a:spLocks noGrp="1"/>
          </p:cNvSpPr>
          <p:nvPr>
            <p:ph type="sldNum" sz="quarter" idx="5"/>
          </p:nvPr>
        </p:nvSpPr>
        <p:spPr/>
        <p:txBody>
          <a:bodyPr/>
          <a:lstStyle/>
          <a:p>
            <a:fld id="{495BB4D9-8073-4BD9-9370-277EE9A33AE9}" type="slidenum">
              <a:rPr lang="sv-SE" smtClean="0"/>
              <a:t>13</a:t>
            </a:fld>
            <a:endParaRPr lang="sv-SE"/>
          </a:p>
        </p:txBody>
      </p:sp>
    </p:spTree>
    <p:extLst>
      <p:ext uri="{BB962C8B-B14F-4D97-AF65-F5344CB8AC3E}">
        <p14:creationId xmlns:p14="http://schemas.microsoft.com/office/powerpoint/2010/main" val="1237835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093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95BB4D9-8073-4BD9-9370-277EE9A33AE9}" type="slidenum">
              <a:rPr lang="sv-SE" smtClean="0"/>
              <a:t>2</a:t>
            </a:fld>
            <a:endParaRPr lang="sv-SE"/>
          </a:p>
        </p:txBody>
      </p:sp>
    </p:spTree>
    <p:extLst>
      <p:ext uri="{BB962C8B-B14F-4D97-AF65-F5344CB8AC3E}">
        <p14:creationId xmlns:p14="http://schemas.microsoft.com/office/powerpoint/2010/main" val="395784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50"/>
            <a:ext cx="5486400" cy="451822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Det finns både likheter och skillnader med tillvägagångssättet och förberedelserna mellan en donationsoperation och övriga kirurgiska operationer. </a:t>
            </a:r>
            <a:endParaRPr lang="sv-SE"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b="1"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Likheter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Organdonatorn förbereds inför donatorsoperationen på samma sätt som patienter förbereds inför andra operativa ingrepp. Två preoperativa tvättar genomförs för att minimera risken för bakteriekontamination under operationen. Som vid all </a:t>
            </a:r>
            <a:r>
              <a:rPr lang="sv-SE" dirty="0" err="1"/>
              <a:t>invasiv</a:t>
            </a:r>
            <a:r>
              <a:rPr lang="sv-SE" dirty="0"/>
              <a:t> kirurgi genomförs donationsoperationen under sterila förhållanden.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r>
              <a:rPr lang="sv-SE" dirty="0"/>
              <a:t>Inför operationsstart genomför man, likt andra operationer, också en timeout. Transplantationskirurgen går då igenom operationsingreppet och eventuella medicinska frågor. Under denna timeout informeras också alla om eventuella anslutande transplantationsteam och när de beräknas anlända. I de fall där donatorn ska genomgå en rättsmedicinsk undersökning efter donationsoperationen tas detta upp under denna timeout för att informera alla så att de rutiner som ska följas postoperativt, gällande donatorn, efterföljs.</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u="none" dirty="0"/>
              <a:t>Anestesipersonalen ansvarar för att fortsätta den vård av donatorn som intensivvården påbörjat. Läkemedel för att upprätthålla god cirkulation och respiration under donationsoperationen ges i syfte att bibehålla organens kvalité inför kommande transplantationer. Även om donatorn ej sövs inför donationsoperationen, då hen är avliden vid ankomst till operationsavdelningen, så  behöver andra läkemedel som ges inför en operation administreras, såsom muskelrelaxerande för att minimera risken för spinala reflexer.</a:t>
            </a:r>
          </a:p>
        </p:txBody>
      </p:sp>
      <p:sp>
        <p:nvSpPr>
          <p:cNvPr id="4" name="Platshållare för bildnummer 3"/>
          <p:cNvSpPr>
            <a:spLocks noGrp="1"/>
          </p:cNvSpPr>
          <p:nvPr>
            <p:ph type="sldNum" sz="quarter" idx="5"/>
          </p:nvPr>
        </p:nvSpPr>
        <p:spPr/>
        <p:txBody>
          <a:bodyPr/>
          <a:lstStyle/>
          <a:p>
            <a:fld id="{495BB4D9-8073-4BD9-9370-277EE9A33AE9}" type="slidenum">
              <a:rPr lang="sv-SE" smtClean="0"/>
              <a:t>3</a:t>
            </a:fld>
            <a:endParaRPr lang="sv-SE"/>
          </a:p>
        </p:txBody>
      </p:sp>
    </p:spTree>
    <p:extLst>
      <p:ext uri="{BB962C8B-B14F-4D97-AF65-F5344CB8AC3E}">
        <p14:creationId xmlns:p14="http://schemas.microsoft.com/office/powerpoint/2010/main" val="1619738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799" y="4360309"/>
            <a:ext cx="5647267" cy="482388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50" b="1" dirty="0"/>
              <a:t>Skillnader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050" b="0" dirty="0"/>
              <a:t>I samband med en donationsoperation arbetar det lokala operationsteamet tillsammans med gästande personal. </a:t>
            </a:r>
            <a:r>
              <a:rPr lang="sv-SE" sz="1050" dirty="0"/>
              <a:t>Transplantationsteamet kommer, förutom på de sjukhus som har transplantationsverksamhet, som gäster till operationsavdelningen. Oftast består transplantationsteamet av en transplantationskoordinator och två transplantationskirurger. Vid vissa donationsoperationer ansluter ett eller flera thoraxteam bestående av  transplantationskoordinator, operationssjuksköterska, och en eller två thoraxkirurger. Tidsåtgången varierar beroende på hur många organ som ska tas tillvara, vanligen mellan 3- 6 timmar.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05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050" dirty="0"/>
              <a:t>Eftersom kroppen syresätts av respiratorn kommer den avlidne, när den anländer till operation, fortfarande vara varm. Döden har dock fastställts av ansvarig intensivvårdsläkare, oftast flera timmar innan kroppen tas till donationsoperationen. Anestesipersonalen behöver ha en förståelse för att syftet med den medicinska behandlingen är att säkerställa att organen blir cirkulerade optimalt fram tills att de kylas ner/</a:t>
            </a:r>
            <a:r>
              <a:rPr lang="sv-SE" sz="1050" dirty="0" err="1"/>
              <a:t>perfunderas</a:t>
            </a:r>
            <a:r>
              <a:rPr lang="sv-SE" sz="1050" dirty="0"/>
              <a:t>. Det är också viktigt att förstå att </a:t>
            </a:r>
            <a:r>
              <a:rPr lang="sv-SE" sz="1050" dirty="0" err="1"/>
              <a:t>anestesigas</a:t>
            </a:r>
            <a:r>
              <a:rPr lang="sv-SE" sz="1050" dirty="0"/>
              <a:t> inte ges för att söva donatorn utan för att undvika blodtryckstoppar som kan skada organen. Vidare ges muskelrelaxerande läkemedel vid upprepade tillfällen för att undvika spinala reflexer. Alla medicinska insatser </a:t>
            </a:r>
            <a:r>
              <a:rPr lang="sv-SE" sz="1050" i="0" dirty="0"/>
              <a:t>under donationsoperationen syftar till att vara organbevarande.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05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050" dirty="0"/>
              <a:t>En bit in under donationsoperationen genomspolas organen med kalla vätskor som transplantationsteamen har med sig. Detta görs för att sänka metabolismen i organen så att de bättre ska klara av syrebristen som uppstår i dem fram tills de transplanterats. Samtidigt som organen genomspolas stängs respiratorn samt all tillförsel av övriga läkemedel av.</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05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050" dirty="0"/>
              <a:t>Till skillnad från andra operativa ingrepp, som syftar till att hjälpa den man opererar, så genomförs operationen i dessa sammanhang för att uppfylla den avlidnes önskan att donera sina organ och på så sätt hjälpa andra svårt sjuka eller döende människor – dvs. mottagarna av organen. </a:t>
            </a:r>
          </a:p>
        </p:txBody>
      </p:sp>
      <p:sp>
        <p:nvSpPr>
          <p:cNvPr id="4" name="Platshållare för bildnummer 3"/>
          <p:cNvSpPr>
            <a:spLocks noGrp="1"/>
          </p:cNvSpPr>
          <p:nvPr>
            <p:ph type="sldNum" sz="quarter" idx="5"/>
          </p:nvPr>
        </p:nvSpPr>
        <p:spPr/>
        <p:txBody>
          <a:bodyPr/>
          <a:lstStyle/>
          <a:p>
            <a:fld id="{495BB4D9-8073-4BD9-9370-277EE9A33AE9}" type="slidenum">
              <a:rPr lang="sv-SE" smtClean="0"/>
              <a:t>4</a:t>
            </a:fld>
            <a:endParaRPr lang="sv-SE" dirty="0"/>
          </a:p>
        </p:txBody>
      </p:sp>
    </p:spTree>
    <p:extLst>
      <p:ext uri="{BB962C8B-B14F-4D97-AF65-F5344CB8AC3E}">
        <p14:creationId xmlns:p14="http://schemas.microsoft.com/office/powerpoint/2010/main" val="3061498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95BB4D9-8073-4BD9-9370-277EE9A33AE9}" type="slidenum">
              <a:rPr lang="sv-SE" smtClean="0"/>
              <a:t>5</a:t>
            </a:fld>
            <a:endParaRPr lang="sv-SE"/>
          </a:p>
        </p:txBody>
      </p:sp>
    </p:spTree>
    <p:extLst>
      <p:ext uri="{BB962C8B-B14F-4D97-AF65-F5344CB8AC3E}">
        <p14:creationId xmlns:p14="http://schemas.microsoft.com/office/powerpoint/2010/main" val="3103636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Sverige idag är det möjligt att donera organ efter sin död på två olika sätt. Båda sätten förutsätter att en donationsvilja finns, och att patienten är medicinsk lämplig som donator. Det som skiljer sig åt är det som orsakar döden, hur den fastställs samt till viss del hur donatorsoperationen går till.</a:t>
            </a:r>
          </a:p>
        </p:txBody>
      </p:sp>
      <p:sp>
        <p:nvSpPr>
          <p:cNvPr id="4" name="Platshållare för bildnummer 3"/>
          <p:cNvSpPr>
            <a:spLocks noGrp="1"/>
          </p:cNvSpPr>
          <p:nvPr>
            <p:ph type="sldNum" sz="quarter" idx="5"/>
          </p:nvPr>
        </p:nvSpPr>
        <p:spPr/>
        <p:txBody>
          <a:bodyPr/>
          <a:lstStyle/>
          <a:p>
            <a:fld id="{CDF7335F-6970-481E-8D4E-2FB5E9717C42}" type="slidenum">
              <a:rPr lang="sv-SE" smtClean="0"/>
              <a:t>6</a:t>
            </a:fld>
            <a:endParaRPr lang="sv-SE"/>
          </a:p>
        </p:txBody>
      </p:sp>
    </p:spTree>
    <p:extLst>
      <p:ext uri="{BB962C8B-B14F-4D97-AF65-F5344CB8AC3E}">
        <p14:creationId xmlns:p14="http://schemas.microsoft.com/office/powerpoint/2010/main" val="1456724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DBD: </a:t>
            </a:r>
            <a:r>
              <a:rPr lang="sv-SE" dirty="0"/>
              <a:t>När en patient avlider på en intensivvårdsavdelning under pågående respiratorbehandling kan en eventuell donation ske genom så kallad DBD-donation, donation efter död till följd av primär hjärnskada. Respiratorn säkerställer att den avlidnes organ syresätts och gör att hjärtat fortsätter slå, trots att döden inträffat. Då kroppen är syresatt behöver donationsoperationen inte påbörjas i direkt anslutning till döden men den ska inledas inom 24 timmar. Vid donationsoperationen behöver anestesipersonal närvara för att upprätthålla god cirkulation och respiration för att organen ska försörjas med syre och fortsätta att fungera. Respiratorn stängs sedan av under operationen inför att organen opereras ut. Vid DBD-donation finns det möjlighet att donera hjärta, lungor, lever, pankreas, njurar samt tarm. </a:t>
            </a:r>
          </a:p>
        </p:txBody>
      </p:sp>
      <p:sp>
        <p:nvSpPr>
          <p:cNvPr id="4" name="Platshållare för bildnummer 3"/>
          <p:cNvSpPr>
            <a:spLocks noGrp="1"/>
          </p:cNvSpPr>
          <p:nvPr>
            <p:ph type="sldNum" sz="quarter" idx="5"/>
          </p:nvPr>
        </p:nvSpPr>
        <p:spPr/>
        <p:txBody>
          <a:bodyPr/>
          <a:lstStyle/>
          <a:p>
            <a:fld id="{495BB4D9-8073-4BD9-9370-277EE9A33AE9}" type="slidenum">
              <a:rPr lang="sv-SE" smtClean="0"/>
              <a:t>7</a:t>
            </a:fld>
            <a:endParaRPr lang="sv-SE"/>
          </a:p>
        </p:txBody>
      </p:sp>
    </p:spTree>
    <p:extLst>
      <p:ext uri="{BB962C8B-B14F-4D97-AF65-F5344CB8AC3E}">
        <p14:creationId xmlns:p14="http://schemas.microsoft.com/office/powerpoint/2010/main" val="327224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49"/>
            <a:ext cx="5486400" cy="432858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DCD</a:t>
            </a:r>
            <a:r>
              <a:rPr lang="sv-SE" dirty="0"/>
              <a:t>: Ett annat sätt att donera organ på är genom så kallad DCD-donation, donation efter död till följd av cirkulationsstillestånd. Vid en DCD-donation finns ett av donationen oberoende beslut fattat, att inte fortsätta den livsuppehållande behandlingen då den inte längre kan rädda patienten till överlevnad, ett så kallat brytpunktsbeslut. I dessa fall avslutas den livsuppehållande behandlingen inne på intensivvårdsavdelningen och respiratorn stängs av. Fortsättningsvis ges adekvat </a:t>
            </a:r>
            <a:r>
              <a:rPr lang="sv-SE" dirty="0" err="1"/>
              <a:t>palliation</a:t>
            </a:r>
            <a:r>
              <a:rPr lang="sv-SE" dirty="0"/>
              <a:t> under hela döendet. Eftersom organen inte är syresatta av en respirator behöver donationsoperationen inledas i direkt anslutning till döden. Under operationen spolas organen med en speciell kall vätska för att undvika skador på organen orsakade av syrebristen, så kallade </a:t>
            </a:r>
            <a:r>
              <a:rPr lang="sv-SE" dirty="0" err="1"/>
              <a:t>ischemiska</a:t>
            </a:r>
            <a:r>
              <a:rPr lang="sv-SE" dirty="0"/>
              <a:t> skador. </a:t>
            </a:r>
          </a:p>
          <a:p>
            <a:endParaRPr lang="sv-SE" dirty="0"/>
          </a:p>
          <a:p>
            <a:r>
              <a:rPr lang="sv-SE" dirty="0"/>
              <a:t>Vid denna form av organdonation behöver anestesipersonal ej närvara under donationsoperationen då cirkulationen och respirationen hos donatorn redan är upphävd. </a:t>
            </a:r>
          </a:p>
          <a:p>
            <a:endParaRPr lang="sv-SE" dirty="0"/>
          </a:p>
          <a:p>
            <a:r>
              <a:rPr lang="sv-SE" dirty="0"/>
              <a:t>Vid DCD-donation kan man i Sverige idag donera lungor, njurar och levrar.</a:t>
            </a:r>
          </a:p>
          <a:p>
            <a:endParaRPr lang="sv-SE" dirty="0"/>
          </a:p>
          <a:p>
            <a:r>
              <a:rPr lang="sv-SE" dirty="0"/>
              <a:t>Skillnaderna under operationen vid DBD- och DCD-donation är att patienten vid DBD donation inte uppenbart ser avliden ut eftersom hjärtat fortfarande slår och kroppen hålls varm och cirkulerad av respiratorn. Vid DCD-donation ser den avlidne ut så som man föreställer sig att en avliden ska se ut – blek och sval, utan andning och hjärtslag. DCD kräver också en snabbare operationsteknik eftersom organen inte är syresatta. </a:t>
            </a:r>
          </a:p>
        </p:txBody>
      </p:sp>
      <p:sp>
        <p:nvSpPr>
          <p:cNvPr id="4" name="Platshållare för bildnummer 3"/>
          <p:cNvSpPr>
            <a:spLocks noGrp="1"/>
          </p:cNvSpPr>
          <p:nvPr>
            <p:ph type="sldNum" sz="quarter" idx="5"/>
          </p:nvPr>
        </p:nvSpPr>
        <p:spPr/>
        <p:txBody>
          <a:bodyPr/>
          <a:lstStyle/>
          <a:p>
            <a:fld id="{495BB4D9-8073-4BD9-9370-277EE9A33AE9}" type="slidenum">
              <a:rPr lang="sv-SE" smtClean="0"/>
              <a:t>8</a:t>
            </a:fld>
            <a:endParaRPr lang="sv-SE"/>
          </a:p>
        </p:txBody>
      </p:sp>
    </p:spTree>
    <p:extLst>
      <p:ext uri="{BB962C8B-B14F-4D97-AF65-F5344CB8AC3E}">
        <p14:creationId xmlns:p14="http://schemas.microsoft.com/office/powerpoint/2010/main" val="1431950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95BB4D9-8073-4BD9-9370-277EE9A33AE9}" type="slidenum">
              <a:rPr lang="sv-SE" smtClean="0"/>
              <a:t>9</a:t>
            </a:fld>
            <a:endParaRPr lang="sv-SE"/>
          </a:p>
        </p:txBody>
      </p:sp>
    </p:spTree>
    <p:extLst>
      <p:ext uri="{BB962C8B-B14F-4D97-AF65-F5344CB8AC3E}">
        <p14:creationId xmlns:p14="http://schemas.microsoft.com/office/powerpoint/2010/main" val="15804425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3" name="Bildobjekt 12" descr="En bild som visar ritning, ljus&#10;&#10;Automatiskt genererad beskrivning">
            <a:extLst>
              <a:ext uri="{FF2B5EF4-FFF2-40B4-BE49-F238E27FC236}">
                <a16:creationId xmlns:a16="http://schemas.microsoft.com/office/drawing/2014/main" id="{ED45F454-D23B-4292-82A8-07CB15E334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71835" y="284354"/>
            <a:ext cx="6603381" cy="6603381"/>
          </a:xfrm>
          <a:prstGeom prst="rect">
            <a:avLst/>
          </a:prstGeom>
        </p:spPr>
      </p:pic>
    </p:spTree>
    <p:extLst>
      <p:ext uri="{BB962C8B-B14F-4D97-AF65-F5344CB8AC3E}">
        <p14:creationId xmlns:p14="http://schemas.microsoft.com/office/powerpoint/2010/main" val="206310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Diagrambi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A9875687-D4F3-479D-B866-32FC60038AFD}"/>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81989545-9D9B-418A-A35A-C53C79E64146}"/>
              </a:ext>
            </a:extLst>
          </p:cNvPr>
          <p:cNvSpPr>
            <a:spLocks noGrp="1"/>
          </p:cNvSpPr>
          <p:nvPr>
            <p:ph type="title"/>
          </p:nvPr>
        </p:nvSpPr>
        <p:spPr>
          <a:xfrm>
            <a:off x="932328" y="445807"/>
            <a:ext cx="10515600" cy="1325563"/>
          </a:xfrm>
          <a:prstGeom prst="rect">
            <a:avLst/>
          </a:prstGeom>
        </p:spPr>
        <p:txBody>
          <a:bodyPr/>
          <a:lstStyle>
            <a:lvl1pPr algn="l">
              <a:defRPr/>
            </a:lvl1pPr>
          </a:lstStyle>
          <a:p>
            <a:r>
              <a:rPr lang="sv-SE" dirty="0"/>
              <a:t>Klicka här för att ändra mall för rubrikformat</a:t>
            </a:r>
          </a:p>
        </p:txBody>
      </p:sp>
      <p:graphicFrame>
        <p:nvGraphicFramePr>
          <p:cNvPr id="10" name="Diagram 9">
            <a:extLst>
              <a:ext uri="{FF2B5EF4-FFF2-40B4-BE49-F238E27FC236}">
                <a16:creationId xmlns:a16="http://schemas.microsoft.com/office/drawing/2014/main" id="{714FA27E-7518-4FBF-93A2-9C5E0C8B5DE5}"/>
              </a:ext>
            </a:extLst>
          </p:cNvPr>
          <p:cNvGraphicFramePr/>
          <p:nvPr userDrawn="1">
            <p:extLst>
              <p:ext uri="{D42A27DB-BD31-4B8C-83A1-F6EECF244321}">
                <p14:modId xmlns:p14="http://schemas.microsoft.com/office/powerpoint/2010/main" val="2756092246"/>
              </p:ext>
            </p:extLst>
          </p:nvPr>
        </p:nvGraphicFramePr>
        <p:xfrm>
          <a:off x="1062318" y="766734"/>
          <a:ext cx="10078569" cy="5418667"/>
        </p:xfrm>
        <a:graphic>
          <a:graphicData uri="http://schemas.openxmlformats.org/drawingml/2006/chart">
            <c:chart xmlns:c="http://schemas.openxmlformats.org/drawingml/2006/chart" xmlns:r="http://schemas.openxmlformats.org/officeDocument/2006/relationships" r:id="rId2"/>
          </a:graphicData>
        </a:graphic>
      </p:graphicFrame>
      <p:pic>
        <p:nvPicPr>
          <p:cNvPr id="12" name="Bildobjekt 11">
            <a:extLst>
              <a:ext uri="{FF2B5EF4-FFF2-40B4-BE49-F238E27FC236}">
                <a16:creationId xmlns:a16="http://schemas.microsoft.com/office/drawing/2014/main" id="{340A6668-8C8A-4C43-8077-9E6380C9196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691629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8673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09BE1A-A4D9-4343-9A5C-0C81CEAA681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4DC7AF0-EED5-4DD7-AD49-39700F147AB2}"/>
              </a:ext>
            </a:extLst>
          </p:cNvPr>
          <p:cNvSpPr>
            <a:spLocks noGrp="1"/>
          </p:cNvSpPr>
          <p:nvPr>
            <p:ph idx="1"/>
          </p:nvPr>
        </p:nvSpPr>
        <p:spPr>
          <a:xfrm>
            <a:off x="838200" y="1825625"/>
            <a:ext cx="10515600" cy="4326404"/>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388931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C1543-0DBB-4055-9769-E2ADC31C2AD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5906517-40CE-40CE-A546-3C3DBA188D2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CC2069C-9C0E-43BE-9839-BD3326A8D5FE}"/>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949979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02FCB9-1D68-4A44-B330-FBB08A53274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9B62A96-CEC3-4F99-826B-BFA339F8CF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E4596BD-B5E6-4724-B0B1-ACF21757149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C1A5746-F8C0-4004-A797-FBCE22AB63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359191F-0727-4F3F-BADE-9A299FFFF56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24343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13732"/>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5" name="Bildobjekt 14" descr="En bild som visar ritning, mugg&#10;&#10;Automatiskt genererad beskrivning">
            <a:extLst>
              <a:ext uri="{FF2B5EF4-FFF2-40B4-BE49-F238E27FC236}">
                <a16:creationId xmlns:a16="http://schemas.microsoft.com/office/drawing/2014/main" id="{CF5766DD-93DC-4F44-9D0B-CD6B2BF5C65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95997" y="358692"/>
            <a:ext cx="6250263" cy="6250263"/>
          </a:xfrm>
          <a:prstGeom prst="rect">
            <a:avLst/>
          </a:prstGeom>
        </p:spPr>
      </p:pic>
    </p:spTree>
    <p:extLst>
      <p:ext uri="{BB962C8B-B14F-4D97-AF65-F5344CB8AC3E}">
        <p14:creationId xmlns:p14="http://schemas.microsoft.com/office/powerpoint/2010/main" val="1007923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grpSp>
        <p:nvGrpSpPr>
          <p:cNvPr id="7" name="Grupp 6">
            <a:extLst>
              <a:ext uri="{FF2B5EF4-FFF2-40B4-BE49-F238E27FC236}">
                <a16:creationId xmlns:a16="http://schemas.microsoft.com/office/drawing/2014/main" id="{25709AEC-731F-473B-A226-E8C9E17A5833}"/>
              </a:ext>
            </a:extLst>
          </p:cNvPr>
          <p:cNvGrpSpPr/>
          <p:nvPr userDrawn="1"/>
        </p:nvGrpSpPr>
        <p:grpSpPr>
          <a:xfrm>
            <a:off x="2516591" y="-2221"/>
            <a:ext cx="10164204" cy="6897391"/>
            <a:chOff x="2516591" y="-2221"/>
            <a:chExt cx="10164204" cy="6897391"/>
          </a:xfrm>
        </p:grpSpPr>
        <p:pic>
          <p:nvPicPr>
            <p:cNvPr id="13" name="Bildobjekt 12" descr="En bild som visar ritning&#10;&#10;Automatiskt genererad beskrivning">
              <a:extLst>
                <a:ext uri="{FF2B5EF4-FFF2-40B4-BE49-F238E27FC236}">
                  <a16:creationId xmlns:a16="http://schemas.microsoft.com/office/drawing/2014/main" id="{A66FBF50-785B-40D8-ACC0-5EF78130D49A}"/>
                </a:ext>
              </a:extLst>
            </p:cNvPr>
            <p:cNvPicPr>
              <a:picLocks noChangeAspect="1"/>
            </p:cNvPicPr>
            <p:nvPr userDrawn="1"/>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7" name="Bildobjekt 16" descr="En bild som visar ritning&#10;&#10;Automatiskt genererad beskrivning">
              <a:extLst>
                <a:ext uri="{FF2B5EF4-FFF2-40B4-BE49-F238E27FC236}">
                  <a16:creationId xmlns:a16="http://schemas.microsoft.com/office/drawing/2014/main" id="{6C1AB022-4B46-4550-8C18-8236E927562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66263" y="280638"/>
              <a:ext cx="6614532" cy="6614532"/>
            </a:xfrm>
            <a:prstGeom prst="rect">
              <a:avLst/>
            </a:prstGeom>
          </p:spPr>
        </p:pic>
      </p:grpSp>
    </p:spTree>
    <p:extLst>
      <p:ext uri="{BB962C8B-B14F-4D97-AF65-F5344CB8AC3E}">
        <p14:creationId xmlns:p14="http://schemas.microsoft.com/office/powerpoint/2010/main" val="3588728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9" name="Platshållare för text 8">
            <a:extLst>
              <a:ext uri="{FF2B5EF4-FFF2-40B4-BE49-F238E27FC236}">
                <a16:creationId xmlns:a16="http://schemas.microsoft.com/office/drawing/2014/main" id="{937A737E-9274-4152-A2C6-31C925CD561A}"/>
              </a:ext>
            </a:extLst>
          </p:cNvPr>
          <p:cNvSpPr>
            <a:spLocks noGrp="1"/>
          </p:cNvSpPr>
          <p:nvPr>
            <p:ph type="body" sz="quarter" idx="10"/>
          </p:nvPr>
        </p:nvSpPr>
        <p:spPr>
          <a:xfrm>
            <a:off x="1069041" y="1990351"/>
            <a:ext cx="2864128" cy="2878138"/>
          </a:xfrm>
          <a:prstGeom prst="rect">
            <a:avLst/>
          </a:prstGeom>
        </p:spPr>
        <p:txBody>
          <a:bodyPr anchor="ctr"/>
          <a:lstStyle>
            <a:lvl1pPr algn="r">
              <a:defRPr/>
            </a:lvl1pPr>
          </a:lstStyle>
          <a:p>
            <a:pPr lvl="0"/>
            <a:r>
              <a:rPr lang="sv-SE" dirty="0"/>
              <a:t>Klicka här</a:t>
            </a:r>
          </a:p>
        </p:txBody>
      </p:sp>
      <p:sp>
        <p:nvSpPr>
          <p:cNvPr id="13" name="Platshållare för text 12">
            <a:extLst>
              <a:ext uri="{FF2B5EF4-FFF2-40B4-BE49-F238E27FC236}">
                <a16:creationId xmlns:a16="http://schemas.microsoft.com/office/drawing/2014/main" id="{8B434883-0124-4793-A71D-42B31E355A19}"/>
              </a:ext>
            </a:extLst>
          </p:cNvPr>
          <p:cNvSpPr>
            <a:spLocks noGrp="1"/>
          </p:cNvSpPr>
          <p:nvPr>
            <p:ph type="body" sz="quarter" idx="11"/>
          </p:nvPr>
        </p:nvSpPr>
        <p:spPr>
          <a:xfrm>
            <a:off x="4638675" y="2024063"/>
            <a:ext cx="5749925" cy="2870200"/>
          </a:xfrm>
          <a:prstGeom prst="rect">
            <a:avLst/>
          </a:prstGeom>
        </p:spPr>
        <p:txBody>
          <a:bodyPr anchor="ctr"/>
          <a:lstStyle>
            <a:lvl1pPr marL="285750" indent="-285750" algn="l">
              <a:buFont typeface="Arial" panose="020B0604020202020204" pitchFamily="34" charset="0"/>
              <a:buChar char="•"/>
              <a:defRPr sz="1800">
                <a:solidFill>
                  <a:schemeClr val="tx1"/>
                </a:solidFill>
                <a:latin typeface="+mn-lt"/>
              </a:defRPr>
            </a:lvl1pPr>
          </a:lstStyle>
          <a:p>
            <a:pPr lvl="0"/>
            <a:r>
              <a:rPr lang="sv-SE" dirty="0"/>
              <a:t>Klicka här för att ändra format på bakgrundstexten</a:t>
            </a:r>
          </a:p>
          <a:p>
            <a:pPr lvl="0"/>
            <a:r>
              <a:rPr lang="sv-SE" dirty="0"/>
              <a:t>X</a:t>
            </a:r>
          </a:p>
          <a:p>
            <a:pPr lvl="0"/>
            <a:r>
              <a:rPr lang="sv-SE" dirty="0"/>
              <a:t>X</a:t>
            </a:r>
          </a:p>
          <a:p>
            <a:pPr lvl="0"/>
            <a:r>
              <a:rPr lang="sv-SE" dirty="0"/>
              <a:t>X</a:t>
            </a:r>
          </a:p>
          <a:p>
            <a:pPr lvl="0"/>
            <a:r>
              <a:rPr lang="sv-SE" dirty="0"/>
              <a:t>X</a:t>
            </a:r>
          </a:p>
        </p:txBody>
      </p:sp>
    </p:spTree>
    <p:extLst>
      <p:ext uri="{BB962C8B-B14F-4D97-AF65-F5344CB8AC3E}">
        <p14:creationId xmlns:p14="http://schemas.microsoft.com/office/powerpoint/2010/main" val="1405778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2CA0344-3DE6-4202-808F-A4C86A494137}"/>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F3C50DC-C432-4983-B2B5-EB10AF2032FD}"/>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24A2FA9-62EC-46A5-AF48-B4AC320D2E15}"/>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9" name="Bildobjekt 8">
            <a:extLst>
              <a:ext uri="{FF2B5EF4-FFF2-40B4-BE49-F238E27FC236}">
                <a16:creationId xmlns:a16="http://schemas.microsoft.com/office/drawing/2014/main" id="{2BE4D1A3-B5DD-446C-8EF0-C700D1B8B06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925389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0CE67A7-850F-46D9-BCFF-D83B828866B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5400BFE-EA9D-490A-97E2-ACEFEBCC54AB}"/>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116458CF-FF12-42BB-8D19-60372117F285}"/>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pic>
        <p:nvPicPr>
          <p:cNvPr id="9" name="Bildobjekt 8">
            <a:extLst>
              <a:ext uri="{FF2B5EF4-FFF2-40B4-BE49-F238E27FC236}">
                <a16:creationId xmlns:a16="http://schemas.microsoft.com/office/drawing/2014/main" id="{38D1E75C-BAE9-4B04-8CF8-3CF338A79A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93447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2CA0344-3DE6-4202-808F-A4C86A494137}"/>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F3C50DC-C432-4983-B2B5-EB10AF2032FD}"/>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24A2FA9-62EC-46A5-AF48-B4AC320D2E15}"/>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9" name="Bildobjekt 8">
            <a:extLst>
              <a:ext uri="{FF2B5EF4-FFF2-40B4-BE49-F238E27FC236}">
                <a16:creationId xmlns:a16="http://schemas.microsoft.com/office/drawing/2014/main" id="{2BE4D1A3-B5DD-446C-8EF0-C700D1B8B06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115838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to &amp;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64C50B-AF16-445A-922F-70C2AFFF42E2}"/>
              </a:ext>
            </a:extLst>
          </p:cNvPr>
          <p:cNvSpPr>
            <a:spLocks noGrp="1"/>
          </p:cNvSpPr>
          <p:nvPr>
            <p:ph type="title"/>
          </p:nvPr>
        </p:nvSpPr>
        <p:spPr/>
        <p:txBody>
          <a:bodyPr/>
          <a:lstStyle/>
          <a:p>
            <a:r>
              <a:rPr lang="sv-SE"/>
              <a:t>Klicka här för att ändra mall för rubrikformat</a:t>
            </a:r>
          </a:p>
        </p:txBody>
      </p:sp>
      <p:sp>
        <p:nvSpPr>
          <p:cNvPr id="7" name="Platshållare för bild 6">
            <a:extLst>
              <a:ext uri="{FF2B5EF4-FFF2-40B4-BE49-F238E27FC236}">
                <a16:creationId xmlns:a16="http://schemas.microsoft.com/office/drawing/2014/main" id="{3AB9EA88-F769-45F0-865B-2C42B1814C6A}"/>
              </a:ext>
            </a:extLst>
          </p:cNvPr>
          <p:cNvSpPr>
            <a:spLocks noGrp="1"/>
          </p:cNvSpPr>
          <p:nvPr>
            <p:ph type="pic" sz="quarter" idx="10"/>
          </p:nvPr>
        </p:nvSpPr>
        <p:spPr>
          <a:xfrm>
            <a:off x="853888" y="1855788"/>
            <a:ext cx="10522137" cy="3717925"/>
          </a:xfrm>
          <a:prstGeom prst="rect">
            <a:avLst/>
          </a:prstGeom>
        </p:spPr>
        <p:txBody>
          <a:bodyPr/>
          <a:lstStyle/>
          <a:p>
            <a:endParaRPr lang="sv-SE"/>
          </a:p>
        </p:txBody>
      </p:sp>
    </p:spTree>
    <p:extLst>
      <p:ext uri="{BB962C8B-B14F-4D97-AF65-F5344CB8AC3E}">
        <p14:creationId xmlns:p14="http://schemas.microsoft.com/office/powerpoint/2010/main" val="90156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tobild">
    <p:spTree>
      <p:nvGrpSpPr>
        <p:cNvPr id="1" name=""/>
        <p:cNvGrpSpPr/>
        <p:nvPr/>
      </p:nvGrpSpPr>
      <p:grpSpPr>
        <a:xfrm>
          <a:off x="0" y="0"/>
          <a:ext cx="0" cy="0"/>
          <a:chOff x="0" y="0"/>
          <a:chExt cx="0" cy="0"/>
        </a:xfrm>
      </p:grpSpPr>
      <p:cxnSp>
        <p:nvCxnSpPr>
          <p:cNvPr id="4" name="Rak koppling 3">
            <a:extLst>
              <a:ext uri="{FF2B5EF4-FFF2-40B4-BE49-F238E27FC236}">
                <a16:creationId xmlns:a16="http://schemas.microsoft.com/office/drawing/2014/main" id="{45B116AF-BB6D-4793-89CC-5AF990BBDC5F}"/>
              </a:ext>
            </a:extLst>
          </p:cNvPr>
          <p:cNvCxnSpPr>
            <a:cxnSpLocks/>
          </p:cNvCxnSpPr>
          <p:nvPr userDrawn="1"/>
        </p:nvCxnSpPr>
        <p:spPr>
          <a:xfrm>
            <a:off x="753041" y="3435382"/>
            <a:ext cx="3880993" cy="0"/>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sp>
        <p:nvSpPr>
          <p:cNvPr id="7" name="Platshållare för bild 6">
            <a:extLst>
              <a:ext uri="{FF2B5EF4-FFF2-40B4-BE49-F238E27FC236}">
                <a16:creationId xmlns:a16="http://schemas.microsoft.com/office/drawing/2014/main" id="{21629133-979F-4BA3-9F00-2F851E7728BE}"/>
              </a:ext>
            </a:extLst>
          </p:cNvPr>
          <p:cNvSpPr>
            <a:spLocks noGrp="1"/>
          </p:cNvSpPr>
          <p:nvPr>
            <p:ph type="pic" sz="quarter" idx="10"/>
          </p:nvPr>
        </p:nvSpPr>
        <p:spPr>
          <a:xfrm>
            <a:off x="6078538" y="1284193"/>
            <a:ext cx="5372100" cy="4289519"/>
          </a:xfrm>
          <a:prstGeom prst="rect">
            <a:avLst/>
          </a:prstGeom>
        </p:spPr>
        <p:txBody>
          <a:bodyPr/>
          <a:lstStyle/>
          <a:p>
            <a:endParaRPr lang="sv-SE" dirty="0"/>
          </a:p>
        </p:txBody>
      </p:sp>
      <p:sp>
        <p:nvSpPr>
          <p:cNvPr id="9" name="Platshållare för text 8">
            <a:extLst>
              <a:ext uri="{FF2B5EF4-FFF2-40B4-BE49-F238E27FC236}">
                <a16:creationId xmlns:a16="http://schemas.microsoft.com/office/drawing/2014/main" id="{AB84624F-51F8-4295-BB52-A20487F886ED}"/>
              </a:ext>
            </a:extLst>
          </p:cNvPr>
          <p:cNvSpPr>
            <a:spLocks noGrp="1"/>
          </p:cNvSpPr>
          <p:nvPr>
            <p:ph type="body" sz="quarter" idx="11" hasCustomPrompt="1"/>
          </p:nvPr>
        </p:nvSpPr>
        <p:spPr>
          <a:xfrm>
            <a:off x="734086" y="826522"/>
            <a:ext cx="3932044" cy="2541961"/>
          </a:xfrm>
          <a:prstGeom prst="rect">
            <a:avLst/>
          </a:prstGeom>
        </p:spPr>
        <p:txBody>
          <a:bodyPr anchor="ctr"/>
          <a:lstStyle>
            <a:lvl1pPr marL="0" indent="0" algn="ctr">
              <a:buNone/>
              <a:defRPr sz="3200" b="1">
                <a:solidFill>
                  <a:schemeClr val="bg1"/>
                </a:solidFill>
                <a:latin typeface="+mj-lt"/>
              </a:defRPr>
            </a:lvl1pPr>
          </a:lstStyle>
          <a:p>
            <a:pPr lvl="0"/>
            <a:r>
              <a:rPr lang="sv-SE" dirty="0"/>
              <a:t>Ruta för text</a:t>
            </a:r>
          </a:p>
        </p:txBody>
      </p:sp>
      <p:sp>
        <p:nvSpPr>
          <p:cNvPr id="10" name="Platshållare för text 8">
            <a:extLst>
              <a:ext uri="{FF2B5EF4-FFF2-40B4-BE49-F238E27FC236}">
                <a16:creationId xmlns:a16="http://schemas.microsoft.com/office/drawing/2014/main" id="{1FCE1A77-ED86-41FF-91C8-0CB76ADA0D86}"/>
              </a:ext>
            </a:extLst>
          </p:cNvPr>
          <p:cNvSpPr>
            <a:spLocks noGrp="1"/>
          </p:cNvSpPr>
          <p:nvPr>
            <p:ph type="body" sz="quarter" idx="12" hasCustomPrompt="1"/>
          </p:nvPr>
        </p:nvSpPr>
        <p:spPr>
          <a:xfrm>
            <a:off x="725115" y="3493539"/>
            <a:ext cx="3932044" cy="2541961"/>
          </a:xfrm>
          <a:prstGeom prst="rect">
            <a:avLst/>
          </a:prstGeom>
        </p:spPr>
        <p:txBody>
          <a:bodyPr anchor="ctr"/>
          <a:lstStyle>
            <a:lvl1pPr marL="0" indent="0" algn="ctr">
              <a:buNone/>
              <a:defRPr sz="3200" b="1">
                <a:solidFill>
                  <a:schemeClr val="bg1"/>
                </a:solidFill>
                <a:latin typeface="+mj-lt"/>
              </a:defRPr>
            </a:lvl1pPr>
          </a:lstStyle>
          <a:p>
            <a:pPr lvl="0"/>
            <a:r>
              <a:rPr lang="sv-SE" dirty="0"/>
              <a:t>Och här för mer text</a:t>
            </a:r>
          </a:p>
        </p:txBody>
      </p:sp>
    </p:spTree>
    <p:extLst>
      <p:ext uri="{BB962C8B-B14F-4D97-AF65-F5344CB8AC3E}">
        <p14:creationId xmlns:p14="http://schemas.microsoft.com/office/powerpoint/2010/main" val="10569823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4.xml"/><Relationship Id="rId1"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5.xml"/><Relationship Id="rId1" Type="http://schemas.openxmlformats.org/officeDocument/2006/relationships/slideLayout" Target="../slideLayouts/slideLayout9.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10.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11.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EDA307-1472-4EDA-AA89-CA5F3B1E0E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D61A983-21AA-4208-80F0-0C0DFC1713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3743439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B588C423-00F3-494E-85E6-1A5CC3E69A2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AF26C0B7-0CD7-4CA2-943D-5543D6D9E4F9}"/>
              </a:ext>
            </a:extLst>
          </p:cNvPr>
          <p:cNvCxnSpPr>
            <a:cxnSpLocks/>
          </p:cNvCxnSpPr>
          <p:nvPr userDrawn="1"/>
        </p:nvCxnSpPr>
        <p:spPr>
          <a:xfrm>
            <a:off x="4318022" y="1996888"/>
            <a:ext cx="0" cy="2877671"/>
          </a:xfrm>
          <a:prstGeom prst="line">
            <a:avLst/>
          </a:prstGeom>
          <a:ln w="12700">
            <a:solidFill>
              <a:schemeClr val="tx1">
                <a:lumMod val="75000"/>
                <a:lumOff val="25000"/>
              </a:schemeClr>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97D7F17E-6FED-4CBF-B679-1EF31E7C6D67}"/>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549211914"/>
      </p:ext>
    </p:extLst>
  </p:cSld>
  <p:clrMap bg1="lt1" tx1="dk1" bg2="lt2" tx2="dk2" accent1="accent1" accent2="accent2" accent3="accent3" accent4="accent4" accent5="accent5" accent6="accent6" hlink="hlink" folHlink="folHlink"/>
  <p:sldLayoutIdLst>
    <p:sldLayoutId id="2147483649" r:id="rId1"/>
    <p:sldLayoutId id="2147483687" r:id="rId2"/>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r" defTabSz="914400" rtl="0" eaLnBrk="1" latinLnBrk="0" hangingPunct="1">
        <a:lnSpc>
          <a:spcPct val="90000"/>
        </a:lnSpc>
        <a:spcBef>
          <a:spcPts val="1000"/>
        </a:spcBef>
        <a:buFont typeface="Arial" panose="020B0604020202020204" pitchFamily="34" charset="0"/>
        <a:buNone/>
        <a:defRPr sz="4400" kern="1200">
          <a:solidFill>
            <a:srgbClr val="F5ACB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C44A29C-87EA-4489-B7B6-9A9B8AB0A84F}"/>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id="{77E42C98-606F-4577-BC32-92D1857B9909}"/>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422994179"/>
      </p:ext>
    </p:extLst>
  </p:cSld>
  <p:clrMap bg1="lt1" tx1="dk1" bg2="lt2" tx2="dk2" accent1="accent1" accent2="accent2" accent3="accent3" accent4="accent4" accent5="accent5" accent6="accent6" hlink="hlink" folHlink="folHlink"/>
  <p:sldLayoutIdLst>
    <p:sldLayoutId id="2147483663" r:id="rId1"/>
    <p:sldLayoutId id="214748366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2EE3AC5-08A1-4DA3-9F41-9623B6FDD92E}"/>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4CD2D613-98B3-4EC6-96D7-86C9E459A6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pic>
        <p:nvPicPr>
          <p:cNvPr id="9" name="Bildobjekt 8">
            <a:extLst>
              <a:ext uri="{FF2B5EF4-FFF2-40B4-BE49-F238E27FC236}">
                <a16:creationId xmlns:a16="http://schemas.microsoft.com/office/drawing/2014/main" id="{D179278D-359B-4079-A36B-C4C65795FC1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896420133"/>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ABFF817B-E081-4FF2-BDC0-FB77F43DB780}"/>
              </a:ext>
            </a:extLst>
          </p:cNvPr>
          <p:cNvSpPr/>
          <p:nvPr userDrawn="1"/>
        </p:nvSpPr>
        <p:spPr>
          <a:xfrm>
            <a:off x="1" y="0"/>
            <a:ext cx="5392270" cy="6858000"/>
          </a:xfrm>
          <a:prstGeom prst="rect">
            <a:avLst/>
          </a:prstGeom>
          <a:solidFill>
            <a:srgbClr val="F5AC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2" name="Rak koppling 11">
            <a:extLst>
              <a:ext uri="{FF2B5EF4-FFF2-40B4-BE49-F238E27FC236}">
                <a16:creationId xmlns:a16="http://schemas.microsoft.com/office/drawing/2014/main" id="{8A365ACE-874A-4FF2-ACFD-6BAE7D8B6302}"/>
              </a:ext>
            </a:extLst>
          </p:cNvPr>
          <p:cNvCxnSpPr>
            <a:cxnSpLocks/>
          </p:cNvCxnSpPr>
          <p:nvPr userDrawn="1"/>
        </p:nvCxnSpPr>
        <p:spPr>
          <a:xfrm>
            <a:off x="753041" y="3435382"/>
            <a:ext cx="3880993" cy="0"/>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DA27090E-C429-4BD4-A4E7-D82B048B9CC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570342665"/>
      </p:ext>
    </p:extLst>
  </p:cSld>
  <p:clrMap bg1="lt1" tx1="dk1" bg2="lt2" tx2="dk2" accent1="accent1" accent2="accent2" accent3="accent3" accent4="accent4" accent5="accent5" accent6="accent6" hlink="hlink" folHlink="folHlink"/>
  <p:sldLayoutIdLst>
    <p:sldLayoutId id="214748365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88910BBD-4CA1-42EC-80F3-7E35531F1DB8}"/>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A693F31C-566B-4B95-BA8B-93A108D6C1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pic>
        <p:nvPicPr>
          <p:cNvPr id="10" name="Bildobjekt 9">
            <a:extLst>
              <a:ext uri="{FF2B5EF4-FFF2-40B4-BE49-F238E27FC236}">
                <a16:creationId xmlns:a16="http://schemas.microsoft.com/office/drawing/2014/main" id="{A89D3A4F-8B6B-4E0A-8E99-878128E79B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9743529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105C05B-2A22-412B-B873-9F9B860058C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499A80C5-0DB1-4A33-A4E3-148F8B4FBF0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492680879"/>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48AFDE8D-3ECD-4949-AAD2-27AE9B030C3D}"/>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E1B9998D-2CC1-4FBE-B01E-742980ACD5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80B81B8-A7B4-4716-8D08-C2F0448AB1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11" name="Bildobjekt 10">
            <a:extLst>
              <a:ext uri="{FF2B5EF4-FFF2-40B4-BE49-F238E27FC236}">
                <a16:creationId xmlns:a16="http://schemas.microsoft.com/office/drawing/2014/main" id="{753D37DC-A063-49AB-AC1A-8AB4C26BDC70}"/>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622716227"/>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microsoft.com/office/2007/relationships/hdphoto" Target="../media/hdphoto2.wdp"/><Relationship Id="rId5" Type="http://schemas.openxmlformats.org/officeDocument/2006/relationships/image" Target="../media/image8.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9.xml"/><Relationship Id="rId4" Type="http://schemas.openxmlformats.org/officeDocument/2006/relationships/image" Target="../media/image10.sv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63B772BE-57F8-4993-ABDD-89D3245801AD}"/>
              </a:ext>
            </a:extLst>
          </p:cNvPr>
          <p:cNvSpPr>
            <a:spLocks noGrp="1"/>
          </p:cNvSpPr>
          <p:nvPr>
            <p:ph type="body" sz="quarter" idx="10"/>
          </p:nvPr>
        </p:nvSpPr>
        <p:spPr>
          <a:xfrm>
            <a:off x="290668" y="432955"/>
            <a:ext cx="2522482" cy="1606162"/>
          </a:xfrm>
        </p:spPr>
        <p:txBody>
          <a:bodyPr/>
          <a:lstStyle/>
          <a:p>
            <a:r>
              <a:rPr lang="sv-SE" sz="2400"/>
              <a:t>Donations-operationen</a:t>
            </a:r>
            <a:endParaRPr lang="sv-SE" sz="2400" dirty="0"/>
          </a:p>
        </p:txBody>
      </p:sp>
      <p:sp>
        <p:nvSpPr>
          <p:cNvPr id="3" name="Platshållare för text 2">
            <a:extLst>
              <a:ext uri="{FF2B5EF4-FFF2-40B4-BE49-F238E27FC236}">
                <a16:creationId xmlns:a16="http://schemas.microsoft.com/office/drawing/2014/main" id="{207F1BDD-E7FC-465D-87DF-9907331D22EB}"/>
              </a:ext>
            </a:extLst>
          </p:cNvPr>
          <p:cNvSpPr>
            <a:spLocks noGrp="1"/>
          </p:cNvSpPr>
          <p:nvPr>
            <p:ph type="body" sz="quarter" idx="11"/>
          </p:nvPr>
        </p:nvSpPr>
        <p:spPr/>
        <p:txBody>
          <a:bodyPr/>
          <a:lstStyle/>
          <a:p>
            <a:endParaRPr lang="sv-SE" dirty="0"/>
          </a:p>
        </p:txBody>
      </p:sp>
    </p:spTree>
    <p:extLst>
      <p:ext uri="{BB962C8B-B14F-4D97-AF65-F5344CB8AC3E}">
        <p14:creationId xmlns:p14="http://schemas.microsoft.com/office/powerpoint/2010/main" val="2532096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2350B976-1DC5-48D4-8AEF-3F1397C12727}"/>
              </a:ext>
            </a:extLst>
          </p:cNvPr>
          <p:cNvSpPr>
            <a:spLocks noGrp="1"/>
          </p:cNvSpPr>
          <p:nvPr>
            <p:ph type="body" sz="quarter" idx="10"/>
          </p:nvPr>
        </p:nvSpPr>
        <p:spPr/>
        <p:txBody>
          <a:bodyPr/>
          <a:lstStyle/>
          <a:p>
            <a:r>
              <a:rPr lang="sv-SE" sz="3600" dirty="0"/>
              <a:t>Förberedelser</a:t>
            </a:r>
          </a:p>
        </p:txBody>
      </p:sp>
      <p:sp>
        <p:nvSpPr>
          <p:cNvPr id="3" name="Platshållare för text 2">
            <a:extLst>
              <a:ext uri="{FF2B5EF4-FFF2-40B4-BE49-F238E27FC236}">
                <a16:creationId xmlns:a16="http://schemas.microsoft.com/office/drawing/2014/main" id="{92F71B4C-B918-47E8-8EC9-841CA93592FC}"/>
              </a:ext>
            </a:extLst>
          </p:cNvPr>
          <p:cNvSpPr>
            <a:spLocks noGrp="1"/>
          </p:cNvSpPr>
          <p:nvPr>
            <p:ph type="body" sz="quarter" idx="11"/>
          </p:nvPr>
        </p:nvSpPr>
        <p:spPr/>
        <p:txBody>
          <a:bodyPr/>
          <a:lstStyle/>
          <a:p>
            <a:endParaRPr lang="sv-SE" dirty="0"/>
          </a:p>
          <a:p>
            <a:r>
              <a:rPr lang="sv-SE" b="1" dirty="0"/>
              <a:t>Alltid på donatorssjukhuset</a:t>
            </a:r>
          </a:p>
          <a:p>
            <a:r>
              <a:rPr lang="sv-SE" b="1" dirty="0"/>
              <a:t>Tidsåtgång</a:t>
            </a:r>
          </a:p>
          <a:p>
            <a:r>
              <a:rPr lang="sv-SE" dirty="0"/>
              <a:t>Vilka deltar i donatorsoperationen</a:t>
            </a:r>
          </a:p>
          <a:p>
            <a:r>
              <a:rPr lang="sv-SE" dirty="0"/>
              <a:t>Dokument med till operation</a:t>
            </a:r>
          </a:p>
          <a:p>
            <a:endParaRPr lang="sv-SE" dirty="0"/>
          </a:p>
        </p:txBody>
      </p:sp>
    </p:spTree>
    <p:extLst>
      <p:ext uri="{BB962C8B-B14F-4D97-AF65-F5344CB8AC3E}">
        <p14:creationId xmlns:p14="http://schemas.microsoft.com/office/powerpoint/2010/main" val="3918913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2350B976-1DC5-48D4-8AEF-3F1397C12727}"/>
              </a:ext>
            </a:extLst>
          </p:cNvPr>
          <p:cNvSpPr>
            <a:spLocks noGrp="1"/>
          </p:cNvSpPr>
          <p:nvPr>
            <p:ph type="body" sz="quarter" idx="10"/>
          </p:nvPr>
        </p:nvSpPr>
        <p:spPr/>
        <p:txBody>
          <a:bodyPr/>
          <a:lstStyle/>
          <a:p>
            <a:r>
              <a:rPr lang="sv-SE" sz="3600" dirty="0"/>
              <a:t>Förberedelser</a:t>
            </a:r>
          </a:p>
        </p:txBody>
      </p:sp>
      <p:sp>
        <p:nvSpPr>
          <p:cNvPr id="3" name="Platshållare för text 2">
            <a:extLst>
              <a:ext uri="{FF2B5EF4-FFF2-40B4-BE49-F238E27FC236}">
                <a16:creationId xmlns:a16="http://schemas.microsoft.com/office/drawing/2014/main" id="{92F71B4C-B918-47E8-8EC9-841CA93592FC}"/>
              </a:ext>
            </a:extLst>
          </p:cNvPr>
          <p:cNvSpPr>
            <a:spLocks noGrp="1"/>
          </p:cNvSpPr>
          <p:nvPr>
            <p:ph type="body" sz="quarter" idx="11"/>
          </p:nvPr>
        </p:nvSpPr>
        <p:spPr/>
        <p:txBody>
          <a:bodyPr/>
          <a:lstStyle/>
          <a:p>
            <a:endParaRPr lang="sv-SE" dirty="0"/>
          </a:p>
          <a:p>
            <a:r>
              <a:rPr lang="sv-SE" dirty="0"/>
              <a:t>Alltid på donatorssjukhuset</a:t>
            </a:r>
          </a:p>
          <a:p>
            <a:r>
              <a:rPr lang="sv-SE" dirty="0"/>
              <a:t>Tidsåtgång</a:t>
            </a:r>
          </a:p>
          <a:p>
            <a:r>
              <a:rPr lang="sv-SE" b="1" dirty="0"/>
              <a:t>Vilka deltar i donatorsoperationen</a:t>
            </a:r>
          </a:p>
          <a:p>
            <a:r>
              <a:rPr lang="sv-SE" b="1" dirty="0"/>
              <a:t>Dokument med till operation</a:t>
            </a:r>
          </a:p>
          <a:p>
            <a:endParaRPr lang="sv-SE" dirty="0"/>
          </a:p>
        </p:txBody>
      </p:sp>
    </p:spTree>
    <p:extLst>
      <p:ext uri="{BB962C8B-B14F-4D97-AF65-F5344CB8AC3E}">
        <p14:creationId xmlns:p14="http://schemas.microsoft.com/office/powerpoint/2010/main" val="1836021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36C26708-D614-4C83-983E-984029417B34}"/>
              </a:ext>
            </a:extLst>
          </p:cNvPr>
          <p:cNvSpPr>
            <a:spLocks noGrp="1"/>
          </p:cNvSpPr>
          <p:nvPr>
            <p:ph type="body" sz="quarter" idx="11"/>
          </p:nvPr>
        </p:nvSpPr>
        <p:spPr>
          <a:xfrm>
            <a:off x="734086" y="1222762"/>
            <a:ext cx="3932044" cy="2541961"/>
          </a:xfrm>
        </p:spPr>
        <p:txBody>
          <a:bodyPr/>
          <a:lstStyle/>
          <a:p>
            <a:r>
              <a:rPr lang="sv-SE" dirty="0"/>
              <a:t>Back table</a:t>
            </a:r>
          </a:p>
        </p:txBody>
      </p:sp>
      <p:sp>
        <p:nvSpPr>
          <p:cNvPr id="4" name="Platshållare för text 3">
            <a:extLst>
              <a:ext uri="{FF2B5EF4-FFF2-40B4-BE49-F238E27FC236}">
                <a16:creationId xmlns:a16="http://schemas.microsoft.com/office/drawing/2014/main" id="{3826D960-60DA-4FD1-BE01-6160F1853DB3}"/>
              </a:ext>
            </a:extLst>
          </p:cNvPr>
          <p:cNvSpPr>
            <a:spLocks noGrp="1"/>
          </p:cNvSpPr>
          <p:nvPr>
            <p:ph type="body" sz="quarter" idx="12"/>
          </p:nvPr>
        </p:nvSpPr>
        <p:spPr>
          <a:xfrm>
            <a:off x="725114" y="3104919"/>
            <a:ext cx="4045005" cy="2541961"/>
          </a:xfrm>
        </p:spPr>
        <p:txBody>
          <a:bodyPr/>
          <a:lstStyle/>
          <a:p>
            <a:r>
              <a:rPr lang="sv-SE" dirty="0"/>
              <a:t>Donationsoperationens avslut</a:t>
            </a:r>
          </a:p>
        </p:txBody>
      </p:sp>
      <p:pic>
        <p:nvPicPr>
          <p:cNvPr id="8" name="Bildobjekt 7" descr="En bild som visar ritning, ljus&#10;&#10;Automatiskt genererad beskrivning">
            <a:extLst>
              <a:ext uri="{FF2B5EF4-FFF2-40B4-BE49-F238E27FC236}">
                <a16:creationId xmlns:a16="http://schemas.microsoft.com/office/drawing/2014/main" id="{FA4B1055-1F31-4B3F-A3B8-14A61D8B5A1D}"/>
              </a:ext>
            </a:extLst>
          </p:cNvPr>
          <p:cNvPicPr>
            <a:picLocks noChangeAspect="1"/>
          </p:cNvPicPr>
          <p:nvPr/>
        </p:nvPicPr>
        <p:blipFill>
          <a:blip r:embed="rId3">
            <a:duotone>
              <a:prstClr val="black"/>
              <a:schemeClr val="accent6">
                <a:tint val="45000"/>
                <a:satMod val="400000"/>
              </a:schemeClr>
            </a:duotone>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8533188" y="2664006"/>
            <a:ext cx="2346181" cy="2555694"/>
          </a:xfrm>
          <a:prstGeom prst="rect">
            <a:avLst/>
          </a:prstGeom>
          <a:noFill/>
        </p:spPr>
      </p:pic>
      <p:pic>
        <p:nvPicPr>
          <p:cNvPr id="14" name="Bildobjekt 13" descr="En bild som visar ritning&#10;&#10;Automatiskt genererad beskrivning">
            <a:extLst>
              <a:ext uri="{FF2B5EF4-FFF2-40B4-BE49-F238E27FC236}">
                <a16:creationId xmlns:a16="http://schemas.microsoft.com/office/drawing/2014/main" id="{499AEC7B-32D9-40E3-8C4F-AC6E73986674}"/>
              </a:ext>
            </a:extLst>
          </p:cNvPr>
          <p:cNvPicPr>
            <a:picLocks noChangeAspect="1"/>
          </p:cNvPicPr>
          <p:nvPr/>
        </p:nvPicPr>
        <p:blipFill>
          <a:blip r:embed="rId5">
            <a:duotone>
              <a:prstClr val="black"/>
              <a:schemeClr val="accent6">
                <a:tint val="45000"/>
                <a:satMod val="400000"/>
              </a:schemeClr>
            </a:duotone>
            <a:extLst>
              <a:ext uri="{BEBA8EAE-BF5A-486C-A8C5-ECC9F3942E4B}">
                <a14:imgProps xmlns:a14="http://schemas.microsoft.com/office/drawing/2010/main">
                  <a14:imgLayer r:embed="rId6">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7056505" y="2583178"/>
            <a:ext cx="1805941" cy="1805941"/>
          </a:xfrm>
          <a:prstGeom prst="rect">
            <a:avLst/>
          </a:prstGeom>
        </p:spPr>
      </p:pic>
      <p:pic>
        <p:nvPicPr>
          <p:cNvPr id="16" name="Bildobjekt 15" descr="En bild som visar ritning&#10;&#10;Automatiskt genererad beskrivning">
            <a:extLst>
              <a:ext uri="{FF2B5EF4-FFF2-40B4-BE49-F238E27FC236}">
                <a16:creationId xmlns:a16="http://schemas.microsoft.com/office/drawing/2014/main" id="{F23EA8D8-000B-4E8D-B754-B7F5ED1FE04D}"/>
              </a:ext>
            </a:extLst>
          </p:cNvPr>
          <p:cNvPicPr>
            <a:picLocks noChangeAspect="1"/>
          </p:cNvPicPr>
          <p:nvPr/>
        </p:nvPicPr>
        <p:blipFill>
          <a:blip r:embed="rId7">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8198302" y="1138989"/>
            <a:ext cx="1731745" cy="1731745"/>
          </a:xfrm>
          <a:prstGeom prst="rect">
            <a:avLst/>
          </a:prstGeom>
        </p:spPr>
      </p:pic>
    </p:spTree>
    <p:extLst>
      <p:ext uri="{BB962C8B-B14F-4D97-AF65-F5344CB8AC3E}">
        <p14:creationId xmlns:p14="http://schemas.microsoft.com/office/powerpoint/2010/main" val="4098075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558AD617-4936-4FC4-919A-FAC5C140CFB4}"/>
              </a:ext>
            </a:extLst>
          </p:cNvPr>
          <p:cNvSpPr>
            <a:spLocks noGrp="1"/>
          </p:cNvSpPr>
          <p:nvPr>
            <p:ph type="body" sz="quarter" idx="11"/>
          </p:nvPr>
        </p:nvSpPr>
        <p:spPr>
          <a:xfrm>
            <a:off x="734086" y="1215142"/>
            <a:ext cx="3932044" cy="2541961"/>
          </a:xfrm>
        </p:spPr>
        <p:txBody>
          <a:bodyPr/>
          <a:lstStyle/>
          <a:p>
            <a:r>
              <a:rPr lang="sv-SE" dirty="0"/>
              <a:t>Återkoppling</a:t>
            </a:r>
          </a:p>
        </p:txBody>
      </p:sp>
      <p:sp>
        <p:nvSpPr>
          <p:cNvPr id="4" name="Platshållare för text 3">
            <a:extLst>
              <a:ext uri="{FF2B5EF4-FFF2-40B4-BE49-F238E27FC236}">
                <a16:creationId xmlns:a16="http://schemas.microsoft.com/office/drawing/2014/main" id="{89EC4FCF-A7E2-4982-B421-6981157BDAE6}"/>
              </a:ext>
            </a:extLst>
          </p:cNvPr>
          <p:cNvSpPr>
            <a:spLocks noGrp="1"/>
          </p:cNvSpPr>
          <p:nvPr>
            <p:ph type="body" sz="quarter" idx="12"/>
          </p:nvPr>
        </p:nvSpPr>
        <p:spPr>
          <a:xfrm>
            <a:off x="725115" y="3135399"/>
            <a:ext cx="3932044" cy="2541961"/>
          </a:xfrm>
        </p:spPr>
        <p:txBody>
          <a:bodyPr/>
          <a:lstStyle/>
          <a:p>
            <a:r>
              <a:rPr lang="sv-SE" dirty="0"/>
              <a:t>Hur det har gått för mottagarna</a:t>
            </a:r>
          </a:p>
        </p:txBody>
      </p:sp>
      <p:pic>
        <p:nvPicPr>
          <p:cNvPr id="6" name="Bild 5" descr="Dokument">
            <a:extLst>
              <a:ext uri="{FF2B5EF4-FFF2-40B4-BE49-F238E27FC236}">
                <a16:creationId xmlns:a16="http://schemas.microsoft.com/office/drawing/2014/main" id="{CDC7AEDA-34DE-48A4-96E3-833BB3FFF12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64324" y="1199707"/>
            <a:ext cx="4114801" cy="4114801"/>
          </a:xfrm>
          <a:prstGeom prst="rect">
            <a:avLst/>
          </a:prstGeom>
        </p:spPr>
      </p:pic>
    </p:spTree>
    <p:extLst>
      <p:ext uri="{BB962C8B-B14F-4D97-AF65-F5344CB8AC3E}">
        <p14:creationId xmlns:p14="http://schemas.microsoft.com/office/powerpoint/2010/main" val="654704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9A7C1A-7C53-4137-84B5-88007EAEDBE0}"/>
              </a:ext>
            </a:extLst>
          </p:cNvPr>
          <p:cNvSpPr>
            <a:spLocks noGrp="1"/>
          </p:cNvSpPr>
          <p:nvPr>
            <p:ph type="title"/>
          </p:nvPr>
        </p:nvSpPr>
        <p:spPr>
          <a:xfrm>
            <a:off x="838200" y="830633"/>
            <a:ext cx="10515600" cy="1325563"/>
          </a:xfrm>
        </p:spPr>
        <p:txBody>
          <a:bodyPr/>
          <a:lstStyle/>
          <a:p>
            <a:r>
              <a:rPr lang="sv-SE" dirty="0"/>
              <a:t>FÖR KONTAKT ELLER FRÅGOR KRING DENNA PRESENTATION</a:t>
            </a:r>
          </a:p>
        </p:txBody>
      </p:sp>
      <p:sp>
        <p:nvSpPr>
          <p:cNvPr id="3" name="Platshållare för innehåll 2">
            <a:extLst>
              <a:ext uri="{FF2B5EF4-FFF2-40B4-BE49-F238E27FC236}">
                <a16:creationId xmlns:a16="http://schemas.microsoft.com/office/drawing/2014/main" id="{3EBF3E19-DAFA-471A-B9FA-6229B337F217}"/>
              </a:ext>
            </a:extLst>
          </p:cNvPr>
          <p:cNvSpPr>
            <a:spLocks noGrp="1"/>
          </p:cNvSpPr>
          <p:nvPr>
            <p:ph sz="half" idx="1"/>
          </p:nvPr>
        </p:nvSpPr>
        <p:spPr>
          <a:xfrm>
            <a:off x="838200" y="2299446"/>
            <a:ext cx="5181600" cy="4351338"/>
          </a:xfrm>
        </p:spPr>
        <p:txBody>
          <a:bodyPr/>
          <a:lstStyle/>
          <a:p>
            <a:pPr marL="0" indent="0">
              <a:buNone/>
            </a:pPr>
            <a:r>
              <a:rPr lang="sv-SE" dirty="0"/>
              <a:t>Maila: rdc.karolinska@sll.se</a:t>
            </a:r>
          </a:p>
        </p:txBody>
      </p:sp>
      <p:pic>
        <p:nvPicPr>
          <p:cNvPr id="6" name="Bildobjekt 5" descr="En bild som visar klocka, tecken, ritning&#10;&#10;Automatiskt genererad beskrivning">
            <a:extLst>
              <a:ext uri="{FF2B5EF4-FFF2-40B4-BE49-F238E27FC236}">
                <a16:creationId xmlns:a16="http://schemas.microsoft.com/office/drawing/2014/main" id="{C8C40D5F-9F6A-49AC-8B97-324BFAC088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826" y="2958275"/>
            <a:ext cx="7799132" cy="3639594"/>
          </a:xfrm>
          <a:prstGeom prst="rect">
            <a:avLst/>
          </a:prstGeom>
        </p:spPr>
      </p:pic>
      <p:sp>
        <p:nvSpPr>
          <p:cNvPr id="7" name="Rektangel 6">
            <a:extLst>
              <a:ext uri="{FF2B5EF4-FFF2-40B4-BE49-F238E27FC236}">
                <a16:creationId xmlns:a16="http://schemas.microsoft.com/office/drawing/2014/main" id="{65376AE1-A7CE-451D-BF0F-A4563981FDEA}"/>
              </a:ext>
            </a:extLst>
          </p:cNvPr>
          <p:cNvSpPr/>
          <p:nvPr/>
        </p:nvSpPr>
        <p:spPr>
          <a:xfrm>
            <a:off x="10484069" y="5675586"/>
            <a:ext cx="1237593" cy="835573"/>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3448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AB0249-8FD1-4A22-B483-2FB9FFBCB01E}"/>
              </a:ext>
            </a:extLst>
          </p:cNvPr>
          <p:cNvSpPr>
            <a:spLocks noGrp="1"/>
          </p:cNvSpPr>
          <p:nvPr>
            <p:ph type="title"/>
          </p:nvPr>
        </p:nvSpPr>
        <p:spPr>
          <a:xfrm>
            <a:off x="831850" y="1198749"/>
            <a:ext cx="10515600" cy="2852737"/>
          </a:xfrm>
        </p:spPr>
        <p:txBody>
          <a:bodyPr/>
          <a:lstStyle/>
          <a:p>
            <a:pPr algn="ctr"/>
            <a:r>
              <a:rPr lang="sv-SE" sz="4400" dirty="0"/>
              <a:t>Likheter och skillnader mellan en donationsoperation och andra operationer</a:t>
            </a:r>
          </a:p>
        </p:txBody>
      </p:sp>
      <p:sp>
        <p:nvSpPr>
          <p:cNvPr id="3" name="Platshållare för text 2">
            <a:extLst>
              <a:ext uri="{FF2B5EF4-FFF2-40B4-BE49-F238E27FC236}">
                <a16:creationId xmlns:a16="http://schemas.microsoft.com/office/drawing/2014/main" id="{CFD07B0A-C9E5-4B9C-B43E-9E1984A162EA}"/>
              </a:ext>
            </a:extLst>
          </p:cNvPr>
          <p:cNvSpPr>
            <a:spLocks noGrp="1"/>
          </p:cNvSpPr>
          <p:nvPr>
            <p:ph type="body" idx="1"/>
          </p:nvPr>
        </p:nvSpPr>
        <p:spPr/>
        <p:txBody>
          <a:bodyPr/>
          <a:lstStyle/>
          <a:p>
            <a:endParaRPr lang="sv-SE"/>
          </a:p>
        </p:txBody>
      </p:sp>
    </p:spTree>
    <p:extLst>
      <p:ext uri="{BB962C8B-B14F-4D97-AF65-F5344CB8AC3E}">
        <p14:creationId xmlns:p14="http://schemas.microsoft.com/office/powerpoint/2010/main" val="2743036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7DD8119A-A8F8-4B1F-B4FD-6503F07295AC}"/>
              </a:ext>
            </a:extLst>
          </p:cNvPr>
          <p:cNvSpPr>
            <a:spLocks noGrp="1"/>
          </p:cNvSpPr>
          <p:nvPr>
            <p:ph type="body" sz="quarter" idx="10"/>
          </p:nvPr>
        </p:nvSpPr>
        <p:spPr/>
        <p:txBody>
          <a:bodyPr/>
          <a:lstStyle/>
          <a:p>
            <a:r>
              <a:rPr lang="sv-SE" dirty="0"/>
              <a:t>Likheter</a:t>
            </a:r>
          </a:p>
        </p:txBody>
      </p:sp>
      <p:sp>
        <p:nvSpPr>
          <p:cNvPr id="3" name="Platshållare för text 2">
            <a:extLst>
              <a:ext uri="{FF2B5EF4-FFF2-40B4-BE49-F238E27FC236}">
                <a16:creationId xmlns:a16="http://schemas.microsoft.com/office/drawing/2014/main" id="{40FDF144-DDEE-4825-8FB3-1C663917015F}"/>
              </a:ext>
            </a:extLst>
          </p:cNvPr>
          <p:cNvSpPr>
            <a:spLocks noGrp="1"/>
          </p:cNvSpPr>
          <p:nvPr>
            <p:ph type="body" sz="quarter" idx="11"/>
          </p:nvPr>
        </p:nvSpPr>
        <p:spPr/>
        <p:txBody>
          <a:bodyPr/>
          <a:lstStyle/>
          <a:p>
            <a:pPr>
              <a:buFont typeface="Arial"/>
              <a:buChar char="•"/>
            </a:pPr>
            <a:r>
              <a:rPr lang="sv-SE" dirty="0">
                <a:cs typeface="Calibri" panose="020F0502020204030204"/>
              </a:rPr>
              <a:t>Preoperativ tvätt</a:t>
            </a:r>
          </a:p>
          <a:p>
            <a:pPr>
              <a:buFont typeface="Arial"/>
              <a:buChar char="•"/>
            </a:pPr>
            <a:r>
              <a:rPr lang="sv-SE" dirty="0">
                <a:cs typeface="Calibri" panose="020F0502020204030204"/>
              </a:rPr>
              <a:t>Sterila förhållanden </a:t>
            </a:r>
          </a:p>
          <a:p>
            <a:pPr>
              <a:buFont typeface="Arial"/>
              <a:buChar char="•"/>
            </a:pPr>
            <a:r>
              <a:rPr lang="sv-SE" dirty="0">
                <a:cs typeface="Calibri" panose="020F0502020204030204"/>
              </a:rPr>
              <a:t>Timeout</a:t>
            </a:r>
            <a:endParaRPr lang="sv-SE" dirty="0"/>
          </a:p>
          <a:p>
            <a:pPr>
              <a:buFont typeface="Arial"/>
              <a:buChar char="•"/>
            </a:pPr>
            <a:r>
              <a:rPr lang="sv-SE" dirty="0">
                <a:cs typeface="Calibri" panose="020F0502020204030204"/>
              </a:rPr>
              <a:t>Anestesi-/intensivvård</a:t>
            </a:r>
          </a:p>
        </p:txBody>
      </p:sp>
    </p:spTree>
    <p:extLst>
      <p:ext uri="{BB962C8B-B14F-4D97-AF65-F5344CB8AC3E}">
        <p14:creationId xmlns:p14="http://schemas.microsoft.com/office/powerpoint/2010/main" val="1604138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7DD8119A-A8F8-4B1F-B4FD-6503F07295AC}"/>
              </a:ext>
            </a:extLst>
          </p:cNvPr>
          <p:cNvSpPr>
            <a:spLocks noGrp="1"/>
          </p:cNvSpPr>
          <p:nvPr>
            <p:ph type="body" sz="quarter" idx="10"/>
          </p:nvPr>
        </p:nvSpPr>
        <p:spPr/>
        <p:txBody>
          <a:bodyPr/>
          <a:lstStyle/>
          <a:p>
            <a:r>
              <a:rPr lang="sv-SE" dirty="0"/>
              <a:t>Skillnader</a:t>
            </a:r>
          </a:p>
        </p:txBody>
      </p:sp>
      <p:sp>
        <p:nvSpPr>
          <p:cNvPr id="3" name="Platshållare för text 2">
            <a:extLst>
              <a:ext uri="{FF2B5EF4-FFF2-40B4-BE49-F238E27FC236}">
                <a16:creationId xmlns:a16="http://schemas.microsoft.com/office/drawing/2014/main" id="{40FDF144-DDEE-4825-8FB3-1C663917015F}"/>
              </a:ext>
            </a:extLst>
          </p:cNvPr>
          <p:cNvSpPr>
            <a:spLocks noGrp="1"/>
          </p:cNvSpPr>
          <p:nvPr>
            <p:ph type="body" sz="quarter" idx="11"/>
          </p:nvPr>
        </p:nvSpPr>
        <p:spPr/>
        <p:txBody>
          <a:bodyPr/>
          <a:lstStyle/>
          <a:p>
            <a:pPr>
              <a:buFont typeface="Arial"/>
              <a:buChar char="•"/>
            </a:pPr>
            <a:r>
              <a:rPr lang="sv-SE" dirty="0">
                <a:cs typeface="Calibri"/>
              </a:rPr>
              <a:t>Oftast gästande kirurgteam</a:t>
            </a:r>
          </a:p>
          <a:p>
            <a:pPr>
              <a:buFont typeface="Arial"/>
              <a:buChar char="•"/>
            </a:pPr>
            <a:r>
              <a:rPr lang="sv-SE" dirty="0">
                <a:cs typeface="Calibri"/>
              </a:rPr>
              <a:t>Ingrepp på avliden person</a:t>
            </a:r>
          </a:p>
          <a:p>
            <a:pPr>
              <a:buFont typeface="Arial"/>
              <a:buChar char="•"/>
            </a:pPr>
            <a:r>
              <a:rPr lang="sv-SE" dirty="0">
                <a:cs typeface="Calibri"/>
              </a:rPr>
              <a:t>Sövs ej</a:t>
            </a:r>
          </a:p>
          <a:p>
            <a:pPr>
              <a:buFont typeface="Arial"/>
              <a:buChar char="•"/>
            </a:pPr>
            <a:r>
              <a:rPr lang="sv-SE" dirty="0">
                <a:cs typeface="Calibri"/>
              </a:rPr>
              <a:t>Respiratorn stängs av under operationen</a:t>
            </a:r>
          </a:p>
          <a:p>
            <a:pPr>
              <a:buFont typeface="Arial"/>
              <a:buChar char="•"/>
            </a:pPr>
            <a:r>
              <a:rPr lang="sv-SE" dirty="0">
                <a:cs typeface="Calibri"/>
              </a:rPr>
              <a:t>Genomförs för att hjälpa någon annan</a:t>
            </a:r>
          </a:p>
        </p:txBody>
      </p:sp>
    </p:spTree>
    <p:extLst>
      <p:ext uri="{BB962C8B-B14F-4D97-AF65-F5344CB8AC3E}">
        <p14:creationId xmlns:p14="http://schemas.microsoft.com/office/powerpoint/2010/main" val="2019127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AB0249-8FD1-4A22-B483-2FB9FFBCB01E}"/>
              </a:ext>
            </a:extLst>
          </p:cNvPr>
          <p:cNvSpPr>
            <a:spLocks noGrp="1"/>
          </p:cNvSpPr>
          <p:nvPr>
            <p:ph type="title"/>
          </p:nvPr>
        </p:nvSpPr>
        <p:spPr/>
        <p:txBody>
          <a:bodyPr/>
          <a:lstStyle/>
          <a:p>
            <a:pPr algn="ctr"/>
            <a:r>
              <a:rPr lang="sv-SE" sz="4400" dirty="0"/>
              <a:t>Likheter och skillnader mellan olika donationsformer – </a:t>
            </a:r>
            <a:br>
              <a:rPr lang="sv-SE" sz="4400" dirty="0"/>
            </a:br>
            <a:r>
              <a:rPr lang="sv-SE" sz="4400" b="1" dirty="0"/>
              <a:t>DBD</a:t>
            </a:r>
            <a:r>
              <a:rPr lang="sv-SE" sz="4400" dirty="0"/>
              <a:t> och </a:t>
            </a:r>
            <a:r>
              <a:rPr lang="sv-SE" sz="4400" b="1" dirty="0"/>
              <a:t>DCD</a:t>
            </a:r>
          </a:p>
        </p:txBody>
      </p:sp>
      <p:sp>
        <p:nvSpPr>
          <p:cNvPr id="3" name="Platshållare för text 2">
            <a:extLst>
              <a:ext uri="{FF2B5EF4-FFF2-40B4-BE49-F238E27FC236}">
                <a16:creationId xmlns:a16="http://schemas.microsoft.com/office/drawing/2014/main" id="{CFD07B0A-C9E5-4B9C-B43E-9E1984A162EA}"/>
              </a:ext>
            </a:extLst>
          </p:cNvPr>
          <p:cNvSpPr>
            <a:spLocks noGrp="1"/>
          </p:cNvSpPr>
          <p:nvPr>
            <p:ph type="body" idx="1"/>
          </p:nvPr>
        </p:nvSpPr>
        <p:spPr/>
        <p:txBody>
          <a:bodyPr/>
          <a:lstStyle/>
          <a:p>
            <a:endParaRPr lang="sv-SE"/>
          </a:p>
        </p:txBody>
      </p:sp>
    </p:spTree>
    <p:extLst>
      <p:ext uri="{BB962C8B-B14F-4D97-AF65-F5344CB8AC3E}">
        <p14:creationId xmlns:p14="http://schemas.microsoft.com/office/powerpoint/2010/main" val="1587778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2EFF6B95-6EE8-467A-B511-C3E05685DD89}"/>
              </a:ext>
            </a:extLst>
          </p:cNvPr>
          <p:cNvSpPr>
            <a:spLocks noGrp="1"/>
          </p:cNvSpPr>
          <p:nvPr>
            <p:ph type="body" sz="quarter" idx="10"/>
          </p:nvPr>
        </p:nvSpPr>
        <p:spPr/>
        <p:txBody>
          <a:bodyPr/>
          <a:lstStyle/>
          <a:p>
            <a:r>
              <a:rPr lang="sv-SE" dirty="0"/>
              <a:t>DBD/DCD</a:t>
            </a:r>
          </a:p>
        </p:txBody>
      </p:sp>
      <p:sp>
        <p:nvSpPr>
          <p:cNvPr id="3" name="Platshållare för text 2">
            <a:extLst>
              <a:ext uri="{FF2B5EF4-FFF2-40B4-BE49-F238E27FC236}">
                <a16:creationId xmlns:a16="http://schemas.microsoft.com/office/drawing/2014/main" id="{0DF4E0B1-34DC-486F-9A50-8D9806791A80}"/>
              </a:ext>
            </a:extLst>
          </p:cNvPr>
          <p:cNvSpPr>
            <a:spLocks noGrp="1"/>
          </p:cNvSpPr>
          <p:nvPr>
            <p:ph type="body" sz="quarter" idx="11"/>
          </p:nvPr>
        </p:nvSpPr>
        <p:spPr>
          <a:xfrm>
            <a:off x="4638675" y="2462213"/>
            <a:ext cx="5793536" cy="2870200"/>
          </a:xfrm>
        </p:spPr>
        <p:txBody>
          <a:bodyPr/>
          <a:lstStyle/>
          <a:p>
            <a:r>
              <a:rPr lang="sv-SE" dirty="0"/>
              <a:t>DBD, Donation då döden inträffar efter primär hjärnskada (Donation </a:t>
            </a:r>
            <a:r>
              <a:rPr lang="sv-SE" dirty="0" err="1"/>
              <a:t>after</a:t>
            </a:r>
            <a:r>
              <a:rPr lang="sv-SE" dirty="0"/>
              <a:t> Brain Death) </a:t>
            </a:r>
          </a:p>
          <a:p>
            <a:r>
              <a:rPr lang="sv-SE" dirty="0"/>
              <a:t>DCD, Donation då döden inträffar efter cirkulations-stillestånd (Donation </a:t>
            </a:r>
            <a:r>
              <a:rPr lang="sv-SE" dirty="0" err="1"/>
              <a:t>after</a:t>
            </a:r>
            <a:r>
              <a:rPr lang="sv-SE" dirty="0"/>
              <a:t> </a:t>
            </a:r>
            <a:r>
              <a:rPr lang="sv-SE" dirty="0" err="1"/>
              <a:t>Circulatory</a:t>
            </a:r>
            <a:r>
              <a:rPr lang="sv-SE" dirty="0"/>
              <a:t> Death)</a:t>
            </a:r>
          </a:p>
          <a:p>
            <a:endParaRPr lang="sv-SE" dirty="0"/>
          </a:p>
          <a:p>
            <a:endParaRPr lang="sv-SE" dirty="0"/>
          </a:p>
        </p:txBody>
      </p:sp>
    </p:spTree>
    <p:extLst>
      <p:ext uri="{BB962C8B-B14F-4D97-AF65-F5344CB8AC3E}">
        <p14:creationId xmlns:p14="http://schemas.microsoft.com/office/powerpoint/2010/main" val="1262000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inustecken 2">
            <a:extLst>
              <a:ext uri="{FF2B5EF4-FFF2-40B4-BE49-F238E27FC236}">
                <a16:creationId xmlns:a16="http://schemas.microsoft.com/office/drawing/2014/main" id="{F5AA8093-3D3F-46FD-8578-E81FE6AFB693}"/>
              </a:ext>
            </a:extLst>
          </p:cNvPr>
          <p:cNvSpPr/>
          <p:nvPr/>
        </p:nvSpPr>
        <p:spPr>
          <a:xfrm>
            <a:off x="-499740" y="1945939"/>
            <a:ext cx="13230448" cy="286901"/>
          </a:xfrm>
          <a:prstGeom prst="mathMinus">
            <a:avLst/>
          </a:prstGeom>
          <a:solidFill>
            <a:srgbClr val="F5ACB8"/>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Minustecken 4">
            <a:extLst>
              <a:ext uri="{FF2B5EF4-FFF2-40B4-BE49-F238E27FC236}">
                <a16:creationId xmlns:a16="http://schemas.microsoft.com/office/drawing/2014/main" id="{7CA88B3D-4103-4153-8AF1-77628F1A6D33}"/>
              </a:ext>
            </a:extLst>
          </p:cNvPr>
          <p:cNvSpPr/>
          <p:nvPr/>
        </p:nvSpPr>
        <p:spPr>
          <a:xfrm rot="5400000">
            <a:off x="3683941" y="4538493"/>
            <a:ext cx="4838845" cy="165881"/>
          </a:xfrm>
          <a:prstGeom prst="mathMinus">
            <a:avLst/>
          </a:prstGeom>
          <a:solidFill>
            <a:srgbClr val="F5ACB8"/>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textruta 6">
            <a:extLst>
              <a:ext uri="{FF2B5EF4-FFF2-40B4-BE49-F238E27FC236}">
                <a16:creationId xmlns:a16="http://schemas.microsoft.com/office/drawing/2014/main" id="{3E009229-F013-447E-B6D8-3FF45FAC04E3}"/>
              </a:ext>
            </a:extLst>
          </p:cNvPr>
          <p:cNvSpPr txBox="1"/>
          <p:nvPr/>
        </p:nvSpPr>
        <p:spPr>
          <a:xfrm>
            <a:off x="2319530" y="2155391"/>
            <a:ext cx="7552939" cy="52322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sv-SE" sz="2800" b="1" dirty="0">
                <a:solidFill>
                  <a:schemeClr val="bg2">
                    <a:lumMod val="25000"/>
                  </a:schemeClr>
                </a:solidFill>
                <a:latin typeface="+mj-lt"/>
              </a:rPr>
              <a:t>Döende patient på en intensivvårdsavdelning</a:t>
            </a:r>
          </a:p>
        </p:txBody>
      </p:sp>
      <p:sp>
        <p:nvSpPr>
          <p:cNvPr id="9" name="textruta 8">
            <a:extLst>
              <a:ext uri="{FF2B5EF4-FFF2-40B4-BE49-F238E27FC236}">
                <a16:creationId xmlns:a16="http://schemas.microsoft.com/office/drawing/2014/main" id="{FE078508-F26A-47A9-9DE7-54932084CBC8}"/>
              </a:ext>
            </a:extLst>
          </p:cNvPr>
          <p:cNvSpPr txBox="1"/>
          <p:nvPr/>
        </p:nvSpPr>
        <p:spPr>
          <a:xfrm>
            <a:off x="-163033" y="2827468"/>
            <a:ext cx="5995696" cy="3046988"/>
          </a:xfrm>
          <a:prstGeom prst="rect">
            <a:avLst/>
          </a:prstGeom>
          <a:noFill/>
        </p:spPr>
        <p:txBody>
          <a:bodyPr wrap="square" rtlCol="0">
            <a:spAutoFit/>
          </a:bodyPr>
          <a:lstStyle/>
          <a:p>
            <a:pPr algn="r"/>
            <a:r>
              <a:rPr lang="sv-SE" sz="2400" dirty="0">
                <a:latin typeface="Calibri Light" panose="020F0302020204030204" pitchFamily="34" charset="0"/>
              </a:rPr>
              <a:t>Dör </a:t>
            </a:r>
            <a:r>
              <a:rPr lang="sv-SE" sz="2400" i="1" dirty="0">
                <a:latin typeface="Calibri Light" panose="020F0302020204030204" pitchFamily="34" charset="0"/>
              </a:rPr>
              <a:t>medan</a:t>
            </a:r>
            <a:r>
              <a:rPr lang="sv-SE" sz="2400" dirty="0">
                <a:latin typeface="Calibri Light" panose="020F0302020204030204" pitchFamily="34" charset="0"/>
              </a:rPr>
              <a:t> kroppen syresätts </a:t>
            </a:r>
            <a:br>
              <a:rPr lang="sv-SE" sz="2400" dirty="0">
                <a:latin typeface="Calibri Light" panose="020F0302020204030204" pitchFamily="34" charset="0"/>
              </a:rPr>
            </a:br>
            <a:r>
              <a:rPr lang="sv-SE" sz="2400" dirty="0">
                <a:latin typeface="Calibri Light" panose="020F0302020204030204" pitchFamily="34" charset="0"/>
              </a:rPr>
              <a:t>av en respirator</a:t>
            </a:r>
          </a:p>
          <a:p>
            <a:pPr algn="r"/>
            <a:endParaRPr lang="sv-SE" sz="2400" dirty="0">
              <a:latin typeface="Calibri Light" panose="020F0302020204030204" pitchFamily="34" charset="0"/>
            </a:endParaRPr>
          </a:p>
          <a:p>
            <a:pPr algn="r"/>
            <a:r>
              <a:rPr lang="sv-SE" sz="2400" dirty="0">
                <a:latin typeface="Calibri Light" panose="020F0302020204030204" pitchFamily="34" charset="0"/>
              </a:rPr>
              <a:t>Donationsoperationen inleds </a:t>
            </a:r>
          </a:p>
          <a:p>
            <a:pPr algn="r"/>
            <a:r>
              <a:rPr lang="sv-SE" sz="2400" i="1" dirty="0">
                <a:latin typeface="Calibri Light" panose="020F0302020204030204" pitchFamily="34" charset="0"/>
              </a:rPr>
              <a:t>inom 24 timmar</a:t>
            </a:r>
            <a:r>
              <a:rPr lang="sv-SE" sz="2400" dirty="0">
                <a:latin typeface="Calibri Light" panose="020F0302020204030204" pitchFamily="34" charset="0"/>
              </a:rPr>
              <a:t> efter döden</a:t>
            </a:r>
          </a:p>
          <a:p>
            <a:pPr algn="r"/>
            <a:endParaRPr lang="sv-SE" sz="2400" dirty="0">
              <a:latin typeface="Calibri Light" panose="020F0302020204030204" pitchFamily="34" charset="0"/>
            </a:endParaRPr>
          </a:p>
          <a:p>
            <a:pPr algn="r"/>
            <a:r>
              <a:rPr lang="sv-SE" sz="2400" dirty="0">
                <a:latin typeface="Calibri Light" panose="020F0302020204030204" pitchFamily="34" charset="0"/>
              </a:rPr>
              <a:t>Kan donera njurar, lever, lungor</a:t>
            </a:r>
            <a:br>
              <a:rPr lang="sv-SE" sz="2400" dirty="0">
                <a:latin typeface="Calibri Light" panose="020F0302020204030204" pitchFamily="34" charset="0"/>
              </a:rPr>
            </a:br>
            <a:r>
              <a:rPr lang="sv-SE" sz="2400" dirty="0">
                <a:latin typeface="Calibri Light" panose="020F0302020204030204" pitchFamily="34" charset="0"/>
              </a:rPr>
              <a:t>hjärta, bukspottkörtel och tarm</a:t>
            </a:r>
          </a:p>
        </p:txBody>
      </p:sp>
      <p:sp>
        <p:nvSpPr>
          <p:cNvPr id="13" name="textruta 12">
            <a:extLst>
              <a:ext uri="{FF2B5EF4-FFF2-40B4-BE49-F238E27FC236}">
                <a16:creationId xmlns:a16="http://schemas.microsoft.com/office/drawing/2014/main" id="{101E54E2-E3D4-454C-8788-C25765796DC8}"/>
              </a:ext>
            </a:extLst>
          </p:cNvPr>
          <p:cNvSpPr txBox="1"/>
          <p:nvPr/>
        </p:nvSpPr>
        <p:spPr>
          <a:xfrm>
            <a:off x="-1424763" y="624632"/>
            <a:ext cx="7247004" cy="1384995"/>
          </a:xfrm>
          <a:prstGeom prst="rect">
            <a:avLst/>
          </a:prstGeom>
          <a:noFill/>
        </p:spPr>
        <p:txBody>
          <a:bodyPr wrap="square" rtlCol="0">
            <a:spAutoFit/>
          </a:bodyPr>
          <a:lstStyle/>
          <a:p>
            <a:pPr algn="r"/>
            <a:r>
              <a:rPr lang="sv-SE" sz="2800" b="1" dirty="0">
                <a:solidFill>
                  <a:schemeClr val="bg2">
                    <a:lumMod val="25000"/>
                  </a:schemeClr>
                </a:solidFill>
                <a:latin typeface="Calibri Light" panose="020F0302020204030204" pitchFamily="34" charset="0"/>
              </a:rPr>
              <a:t>DBD</a:t>
            </a:r>
          </a:p>
          <a:p>
            <a:pPr algn="r"/>
            <a:r>
              <a:rPr lang="sv-SE" sz="2800" b="1" dirty="0">
                <a:solidFill>
                  <a:schemeClr val="bg2">
                    <a:lumMod val="25000"/>
                  </a:schemeClr>
                </a:solidFill>
                <a:latin typeface="Calibri Light" panose="020F0302020204030204" pitchFamily="34" charset="0"/>
              </a:rPr>
              <a:t>Donation efter död </a:t>
            </a:r>
          </a:p>
          <a:p>
            <a:pPr algn="r"/>
            <a:r>
              <a:rPr lang="sv-SE" sz="2800" b="1" dirty="0">
                <a:solidFill>
                  <a:schemeClr val="bg2">
                    <a:lumMod val="25000"/>
                  </a:schemeClr>
                </a:solidFill>
                <a:latin typeface="Calibri Light" panose="020F0302020204030204" pitchFamily="34" charset="0"/>
              </a:rPr>
              <a:t>till följd av svår hjärnskada</a:t>
            </a:r>
          </a:p>
        </p:txBody>
      </p:sp>
    </p:spTree>
    <p:extLst>
      <p:ext uri="{BB962C8B-B14F-4D97-AF65-F5344CB8AC3E}">
        <p14:creationId xmlns:p14="http://schemas.microsoft.com/office/powerpoint/2010/main" val="2655742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inustecken 2">
            <a:extLst>
              <a:ext uri="{FF2B5EF4-FFF2-40B4-BE49-F238E27FC236}">
                <a16:creationId xmlns:a16="http://schemas.microsoft.com/office/drawing/2014/main" id="{F5AA8093-3D3F-46FD-8578-E81FE6AFB693}"/>
              </a:ext>
            </a:extLst>
          </p:cNvPr>
          <p:cNvSpPr/>
          <p:nvPr/>
        </p:nvSpPr>
        <p:spPr>
          <a:xfrm>
            <a:off x="-499740" y="1945939"/>
            <a:ext cx="13230448" cy="286901"/>
          </a:xfrm>
          <a:prstGeom prst="mathMinus">
            <a:avLst/>
          </a:prstGeom>
          <a:solidFill>
            <a:srgbClr val="F5ACB8"/>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Minustecken 4">
            <a:extLst>
              <a:ext uri="{FF2B5EF4-FFF2-40B4-BE49-F238E27FC236}">
                <a16:creationId xmlns:a16="http://schemas.microsoft.com/office/drawing/2014/main" id="{7CA88B3D-4103-4153-8AF1-77628F1A6D33}"/>
              </a:ext>
            </a:extLst>
          </p:cNvPr>
          <p:cNvSpPr/>
          <p:nvPr/>
        </p:nvSpPr>
        <p:spPr>
          <a:xfrm rot="5400000">
            <a:off x="3683941" y="4538493"/>
            <a:ext cx="4838845" cy="165881"/>
          </a:xfrm>
          <a:prstGeom prst="mathMinus">
            <a:avLst/>
          </a:prstGeom>
          <a:solidFill>
            <a:srgbClr val="F5ACB8"/>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textruta 6">
            <a:extLst>
              <a:ext uri="{FF2B5EF4-FFF2-40B4-BE49-F238E27FC236}">
                <a16:creationId xmlns:a16="http://schemas.microsoft.com/office/drawing/2014/main" id="{3E009229-F013-447E-B6D8-3FF45FAC04E3}"/>
              </a:ext>
            </a:extLst>
          </p:cNvPr>
          <p:cNvSpPr txBox="1"/>
          <p:nvPr/>
        </p:nvSpPr>
        <p:spPr>
          <a:xfrm>
            <a:off x="2319530" y="2155391"/>
            <a:ext cx="7552939" cy="52322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sv-SE" sz="2800" b="1" dirty="0">
                <a:solidFill>
                  <a:schemeClr val="bg2">
                    <a:lumMod val="25000"/>
                  </a:schemeClr>
                </a:solidFill>
                <a:latin typeface="+mj-lt"/>
              </a:rPr>
              <a:t>Döende patient på en intensivvårdsavdelning</a:t>
            </a:r>
          </a:p>
        </p:txBody>
      </p:sp>
      <p:sp>
        <p:nvSpPr>
          <p:cNvPr id="9" name="textruta 8">
            <a:extLst>
              <a:ext uri="{FF2B5EF4-FFF2-40B4-BE49-F238E27FC236}">
                <a16:creationId xmlns:a16="http://schemas.microsoft.com/office/drawing/2014/main" id="{FE078508-F26A-47A9-9DE7-54932084CBC8}"/>
              </a:ext>
            </a:extLst>
          </p:cNvPr>
          <p:cNvSpPr txBox="1"/>
          <p:nvPr/>
        </p:nvSpPr>
        <p:spPr>
          <a:xfrm>
            <a:off x="-163033" y="2827468"/>
            <a:ext cx="5995696" cy="3046988"/>
          </a:xfrm>
          <a:prstGeom prst="rect">
            <a:avLst/>
          </a:prstGeom>
          <a:noFill/>
        </p:spPr>
        <p:txBody>
          <a:bodyPr wrap="square" rtlCol="0">
            <a:spAutoFit/>
          </a:bodyPr>
          <a:lstStyle/>
          <a:p>
            <a:pPr algn="r"/>
            <a:r>
              <a:rPr lang="sv-SE" sz="2400" dirty="0">
                <a:latin typeface="+mj-lt"/>
              </a:rPr>
              <a:t>Dör </a:t>
            </a:r>
            <a:r>
              <a:rPr lang="sv-SE" sz="2400" i="1" dirty="0">
                <a:latin typeface="+mj-lt"/>
              </a:rPr>
              <a:t>medan</a:t>
            </a:r>
            <a:r>
              <a:rPr lang="sv-SE" sz="2400" dirty="0">
                <a:latin typeface="+mj-lt"/>
              </a:rPr>
              <a:t> kroppen syresätts </a:t>
            </a:r>
            <a:br>
              <a:rPr lang="sv-SE" sz="2400" dirty="0">
                <a:latin typeface="+mj-lt"/>
              </a:rPr>
            </a:br>
            <a:r>
              <a:rPr lang="sv-SE" sz="2400" dirty="0">
                <a:latin typeface="+mj-lt"/>
              </a:rPr>
              <a:t>av en respirator</a:t>
            </a:r>
          </a:p>
          <a:p>
            <a:pPr algn="r"/>
            <a:endParaRPr lang="sv-SE" sz="2400" dirty="0">
              <a:latin typeface="+mj-lt"/>
            </a:endParaRPr>
          </a:p>
          <a:p>
            <a:pPr algn="r"/>
            <a:r>
              <a:rPr lang="sv-SE" sz="2400" dirty="0">
                <a:latin typeface="+mj-lt"/>
              </a:rPr>
              <a:t>Donationsoperationen inleds </a:t>
            </a:r>
          </a:p>
          <a:p>
            <a:pPr algn="r"/>
            <a:r>
              <a:rPr lang="sv-SE" sz="2400" i="1" dirty="0">
                <a:latin typeface="+mj-lt"/>
              </a:rPr>
              <a:t>inom 24 timmar</a:t>
            </a:r>
            <a:r>
              <a:rPr lang="sv-SE" sz="2400" dirty="0">
                <a:latin typeface="+mj-lt"/>
              </a:rPr>
              <a:t> efter döden</a:t>
            </a:r>
          </a:p>
          <a:p>
            <a:pPr algn="r"/>
            <a:endParaRPr lang="sv-SE" sz="2400" dirty="0">
              <a:latin typeface="+mj-lt"/>
            </a:endParaRPr>
          </a:p>
          <a:p>
            <a:pPr algn="r"/>
            <a:r>
              <a:rPr lang="sv-SE" sz="2400" dirty="0">
                <a:latin typeface="+mj-lt"/>
              </a:rPr>
              <a:t>Kan donera njurar, lever, lungor</a:t>
            </a:r>
            <a:br>
              <a:rPr lang="sv-SE" sz="2400" dirty="0">
                <a:latin typeface="+mj-lt"/>
              </a:rPr>
            </a:br>
            <a:r>
              <a:rPr lang="sv-SE" sz="2400" dirty="0">
                <a:latin typeface="+mj-lt"/>
              </a:rPr>
              <a:t>hjärta, bukspottkörtel och tarm</a:t>
            </a:r>
          </a:p>
        </p:txBody>
      </p:sp>
      <p:sp>
        <p:nvSpPr>
          <p:cNvPr id="11" name="textruta 10">
            <a:extLst>
              <a:ext uri="{FF2B5EF4-FFF2-40B4-BE49-F238E27FC236}">
                <a16:creationId xmlns:a16="http://schemas.microsoft.com/office/drawing/2014/main" id="{84AED246-758E-4B72-B5D3-36947F6BC084}"/>
              </a:ext>
            </a:extLst>
          </p:cNvPr>
          <p:cNvSpPr txBox="1"/>
          <p:nvPr/>
        </p:nvSpPr>
        <p:spPr>
          <a:xfrm>
            <a:off x="6368911" y="2848732"/>
            <a:ext cx="6079034" cy="5262979"/>
          </a:xfrm>
          <a:prstGeom prst="rect">
            <a:avLst/>
          </a:prstGeom>
          <a:noFill/>
        </p:spPr>
        <p:txBody>
          <a:bodyPr wrap="square" rtlCol="0">
            <a:spAutoFit/>
          </a:bodyPr>
          <a:lstStyle/>
          <a:p>
            <a:r>
              <a:rPr lang="sv-SE" sz="2400" dirty="0">
                <a:latin typeface="+mj-lt"/>
              </a:rPr>
              <a:t>Dör </a:t>
            </a:r>
            <a:r>
              <a:rPr lang="sv-SE" sz="2400" i="1" dirty="0">
                <a:latin typeface="+mj-lt"/>
              </a:rPr>
              <a:t>utan att </a:t>
            </a:r>
            <a:r>
              <a:rPr lang="sv-SE" sz="2400" dirty="0">
                <a:latin typeface="+mj-lt"/>
              </a:rPr>
              <a:t>kroppen syresätts </a:t>
            </a:r>
            <a:br>
              <a:rPr lang="sv-SE" sz="2400" dirty="0">
                <a:latin typeface="+mj-lt"/>
              </a:rPr>
            </a:br>
            <a:r>
              <a:rPr lang="sv-SE" sz="2400" dirty="0">
                <a:latin typeface="+mj-lt"/>
              </a:rPr>
              <a:t>av en respirator</a:t>
            </a:r>
          </a:p>
          <a:p>
            <a:endParaRPr lang="sv-SE" sz="2400" dirty="0">
              <a:latin typeface="+mj-lt"/>
            </a:endParaRPr>
          </a:p>
          <a:p>
            <a:r>
              <a:rPr lang="sv-SE" sz="2400" dirty="0">
                <a:latin typeface="+mj-lt"/>
              </a:rPr>
              <a:t>Donationsoperationen inleds </a:t>
            </a:r>
          </a:p>
          <a:p>
            <a:r>
              <a:rPr lang="sv-SE" sz="2400" i="1" dirty="0">
                <a:latin typeface="+mj-lt"/>
              </a:rPr>
              <a:t>i nära anslutning </a:t>
            </a:r>
            <a:r>
              <a:rPr lang="sv-SE" sz="2400" dirty="0">
                <a:latin typeface="+mj-lt"/>
              </a:rPr>
              <a:t>efter döden</a:t>
            </a:r>
          </a:p>
          <a:p>
            <a:endParaRPr lang="sv-SE" sz="2400" dirty="0">
              <a:latin typeface="+mj-lt"/>
            </a:endParaRPr>
          </a:p>
          <a:p>
            <a:r>
              <a:rPr lang="sv-SE" sz="2400" dirty="0">
                <a:latin typeface="+mj-lt"/>
              </a:rPr>
              <a:t>Kan donera njurar, lever, lungor, hjärta och bukspottkörtel</a:t>
            </a:r>
          </a:p>
          <a:p>
            <a:endParaRPr lang="sv-SE" sz="2400" dirty="0">
              <a:latin typeface="Bookman Old Style" panose="02050604050505020204" pitchFamily="18" charset="0"/>
            </a:endParaRPr>
          </a:p>
          <a:p>
            <a:endParaRPr lang="sv-SE" sz="2400" dirty="0">
              <a:latin typeface="Bookman Old Style" panose="02050604050505020204" pitchFamily="18" charset="0"/>
            </a:endParaRPr>
          </a:p>
          <a:p>
            <a:endParaRPr lang="sv-SE" sz="2400" dirty="0">
              <a:latin typeface="Bookman Old Style" panose="02050604050505020204" pitchFamily="18" charset="0"/>
            </a:endParaRPr>
          </a:p>
          <a:p>
            <a:endParaRPr lang="sv-SE" sz="2400" dirty="0">
              <a:latin typeface="Bookman Old Style" panose="02050604050505020204" pitchFamily="18" charset="0"/>
            </a:endParaRPr>
          </a:p>
          <a:p>
            <a:endParaRPr lang="sv-SE" sz="2400" dirty="0">
              <a:latin typeface="Bookman Old Style" panose="02050604050505020204" pitchFamily="18" charset="0"/>
            </a:endParaRPr>
          </a:p>
          <a:p>
            <a:endParaRPr lang="sv-SE" sz="2400" dirty="0">
              <a:latin typeface="Bookman Old Style" panose="02050604050505020204" pitchFamily="18" charset="0"/>
            </a:endParaRPr>
          </a:p>
        </p:txBody>
      </p:sp>
      <p:sp>
        <p:nvSpPr>
          <p:cNvPr id="13" name="textruta 12">
            <a:extLst>
              <a:ext uri="{FF2B5EF4-FFF2-40B4-BE49-F238E27FC236}">
                <a16:creationId xmlns:a16="http://schemas.microsoft.com/office/drawing/2014/main" id="{101E54E2-E3D4-454C-8788-C25765796DC8}"/>
              </a:ext>
            </a:extLst>
          </p:cNvPr>
          <p:cNvSpPr txBox="1"/>
          <p:nvPr/>
        </p:nvSpPr>
        <p:spPr>
          <a:xfrm>
            <a:off x="-1424763" y="624632"/>
            <a:ext cx="7247004" cy="1384995"/>
          </a:xfrm>
          <a:prstGeom prst="rect">
            <a:avLst/>
          </a:prstGeom>
          <a:noFill/>
        </p:spPr>
        <p:txBody>
          <a:bodyPr wrap="square" rtlCol="0">
            <a:spAutoFit/>
          </a:bodyPr>
          <a:lstStyle/>
          <a:p>
            <a:pPr algn="r"/>
            <a:r>
              <a:rPr lang="sv-SE" sz="2800" b="1" dirty="0">
                <a:solidFill>
                  <a:schemeClr val="bg2">
                    <a:lumMod val="25000"/>
                  </a:schemeClr>
                </a:solidFill>
                <a:latin typeface="+mj-lt"/>
              </a:rPr>
              <a:t>DBD</a:t>
            </a:r>
          </a:p>
          <a:p>
            <a:pPr algn="r"/>
            <a:r>
              <a:rPr lang="sv-SE" sz="2800" b="1" dirty="0">
                <a:solidFill>
                  <a:schemeClr val="bg2">
                    <a:lumMod val="25000"/>
                  </a:schemeClr>
                </a:solidFill>
                <a:latin typeface="+mj-lt"/>
              </a:rPr>
              <a:t>Donation efter död </a:t>
            </a:r>
          </a:p>
          <a:p>
            <a:pPr algn="r"/>
            <a:r>
              <a:rPr lang="sv-SE" sz="2800" b="1" dirty="0">
                <a:solidFill>
                  <a:schemeClr val="bg2">
                    <a:lumMod val="25000"/>
                  </a:schemeClr>
                </a:solidFill>
                <a:latin typeface="+mj-lt"/>
              </a:rPr>
              <a:t>till följd av svår hjärnskada</a:t>
            </a:r>
          </a:p>
        </p:txBody>
      </p:sp>
      <p:sp>
        <p:nvSpPr>
          <p:cNvPr id="15" name="textruta 14">
            <a:extLst>
              <a:ext uri="{FF2B5EF4-FFF2-40B4-BE49-F238E27FC236}">
                <a16:creationId xmlns:a16="http://schemas.microsoft.com/office/drawing/2014/main" id="{8943EB12-DB8E-4033-97F5-DEAEFBC4F0F0}"/>
              </a:ext>
            </a:extLst>
          </p:cNvPr>
          <p:cNvSpPr txBox="1"/>
          <p:nvPr/>
        </p:nvSpPr>
        <p:spPr>
          <a:xfrm>
            <a:off x="6365179" y="626865"/>
            <a:ext cx="4969127" cy="1815882"/>
          </a:xfrm>
          <a:prstGeom prst="rect">
            <a:avLst/>
          </a:prstGeom>
          <a:noFill/>
        </p:spPr>
        <p:txBody>
          <a:bodyPr wrap="square" rtlCol="0">
            <a:spAutoFit/>
          </a:bodyPr>
          <a:lstStyle/>
          <a:p>
            <a:r>
              <a:rPr lang="sv-SE" sz="2800" b="1" dirty="0">
                <a:solidFill>
                  <a:schemeClr val="bg2">
                    <a:lumMod val="25000"/>
                  </a:schemeClr>
                </a:solidFill>
                <a:latin typeface="+mj-lt"/>
              </a:rPr>
              <a:t>DCD </a:t>
            </a:r>
          </a:p>
          <a:p>
            <a:r>
              <a:rPr lang="sv-SE" sz="2800" b="1" dirty="0">
                <a:solidFill>
                  <a:schemeClr val="bg2">
                    <a:lumMod val="25000"/>
                  </a:schemeClr>
                </a:solidFill>
                <a:latin typeface="+mj-lt"/>
              </a:rPr>
              <a:t>Donation efter död </a:t>
            </a:r>
          </a:p>
          <a:p>
            <a:r>
              <a:rPr lang="sv-SE" sz="2800" b="1" dirty="0">
                <a:solidFill>
                  <a:schemeClr val="bg2">
                    <a:lumMod val="25000"/>
                  </a:schemeClr>
                </a:solidFill>
                <a:latin typeface="+mj-lt"/>
              </a:rPr>
              <a:t>till följd av cirkulationsstillestånd</a:t>
            </a:r>
          </a:p>
          <a:p>
            <a:endParaRPr lang="sv-SE" sz="2800" b="1" dirty="0">
              <a:solidFill>
                <a:schemeClr val="bg2">
                  <a:lumMod val="25000"/>
                </a:schemeClr>
              </a:solidFill>
              <a:latin typeface="Franklin Gothic Medium Cond" panose="020B0606030402020204" pitchFamily="34" charset="0"/>
            </a:endParaRPr>
          </a:p>
        </p:txBody>
      </p:sp>
    </p:spTree>
    <p:extLst>
      <p:ext uri="{BB962C8B-B14F-4D97-AF65-F5344CB8AC3E}">
        <p14:creationId xmlns:p14="http://schemas.microsoft.com/office/powerpoint/2010/main" val="2170867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F51F63-E9B7-449D-BEC0-8FCD2EC9C7BD}"/>
              </a:ext>
            </a:extLst>
          </p:cNvPr>
          <p:cNvSpPr>
            <a:spLocks noGrp="1"/>
          </p:cNvSpPr>
          <p:nvPr>
            <p:ph type="title"/>
          </p:nvPr>
        </p:nvSpPr>
        <p:spPr>
          <a:xfrm>
            <a:off x="838200" y="842168"/>
            <a:ext cx="10515600" cy="2852737"/>
          </a:xfrm>
        </p:spPr>
        <p:txBody>
          <a:bodyPr/>
          <a:lstStyle/>
          <a:p>
            <a:pPr algn="ctr"/>
            <a:r>
              <a:rPr lang="sv-SE" sz="4800" dirty="0"/>
              <a:t>Förlopp kring donationsoperationen</a:t>
            </a:r>
          </a:p>
        </p:txBody>
      </p:sp>
      <p:sp>
        <p:nvSpPr>
          <p:cNvPr id="3" name="Platshållare för text 2">
            <a:extLst>
              <a:ext uri="{FF2B5EF4-FFF2-40B4-BE49-F238E27FC236}">
                <a16:creationId xmlns:a16="http://schemas.microsoft.com/office/drawing/2014/main" id="{3BEAA339-3C7D-442B-9BE0-EEF2F82EA52A}"/>
              </a:ext>
            </a:extLst>
          </p:cNvPr>
          <p:cNvSpPr>
            <a:spLocks noGrp="1"/>
          </p:cNvSpPr>
          <p:nvPr>
            <p:ph type="body" idx="1"/>
          </p:nvPr>
        </p:nvSpPr>
        <p:spPr/>
        <p:txBody>
          <a:bodyPr/>
          <a:lstStyle/>
          <a:p>
            <a:endParaRPr lang="sv-SE"/>
          </a:p>
        </p:txBody>
      </p:sp>
    </p:spTree>
    <p:extLst>
      <p:ext uri="{BB962C8B-B14F-4D97-AF65-F5344CB8AC3E}">
        <p14:creationId xmlns:p14="http://schemas.microsoft.com/office/powerpoint/2010/main" val="2860027455"/>
      </p:ext>
    </p:extLst>
  </p:cSld>
  <p:clrMapOvr>
    <a:masterClrMapping/>
  </p:clrMapOvr>
</p:sld>
</file>

<file path=ppt/theme/theme1.xml><?xml version="1.0" encoding="utf-8"?>
<a:theme xmlns:a="http://schemas.openxmlformats.org/drawingml/2006/main" name="FÖRSÄTTSBILD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UNKT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RUBRIK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FOTO STORT">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FOTO &amp; TEXT">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DIAGRAM">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OM BILD">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Anpassad formgivning">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BE0364020408AD45841B8CE6BA318243" ma:contentTypeVersion="13" ma:contentTypeDescription="Skapa ett nytt dokument." ma:contentTypeScope="" ma:versionID="6ab0f2ad700e9cf2bbb67e7d01593935">
  <xsd:schema xmlns:xsd="http://www.w3.org/2001/XMLSchema" xmlns:xs="http://www.w3.org/2001/XMLSchema" xmlns:p="http://schemas.microsoft.com/office/2006/metadata/properties" xmlns:ns3="8a1dde71-5e8f-4501-bf67-5fdb045c5dd8" xmlns:ns4="269f3ba9-f5b2-4163-b6e7-9ee9e1314a5c" targetNamespace="http://schemas.microsoft.com/office/2006/metadata/properties" ma:root="true" ma:fieldsID="006f4d4be4e5e28a0745b0ab4ee3dc5e" ns3:_="" ns4:_="">
    <xsd:import namespace="8a1dde71-5e8f-4501-bf67-5fdb045c5dd8"/>
    <xsd:import namespace="269f3ba9-f5b2-4163-b6e7-9ee9e1314a5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dde71-5e8f-4501-bf67-5fdb045c5dd8"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SharingHintHash" ma:index="10" nillable="true" ma:displayName="Delar tips,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9f3ba9-f5b2-4163-b6e7-9ee9e1314a5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76B877-98FE-47C3-A15C-32D6AF860361}">
  <ds:schemaRefs>
    <ds:schemaRef ds:uri="http://purl.org/dc/terms/"/>
    <ds:schemaRef ds:uri="http://schemas.openxmlformats.org/package/2006/metadata/core-properties"/>
    <ds:schemaRef ds:uri="http://purl.org/dc/elements/1.1/"/>
    <ds:schemaRef ds:uri="http://schemas.microsoft.com/office/infopath/2007/PartnerControls"/>
    <ds:schemaRef ds:uri="269f3ba9-f5b2-4163-b6e7-9ee9e1314a5c"/>
    <ds:schemaRef ds:uri="http://schemas.microsoft.com/office/2006/metadata/properties"/>
    <ds:schemaRef ds:uri="http://schemas.microsoft.com/office/2006/documentManagement/types"/>
    <ds:schemaRef ds:uri="http://purl.org/dc/dcmitype/"/>
    <ds:schemaRef ds:uri="8a1dde71-5e8f-4501-bf67-5fdb045c5dd8"/>
    <ds:schemaRef ds:uri="http://www.w3.org/XML/1998/namespace"/>
  </ds:schemaRefs>
</ds:datastoreItem>
</file>

<file path=customXml/itemProps2.xml><?xml version="1.0" encoding="utf-8"?>
<ds:datastoreItem xmlns:ds="http://schemas.openxmlformats.org/officeDocument/2006/customXml" ds:itemID="{F42C9D81-CDEE-42A5-A100-D002B8444607}">
  <ds:schemaRefs>
    <ds:schemaRef ds:uri="http://schemas.microsoft.com/sharepoint/v3/contenttype/forms"/>
  </ds:schemaRefs>
</ds:datastoreItem>
</file>

<file path=customXml/itemProps3.xml><?xml version="1.0" encoding="utf-8"?>
<ds:datastoreItem xmlns:ds="http://schemas.openxmlformats.org/officeDocument/2006/customXml" ds:itemID="{744014BA-1427-4C3C-830A-509D85EA2B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1dde71-5e8f-4501-bf67-5fdb045c5dd8"/>
    <ds:schemaRef ds:uri="269f3ba9-f5b2-4163-b6e7-9ee9e1314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18755</TotalTime>
  <Words>1816</Words>
  <Application>Microsoft Office PowerPoint</Application>
  <PresentationFormat>Bredbild</PresentationFormat>
  <Paragraphs>130</Paragraphs>
  <Slides>14</Slides>
  <Notes>14</Notes>
  <HiddenSlides>0</HiddenSlides>
  <MMClips>0</MMClips>
  <ScaleCrop>false</ScaleCrop>
  <HeadingPairs>
    <vt:vector size="6" baseType="variant">
      <vt:variant>
        <vt:lpstr>Använt teckensnitt</vt:lpstr>
      </vt:variant>
      <vt:variant>
        <vt:i4>5</vt:i4>
      </vt:variant>
      <vt:variant>
        <vt:lpstr>Tema</vt:lpstr>
      </vt:variant>
      <vt:variant>
        <vt:i4>8</vt:i4>
      </vt:variant>
      <vt:variant>
        <vt:lpstr>Bildrubriker</vt:lpstr>
      </vt:variant>
      <vt:variant>
        <vt:i4>14</vt:i4>
      </vt:variant>
    </vt:vector>
  </HeadingPairs>
  <TitlesOfParts>
    <vt:vector size="27" baseType="lpstr">
      <vt:lpstr>Arial</vt:lpstr>
      <vt:lpstr>Bookman Old Style</vt:lpstr>
      <vt:lpstr>Calibri</vt:lpstr>
      <vt:lpstr>Calibri Light</vt:lpstr>
      <vt:lpstr>Franklin Gothic Medium Cond</vt:lpstr>
      <vt:lpstr>FÖRSÄTTSBILDER</vt:lpstr>
      <vt:lpstr>PUNKTER</vt:lpstr>
      <vt:lpstr>RUBRIKER</vt:lpstr>
      <vt:lpstr>FOTO STORT</vt:lpstr>
      <vt:lpstr>FOTO &amp; TEXT</vt:lpstr>
      <vt:lpstr>DIAGRAM</vt:lpstr>
      <vt:lpstr>TOM BILD</vt:lpstr>
      <vt:lpstr>Anpassad formgivning</vt:lpstr>
      <vt:lpstr>PowerPoint-presentation</vt:lpstr>
      <vt:lpstr>Likheter och skillnader mellan en donationsoperation och andra operationer</vt:lpstr>
      <vt:lpstr>PowerPoint-presentation</vt:lpstr>
      <vt:lpstr>PowerPoint-presentation</vt:lpstr>
      <vt:lpstr>Likheter och skillnader mellan olika donationsformer –  DBD och DCD</vt:lpstr>
      <vt:lpstr>PowerPoint-presentation</vt:lpstr>
      <vt:lpstr>PowerPoint-presentation</vt:lpstr>
      <vt:lpstr>PowerPoint-presentation</vt:lpstr>
      <vt:lpstr>Förlopp kring donationsoperationen</vt:lpstr>
      <vt:lpstr>PowerPoint-presentation</vt:lpstr>
      <vt:lpstr>PowerPoint-presentation</vt:lpstr>
      <vt:lpstr>PowerPoint-presentation</vt:lpstr>
      <vt:lpstr>PowerPoint-presentation</vt:lpstr>
      <vt:lpstr>FÖR KONTAKT ELLER FRÅGOR KRING DENNA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Linda Gyllström Krekula</dc:creator>
  <cp:lastModifiedBy>Linda Gyllström Krekula</cp:lastModifiedBy>
  <cp:revision>79</cp:revision>
  <dcterms:created xsi:type="dcterms:W3CDTF">2020-06-04T07:02:12Z</dcterms:created>
  <dcterms:modified xsi:type="dcterms:W3CDTF">2020-10-16T13:51:53Z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0x010100BE0364020408AD45841B8CE6BA318243</vt:lpwstr>
  </property>
</Properties>
</file>