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648" r:id="rId5"/>
    <p:sldMasterId id="2147483662" r:id="rId6"/>
    <p:sldMasterId id="2147483666" r:id="rId7"/>
    <p:sldMasterId id="2147483650" r:id="rId8"/>
    <p:sldMasterId id="2147483655" r:id="rId9"/>
    <p:sldMasterId id="2147483685" r:id="rId10"/>
    <p:sldMasterId id="2147483673" r:id="rId11"/>
  </p:sldMasterIdLst>
  <p:notesMasterIdLst>
    <p:notesMasterId r:id="rId29"/>
  </p:notesMasterIdLst>
  <p:handoutMasterIdLst>
    <p:handoutMasterId r:id="rId30"/>
  </p:handoutMasterIdLst>
  <p:sldIdLst>
    <p:sldId id="263" r:id="rId12"/>
    <p:sldId id="257" r:id="rId13"/>
    <p:sldId id="268" r:id="rId14"/>
    <p:sldId id="270" r:id="rId15"/>
    <p:sldId id="279" r:id="rId16"/>
    <p:sldId id="272" r:id="rId17"/>
    <p:sldId id="273" r:id="rId18"/>
    <p:sldId id="267" r:id="rId19"/>
    <p:sldId id="274" r:id="rId20"/>
    <p:sldId id="281" r:id="rId21"/>
    <p:sldId id="276" r:id="rId22"/>
    <p:sldId id="277" r:id="rId23"/>
    <p:sldId id="278" r:id="rId24"/>
    <p:sldId id="266" r:id="rId25"/>
    <p:sldId id="282" r:id="rId26"/>
    <p:sldId id="265" r:id="rId27"/>
    <p:sldId id="280" r:id="rId2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 Jarsäter" initials="JJ" lastIdx="22" clrIdx="0">
    <p:extLst>
      <p:ext uri="{19B8F6BF-5375-455C-9EA6-DF929625EA0E}">
        <p15:presenceInfo xmlns:p15="http://schemas.microsoft.com/office/powerpoint/2012/main" userId="S-1-5-21-613775786-3661600701-2283250920-401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a:srgbClr val="3BAF29"/>
    <a:srgbClr val="95C11F"/>
    <a:srgbClr val="00ADD9"/>
    <a:srgbClr val="F18798"/>
    <a:srgbClr val="000000"/>
    <a:srgbClr val="45AC34"/>
    <a:srgbClr val="F5AC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9822BF-BA99-46B0-8378-34C0E9B446E5}" v="3" dt="2020-10-16T13:55:28.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996" autoAdjust="0"/>
    <p:restoredTop sz="74203" autoAdjust="0"/>
  </p:normalViewPr>
  <p:slideViewPr>
    <p:cSldViewPr snapToGrid="0">
      <p:cViewPr varScale="1">
        <p:scale>
          <a:sx n="56" d="100"/>
          <a:sy n="56" d="100"/>
        </p:scale>
        <p:origin x="776" y="43"/>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p:scale>
          <a:sx n="90" d="100"/>
          <a:sy n="90" d="100"/>
        </p:scale>
        <p:origin x="1595" y="-18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customXml" Target="../customXml/item3.xml"/><Relationship Id="rId21" Type="http://schemas.openxmlformats.org/officeDocument/2006/relationships/slide" Target="slides/slide10.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microsoft.com/office/2016/11/relationships/changesInfo" Target="changesInfos/changesInfo1.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userId="ba52cd01-6005-45b1-bc60-1fff30a0bf6d" providerId="ADAL" clId="{6BD95EA9-6CFF-4676-B006-3144C228C56A}"/>
    <pc:docChg chg="undo custSel addSld delSld modSld">
      <pc:chgData name="Linda" userId="ba52cd01-6005-45b1-bc60-1fff30a0bf6d" providerId="ADAL" clId="{6BD95EA9-6CFF-4676-B006-3144C228C56A}" dt="2020-08-14T10:39:24.468" v="2791" actId="14100"/>
      <pc:docMkLst>
        <pc:docMk/>
      </pc:docMkLst>
      <pc:sldChg chg="addSp delSp modSp mod modNotes">
        <pc:chgData name="Linda" userId="ba52cd01-6005-45b1-bc60-1fff30a0bf6d" providerId="ADAL" clId="{6BD95EA9-6CFF-4676-B006-3144C228C56A}" dt="2020-08-14T10:26:56.365" v="2490" actId="14100"/>
        <pc:sldMkLst>
          <pc:docMk/>
          <pc:sldMk cId="1797741903" sldId="257"/>
        </pc:sldMkLst>
        <pc:picChg chg="add del mod">
          <ac:chgData name="Linda" userId="ba52cd01-6005-45b1-bc60-1fff30a0bf6d" providerId="ADAL" clId="{6BD95EA9-6CFF-4676-B006-3144C228C56A}" dt="2020-08-14T08:13:30.594" v="644" actId="478"/>
          <ac:picMkLst>
            <pc:docMk/>
            <pc:sldMk cId="1797741903" sldId="257"/>
            <ac:picMk id="5" creationId="{E4528701-8E8D-4D2C-9373-A0036F529A72}"/>
          </ac:picMkLst>
        </pc:picChg>
      </pc:sldChg>
      <pc:sldChg chg="modSp mod">
        <pc:chgData name="Linda" userId="ba52cd01-6005-45b1-bc60-1fff30a0bf6d" providerId="ADAL" clId="{6BD95EA9-6CFF-4676-B006-3144C228C56A}" dt="2020-08-14T10:17:29.890" v="2445" actId="20577"/>
        <pc:sldMkLst>
          <pc:docMk/>
          <pc:sldMk cId="103620128" sldId="263"/>
        </pc:sldMkLst>
        <pc:spChg chg="mod">
          <ac:chgData name="Linda" userId="ba52cd01-6005-45b1-bc60-1fff30a0bf6d" providerId="ADAL" clId="{6BD95EA9-6CFF-4676-B006-3144C228C56A}" dt="2020-08-14T10:17:29.890" v="2445" actId="20577"/>
          <ac:spMkLst>
            <pc:docMk/>
            <pc:sldMk cId="103620128" sldId="263"/>
            <ac:spMk id="2" creationId="{81F4EFD6-BB72-466B-A15D-DF0A61044874}"/>
          </ac:spMkLst>
        </pc:spChg>
      </pc:sldChg>
      <pc:sldChg chg="modNotes">
        <pc:chgData name="Linda" userId="ba52cd01-6005-45b1-bc60-1fff30a0bf6d" providerId="ADAL" clId="{6BD95EA9-6CFF-4676-B006-3144C228C56A}" dt="2020-08-14T10:07:08.509" v="2431" actId="20577"/>
        <pc:sldMkLst>
          <pc:docMk/>
          <pc:sldMk cId="476726105" sldId="265"/>
        </pc:sldMkLst>
      </pc:sldChg>
      <pc:sldChg chg="modSp delCm modCm modNotes">
        <pc:chgData name="Linda" userId="ba52cd01-6005-45b1-bc60-1fff30a0bf6d" providerId="ADAL" clId="{6BD95EA9-6CFF-4676-B006-3144C228C56A}" dt="2020-08-14T10:39:24.468" v="2791" actId="14100"/>
        <pc:sldMkLst>
          <pc:docMk/>
          <pc:sldMk cId="3958858192" sldId="266"/>
        </pc:sldMkLst>
        <pc:graphicFrameChg chg="mod">
          <ac:chgData name="Linda" userId="ba52cd01-6005-45b1-bc60-1fff30a0bf6d" providerId="ADAL" clId="{6BD95EA9-6CFF-4676-B006-3144C228C56A}" dt="2020-08-14T09:59:34.716" v="2322" actId="20577"/>
          <ac:graphicFrameMkLst>
            <pc:docMk/>
            <pc:sldMk cId="3958858192" sldId="266"/>
            <ac:graphicFrameMk id="2" creationId="{B477508D-E6C4-48FA-B29F-D8115B0E06A1}"/>
          </ac:graphicFrameMkLst>
        </pc:graphicFrameChg>
      </pc:sldChg>
      <pc:sldChg chg="delCm modNotesTx">
        <pc:chgData name="Linda" userId="ba52cd01-6005-45b1-bc60-1fff30a0bf6d" providerId="ADAL" clId="{6BD95EA9-6CFF-4676-B006-3144C228C56A}" dt="2020-08-14T10:15:23.721" v="2434" actId="1592"/>
        <pc:sldMkLst>
          <pc:docMk/>
          <pc:sldMk cId="2113848866" sldId="267"/>
        </pc:sldMkLst>
      </pc:sldChg>
      <pc:sldChg chg="modSp mod delCm modCm">
        <pc:chgData name="Linda" userId="ba52cd01-6005-45b1-bc60-1fff30a0bf6d" providerId="ADAL" clId="{6BD95EA9-6CFF-4676-B006-3144C228C56A}" dt="2020-08-14T10:16:19.724" v="2437" actId="20577"/>
        <pc:sldMkLst>
          <pc:docMk/>
          <pc:sldMk cId="4264766718" sldId="268"/>
        </pc:sldMkLst>
        <pc:spChg chg="mod">
          <ac:chgData name="Linda" userId="ba52cd01-6005-45b1-bc60-1fff30a0bf6d" providerId="ADAL" clId="{6BD95EA9-6CFF-4676-B006-3144C228C56A}" dt="2020-08-14T10:16:19.724" v="2437" actId="20577"/>
          <ac:spMkLst>
            <pc:docMk/>
            <pc:sldMk cId="4264766718" sldId="268"/>
            <ac:spMk id="3" creationId="{566BBF20-0AC6-4A78-B8B2-E8D241D8068E}"/>
          </ac:spMkLst>
        </pc:spChg>
      </pc:sldChg>
      <pc:sldChg chg="modSp mod delCm">
        <pc:chgData name="Linda" userId="ba52cd01-6005-45b1-bc60-1fff30a0bf6d" providerId="ADAL" clId="{6BD95EA9-6CFF-4676-B006-3144C228C56A}" dt="2020-08-14T08:54:25.184" v="960" actId="114"/>
        <pc:sldMkLst>
          <pc:docMk/>
          <pc:sldMk cId="364099553" sldId="270"/>
        </pc:sldMkLst>
        <pc:spChg chg="mod">
          <ac:chgData name="Linda" userId="ba52cd01-6005-45b1-bc60-1fff30a0bf6d" providerId="ADAL" clId="{6BD95EA9-6CFF-4676-B006-3144C228C56A}" dt="2020-08-14T08:54:25.184" v="960" actId="114"/>
          <ac:spMkLst>
            <pc:docMk/>
            <pc:sldMk cId="364099553" sldId="270"/>
            <ac:spMk id="3" creationId="{71B4A658-0B07-47AE-B2DF-50E0F5EF0A7D}"/>
          </ac:spMkLst>
        </pc:spChg>
      </pc:sldChg>
      <pc:sldChg chg="del">
        <pc:chgData name="Linda" userId="ba52cd01-6005-45b1-bc60-1fff30a0bf6d" providerId="ADAL" clId="{6BD95EA9-6CFF-4676-B006-3144C228C56A}" dt="2020-08-14T09:00:50.866" v="1039" actId="2696"/>
        <pc:sldMkLst>
          <pc:docMk/>
          <pc:sldMk cId="1950632443" sldId="271"/>
        </pc:sldMkLst>
      </pc:sldChg>
      <pc:sldChg chg="modNotes">
        <pc:chgData name="Linda" userId="ba52cd01-6005-45b1-bc60-1fff30a0bf6d" providerId="ADAL" clId="{6BD95EA9-6CFF-4676-B006-3144C228C56A}" dt="2020-08-14T10:27:30.800" v="2491" actId="14100"/>
        <pc:sldMkLst>
          <pc:docMk/>
          <pc:sldMk cId="1638745195" sldId="272"/>
        </pc:sldMkLst>
      </pc:sldChg>
      <pc:sldChg chg="delCm">
        <pc:chgData name="Linda" userId="ba52cd01-6005-45b1-bc60-1fff30a0bf6d" providerId="ADAL" clId="{6BD95EA9-6CFF-4676-B006-3144C228C56A}" dt="2020-08-14T10:15:12.427" v="2432" actId="1592"/>
        <pc:sldMkLst>
          <pc:docMk/>
          <pc:sldMk cId="388283378" sldId="273"/>
        </pc:sldMkLst>
      </pc:sldChg>
      <pc:sldChg chg="delCm modNotes">
        <pc:chgData name="Linda" userId="ba52cd01-6005-45b1-bc60-1fff30a0bf6d" providerId="ADAL" clId="{6BD95EA9-6CFF-4676-B006-3144C228C56A}" dt="2020-08-14T10:38:49.688" v="2790" actId="14100"/>
        <pc:sldMkLst>
          <pc:docMk/>
          <pc:sldMk cId="3643164692" sldId="274"/>
        </pc:sldMkLst>
      </pc:sldChg>
      <pc:sldChg chg="delCm modNotes">
        <pc:chgData name="Linda" userId="ba52cd01-6005-45b1-bc60-1fff30a0bf6d" providerId="ADAL" clId="{6BD95EA9-6CFF-4676-B006-3144C228C56A}" dt="2020-08-14T09:39:29.638" v="1657" actId="6549"/>
        <pc:sldMkLst>
          <pc:docMk/>
          <pc:sldMk cId="1611614113" sldId="276"/>
        </pc:sldMkLst>
      </pc:sldChg>
      <pc:sldChg chg="delCm modNotes modNotesTx">
        <pc:chgData name="Linda" userId="ba52cd01-6005-45b1-bc60-1fff30a0bf6d" providerId="ADAL" clId="{6BD95EA9-6CFF-4676-B006-3144C228C56A}" dt="2020-08-14T10:29:07.663" v="2493" actId="14100"/>
        <pc:sldMkLst>
          <pc:docMk/>
          <pc:sldMk cId="3517309304" sldId="277"/>
        </pc:sldMkLst>
      </pc:sldChg>
      <pc:sldChg chg="modNotes">
        <pc:chgData name="Linda" userId="ba52cd01-6005-45b1-bc60-1fff30a0bf6d" providerId="ADAL" clId="{6BD95EA9-6CFF-4676-B006-3144C228C56A}" dt="2020-08-14T09:51:41.529" v="2144" actId="20577"/>
        <pc:sldMkLst>
          <pc:docMk/>
          <pc:sldMk cId="1848308932" sldId="278"/>
        </pc:sldMkLst>
      </pc:sldChg>
      <pc:sldChg chg="modSp mod delCm modNotes modNotesTx">
        <pc:chgData name="Linda" userId="ba52cd01-6005-45b1-bc60-1fff30a0bf6d" providerId="ADAL" clId="{6BD95EA9-6CFF-4676-B006-3144C228C56A}" dt="2020-08-14T10:21:31.039" v="2469" actId="6549"/>
        <pc:sldMkLst>
          <pc:docMk/>
          <pc:sldMk cId="1262000116" sldId="279"/>
        </pc:sldMkLst>
        <pc:spChg chg="mod">
          <ac:chgData name="Linda" userId="ba52cd01-6005-45b1-bc60-1fff30a0bf6d" providerId="ADAL" clId="{6BD95EA9-6CFF-4676-B006-3144C228C56A}" dt="2020-08-14T08:56:55.788" v="990" actId="113"/>
          <ac:spMkLst>
            <pc:docMk/>
            <pc:sldMk cId="1262000116" sldId="279"/>
            <ac:spMk id="3" creationId="{0DF4E0B1-34DC-486F-9A50-8D9806791A80}"/>
          </ac:spMkLst>
        </pc:spChg>
      </pc:sldChg>
      <pc:sldChg chg="addSp delSp modSp new mod">
        <pc:chgData name="Linda" userId="ba52cd01-6005-45b1-bc60-1fff30a0bf6d" providerId="ADAL" clId="{6BD95EA9-6CFF-4676-B006-3144C228C56A}" dt="2020-08-14T10:20:32.099" v="2467" actId="1076"/>
        <pc:sldMkLst>
          <pc:docMk/>
          <pc:sldMk cId="1563448940" sldId="280"/>
        </pc:sldMkLst>
        <pc:spChg chg="mod">
          <ac:chgData name="Linda" userId="ba52cd01-6005-45b1-bc60-1fff30a0bf6d" providerId="ADAL" clId="{6BD95EA9-6CFF-4676-B006-3144C228C56A}" dt="2020-08-14T08:11:45.480" v="636" actId="1035"/>
          <ac:spMkLst>
            <pc:docMk/>
            <pc:sldMk cId="1563448940" sldId="280"/>
            <ac:spMk id="2" creationId="{739A7C1A-7C53-4137-84B5-88007EAEDBE0}"/>
          </ac:spMkLst>
        </pc:spChg>
        <pc:spChg chg="mod">
          <ac:chgData name="Linda" userId="ba52cd01-6005-45b1-bc60-1fff30a0bf6d" providerId="ADAL" clId="{6BD95EA9-6CFF-4676-B006-3144C228C56A}" dt="2020-08-14T08:11:45.480" v="636" actId="1035"/>
          <ac:spMkLst>
            <pc:docMk/>
            <pc:sldMk cId="1563448940" sldId="280"/>
            <ac:spMk id="3" creationId="{3EBF3E19-DAFA-471A-B9FA-6229B337F217}"/>
          </ac:spMkLst>
        </pc:spChg>
        <pc:spChg chg="del">
          <ac:chgData name="Linda" userId="ba52cd01-6005-45b1-bc60-1fff30a0bf6d" providerId="ADAL" clId="{6BD95EA9-6CFF-4676-B006-3144C228C56A}" dt="2020-08-14T08:11:23.878" v="591" actId="478"/>
          <ac:spMkLst>
            <pc:docMk/>
            <pc:sldMk cId="1563448940" sldId="280"/>
            <ac:spMk id="4" creationId="{A4EBC4B2-8E32-48F1-B92B-5FE2893A9225}"/>
          </ac:spMkLst>
        </pc:spChg>
        <pc:spChg chg="add mod">
          <ac:chgData name="Linda" userId="ba52cd01-6005-45b1-bc60-1fff30a0bf6d" providerId="ADAL" clId="{6BD95EA9-6CFF-4676-B006-3144C228C56A}" dt="2020-08-14T10:20:00.909" v="2464" actId="2085"/>
          <ac:spMkLst>
            <pc:docMk/>
            <pc:sldMk cId="1563448940" sldId="280"/>
            <ac:spMk id="7" creationId="{65376AE1-A7CE-451D-BF0F-A4563981FDEA}"/>
          </ac:spMkLst>
        </pc:spChg>
        <pc:picChg chg="add mod">
          <ac:chgData name="Linda" userId="ba52cd01-6005-45b1-bc60-1fff30a0bf6d" providerId="ADAL" clId="{6BD95EA9-6CFF-4676-B006-3144C228C56A}" dt="2020-08-14T10:20:32.099" v="2467" actId="1076"/>
          <ac:picMkLst>
            <pc:docMk/>
            <pc:sldMk cId="1563448940" sldId="280"/>
            <ac:picMk id="6" creationId="{C8C40D5F-9F6A-49AC-8B97-324BFAC088CA}"/>
          </ac:picMkLst>
        </pc:picChg>
      </pc:sldChg>
    </pc:docChg>
  </pc:docChgLst>
  <pc:docChgLst>
    <pc:chgData name="Linda" userId="ba52cd01-6005-45b1-bc60-1fff30a0bf6d" providerId="ADAL" clId="{D19822BF-BA99-46B0-8378-34C0E9B446E5}"/>
    <pc:docChg chg="undo redo custSel addSld modSld">
      <pc:chgData name="Linda" userId="ba52cd01-6005-45b1-bc60-1fff30a0bf6d" providerId="ADAL" clId="{D19822BF-BA99-46B0-8378-34C0E9B446E5}" dt="2020-10-16T14:00:49.335" v="980" actId="20577"/>
      <pc:docMkLst>
        <pc:docMk/>
      </pc:docMkLst>
      <pc:sldChg chg="modNotes">
        <pc:chgData name="Linda" userId="ba52cd01-6005-45b1-bc60-1fff30a0bf6d" providerId="ADAL" clId="{D19822BF-BA99-46B0-8378-34C0E9B446E5}" dt="2020-10-16T13:58:47.492" v="959" actId="1035"/>
        <pc:sldMkLst>
          <pc:docMk/>
          <pc:sldMk cId="1797741903" sldId="257"/>
        </pc:sldMkLst>
      </pc:sldChg>
      <pc:sldChg chg="modSp mod">
        <pc:chgData name="Linda" userId="ba52cd01-6005-45b1-bc60-1fff30a0bf6d" providerId="ADAL" clId="{D19822BF-BA99-46B0-8378-34C0E9B446E5}" dt="2020-10-02T09:22:26.256" v="171" actId="20577"/>
        <pc:sldMkLst>
          <pc:docMk/>
          <pc:sldMk cId="103620128" sldId="263"/>
        </pc:sldMkLst>
        <pc:spChg chg="mod">
          <ac:chgData name="Linda" userId="ba52cd01-6005-45b1-bc60-1fff30a0bf6d" providerId="ADAL" clId="{D19822BF-BA99-46B0-8378-34C0E9B446E5}" dt="2020-10-02T09:22:26.256" v="171" actId="20577"/>
          <ac:spMkLst>
            <pc:docMk/>
            <pc:sldMk cId="103620128" sldId="263"/>
            <ac:spMk id="2" creationId="{81F4EFD6-BB72-466B-A15D-DF0A61044874}"/>
          </ac:spMkLst>
        </pc:spChg>
      </pc:sldChg>
      <pc:sldChg chg="modNotes">
        <pc:chgData name="Linda" userId="ba52cd01-6005-45b1-bc60-1fff30a0bf6d" providerId="ADAL" clId="{D19822BF-BA99-46B0-8378-34C0E9B446E5}" dt="2020-10-16T12:49:49.232" v="791" actId="6549"/>
        <pc:sldMkLst>
          <pc:docMk/>
          <pc:sldMk cId="476726105" sldId="265"/>
        </pc:sldMkLst>
      </pc:sldChg>
      <pc:sldChg chg="modNotes modNotesTx">
        <pc:chgData name="Linda" userId="ba52cd01-6005-45b1-bc60-1fff30a0bf6d" providerId="ADAL" clId="{D19822BF-BA99-46B0-8378-34C0E9B446E5}" dt="2020-10-16T12:47:46.315" v="757" actId="6549"/>
        <pc:sldMkLst>
          <pc:docMk/>
          <pc:sldMk cId="3958858192" sldId="266"/>
        </pc:sldMkLst>
      </pc:sldChg>
      <pc:sldChg chg="modSp mod">
        <pc:chgData name="Linda" userId="ba52cd01-6005-45b1-bc60-1fff30a0bf6d" providerId="ADAL" clId="{D19822BF-BA99-46B0-8378-34C0E9B446E5}" dt="2020-10-15T11:59:26.867" v="492" actId="6549"/>
        <pc:sldMkLst>
          <pc:docMk/>
          <pc:sldMk cId="4264766718" sldId="268"/>
        </pc:sldMkLst>
        <pc:spChg chg="mod">
          <ac:chgData name="Linda" userId="ba52cd01-6005-45b1-bc60-1fff30a0bf6d" providerId="ADAL" clId="{D19822BF-BA99-46B0-8378-34C0E9B446E5}" dt="2020-10-15T11:59:26.867" v="492" actId="6549"/>
          <ac:spMkLst>
            <pc:docMk/>
            <pc:sldMk cId="4264766718" sldId="268"/>
            <ac:spMk id="3" creationId="{566BBF20-0AC6-4A78-B8B2-E8D241D8068E}"/>
          </ac:spMkLst>
        </pc:spChg>
      </pc:sldChg>
      <pc:sldChg chg="modNotes modNotesTx">
        <pc:chgData name="Linda" userId="ba52cd01-6005-45b1-bc60-1fff30a0bf6d" providerId="ADAL" clId="{D19822BF-BA99-46B0-8378-34C0E9B446E5}" dt="2020-10-15T11:58:23.755" v="488" actId="255"/>
        <pc:sldMkLst>
          <pc:docMk/>
          <pc:sldMk cId="364099553" sldId="270"/>
        </pc:sldMkLst>
      </pc:sldChg>
      <pc:sldChg chg="modSp mod modNotes modNotesTx">
        <pc:chgData name="Linda" userId="ba52cd01-6005-45b1-bc60-1fff30a0bf6d" providerId="ADAL" clId="{D19822BF-BA99-46B0-8378-34C0E9B446E5}" dt="2020-10-16T12:34:53.341" v="566" actId="6549"/>
        <pc:sldMkLst>
          <pc:docMk/>
          <pc:sldMk cId="1638745195" sldId="272"/>
        </pc:sldMkLst>
        <pc:spChg chg="mod">
          <ac:chgData name="Linda" userId="ba52cd01-6005-45b1-bc60-1fff30a0bf6d" providerId="ADAL" clId="{D19822BF-BA99-46B0-8378-34C0E9B446E5}" dt="2020-10-16T12:34:27.678" v="561" actId="313"/>
          <ac:spMkLst>
            <pc:docMk/>
            <pc:sldMk cId="1638745195" sldId="272"/>
            <ac:spMk id="3" creationId="{989DC5B6-DD53-4A3A-A73A-B075FFE4ADFD}"/>
          </ac:spMkLst>
        </pc:spChg>
      </pc:sldChg>
      <pc:sldChg chg="modSp mod modNotes">
        <pc:chgData name="Linda" userId="ba52cd01-6005-45b1-bc60-1fff30a0bf6d" providerId="ADAL" clId="{D19822BF-BA99-46B0-8378-34C0E9B446E5}" dt="2020-09-29T11:43:00.415" v="81" actId="113"/>
        <pc:sldMkLst>
          <pc:docMk/>
          <pc:sldMk cId="3643164692" sldId="274"/>
        </pc:sldMkLst>
        <pc:spChg chg="mod">
          <ac:chgData name="Linda" userId="ba52cd01-6005-45b1-bc60-1fff30a0bf6d" providerId="ADAL" clId="{D19822BF-BA99-46B0-8378-34C0E9B446E5}" dt="2020-09-29T11:43:00.415" v="81" actId="113"/>
          <ac:spMkLst>
            <pc:docMk/>
            <pc:sldMk cId="3643164692" sldId="274"/>
            <ac:spMk id="3" creationId="{0CAF74A8-987A-4551-A0F3-0DB0687B79FE}"/>
          </ac:spMkLst>
        </pc:spChg>
      </pc:sldChg>
      <pc:sldChg chg="modNotes">
        <pc:chgData name="Linda" userId="ba52cd01-6005-45b1-bc60-1fff30a0bf6d" providerId="ADAL" clId="{D19822BF-BA99-46B0-8378-34C0E9B446E5}" dt="2020-10-16T14:00:49.335" v="980" actId="20577"/>
        <pc:sldMkLst>
          <pc:docMk/>
          <pc:sldMk cId="3517309304" sldId="277"/>
        </pc:sldMkLst>
      </pc:sldChg>
      <pc:sldChg chg="modNotes">
        <pc:chgData name="Linda" userId="ba52cd01-6005-45b1-bc60-1fff30a0bf6d" providerId="ADAL" clId="{D19822BF-BA99-46B0-8378-34C0E9B446E5}" dt="2020-10-16T12:46:33.548" v="749" actId="6549"/>
        <pc:sldMkLst>
          <pc:docMk/>
          <pc:sldMk cId="1848308932" sldId="278"/>
        </pc:sldMkLst>
      </pc:sldChg>
      <pc:sldChg chg="modSp add mod modNotes">
        <pc:chgData name="Linda" userId="ba52cd01-6005-45b1-bc60-1fff30a0bf6d" providerId="ADAL" clId="{D19822BF-BA99-46B0-8378-34C0E9B446E5}" dt="2020-10-16T12:36:31.972" v="572" actId="6549"/>
        <pc:sldMkLst>
          <pc:docMk/>
          <pc:sldMk cId="1483251595" sldId="281"/>
        </pc:sldMkLst>
        <pc:spChg chg="mod">
          <ac:chgData name="Linda" userId="ba52cd01-6005-45b1-bc60-1fff30a0bf6d" providerId="ADAL" clId="{D19822BF-BA99-46B0-8378-34C0E9B446E5}" dt="2020-09-29T11:43:05.812" v="82" actId="113"/>
          <ac:spMkLst>
            <pc:docMk/>
            <pc:sldMk cId="1483251595" sldId="281"/>
            <ac:spMk id="3" creationId="{0CAF74A8-987A-4551-A0F3-0DB0687B79FE}"/>
          </ac:spMkLst>
        </pc:spChg>
      </pc:sldChg>
      <pc:sldChg chg="add modNotes">
        <pc:chgData name="Linda" userId="ba52cd01-6005-45b1-bc60-1fff30a0bf6d" providerId="ADAL" clId="{D19822BF-BA99-46B0-8378-34C0E9B446E5}" dt="2020-09-29T11:45:06.555" v="135" actId="14100"/>
        <pc:sldMkLst>
          <pc:docMk/>
          <pc:sldMk cId="3564668890" sldId="28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121194288593947E-2"/>
          <c:y val="4.6874997116449491E-2"/>
          <c:w val="0.87525014711909999"/>
          <c:h val="0.84491241111513216"/>
        </c:manualLayout>
      </c:layout>
      <c:barChart>
        <c:barDir val="col"/>
        <c:grouping val="clustered"/>
        <c:varyColors val="0"/>
        <c:ser>
          <c:idx val="0"/>
          <c:order val="0"/>
          <c:tx>
            <c:strRef>
              <c:f>Blad1!$B$1</c:f>
              <c:strCache>
                <c:ptCount val="1"/>
                <c:pt idx="0">
                  <c:v>Serie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403-4A49-9D4A-27719F1F596A}"/>
            </c:ext>
          </c:extLst>
        </c:ser>
        <c:ser>
          <c:idx val="1"/>
          <c:order val="1"/>
          <c:tx>
            <c:strRef>
              <c:f>Blad1!$C$1</c:f>
              <c:strCache>
                <c:ptCount val="1"/>
                <c:pt idx="0">
                  <c:v>Serie 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403-4A49-9D4A-27719F1F596A}"/>
            </c:ext>
          </c:extLst>
        </c:ser>
        <c:ser>
          <c:idx val="2"/>
          <c:order val="2"/>
          <c:tx>
            <c:strRef>
              <c:f>Blad1!$D$1</c:f>
              <c:strCache>
                <c:ptCount val="1"/>
                <c:pt idx="0">
                  <c:v>Serie 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403-4A49-9D4A-27719F1F596A}"/>
            </c:ext>
          </c:extLst>
        </c:ser>
        <c:dLbls>
          <c:dLblPos val="outEnd"/>
          <c:showLegendKey val="0"/>
          <c:showVal val="1"/>
          <c:showCatName val="0"/>
          <c:showSerName val="0"/>
          <c:showPercent val="0"/>
          <c:showBubbleSize val="0"/>
        </c:dLbls>
        <c:gapWidth val="219"/>
        <c:overlap val="-27"/>
        <c:axId val="624952968"/>
        <c:axId val="623848440"/>
      </c:barChart>
      <c:catAx>
        <c:axId val="62495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623848440"/>
        <c:crosses val="autoZero"/>
        <c:auto val="1"/>
        <c:lblAlgn val="ctr"/>
        <c:lblOffset val="100"/>
        <c:noMultiLvlLbl val="0"/>
      </c:catAx>
      <c:valAx>
        <c:axId val="623848440"/>
        <c:scaling>
          <c:orientation val="minMax"/>
        </c:scaling>
        <c:delete val="1"/>
        <c:axPos val="l"/>
        <c:numFmt formatCode="General" sourceLinked="1"/>
        <c:majorTickMark val="none"/>
        <c:minorTickMark val="none"/>
        <c:tickLblPos val="nextTo"/>
        <c:crossAx val="624952968"/>
        <c:crosses val="autoZero"/>
        <c:crossBetween val="between"/>
      </c:valAx>
      <c:spPr>
        <a:noFill/>
        <a:ln>
          <a:noFill/>
        </a:ln>
        <a:effectLst/>
      </c:spPr>
    </c:plotArea>
    <c:legend>
      <c:legendPos val="b"/>
      <c:layout>
        <c:manualLayout>
          <c:xMode val="edge"/>
          <c:yMode val="edge"/>
          <c:x val="0.85881497661027073"/>
          <c:y val="0.69656891630358542"/>
          <c:w val="0.11403573265212552"/>
          <c:h val="0.2026498398960482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28C7A1-490D-41FD-82E7-D0CEF1FE8C8E}" type="doc">
      <dgm:prSet loTypeId="urn:microsoft.com/office/officeart/2005/8/layout/hierarchy6" loCatId="hierarchy" qsTypeId="urn:microsoft.com/office/officeart/2005/8/quickstyle/simple1" qsCatId="simple" csTypeId="urn:microsoft.com/office/officeart/2005/8/colors/colorful1" csCatId="colorful" phldr="1"/>
      <dgm:spPr/>
      <dgm:t>
        <a:bodyPr/>
        <a:lstStyle/>
        <a:p>
          <a:endParaRPr lang="sv-SE"/>
        </a:p>
      </dgm:t>
    </dgm:pt>
    <dgm:pt modelId="{5D0CF5E5-6447-4049-BD73-82DFB8712858}">
      <dgm:prSet phldrT="[Text]" custT="1"/>
      <dgm:spPr/>
      <dgm:t>
        <a:bodyPr/>
        <a:lstStyle/>
        <a:p>
          <a:pPr algn="ctr">
            <a:buNone/>
          </a:pPr>
          <a:r>
            <a:rPr lang="sv-SE" sz="2000" dirty="0"/>
            <a:t>DONATOR</a:t>
          </a:r>
        </a:p>
      </dgm:t>
    </dgm:pt>
    <dgm:pt modelId="{7C152CF2-4464-41E1-8EB2-A11987C975A8}" type="sibTrans" cxnId="{69908E80-163A-4570-A685-DF1905F49552}">
      <dgm:prSet/>
      <dgm:spPr/>
      <dgm:t>
        <a:bodyPr/>
        <a:lstStyle/>
        <a:p>
          <a:endParaRPr lang="sv-SE" sz="4000"/>
        </a:p>
      </dgm:t>
    </dgm:pt>
    <dgm:pt modelId="{04306525-0353-4386-A632-5FCC0552B23A}" type="parTrans" cxnId="{69908E80-163A-4570-A685-DF1905F49552}">
      <dgm:prSet/>
      <dgm:spPr/>
      <dgm:t>
        <a:bodyPr/>
        <a:lstStyle/>
        <a:p>
          <a:endParaRPr lang="sv-SE" sz="4000"/>
        </a:p>
      </dgm:t>
    </dgm:pt>
    <dgm:pt modelId="{48659D30-FFE9-49BF-9F50-B87639C25655}">
      <dgm:prSet phldrT="[Text]" custT="1"/>
      <dgm:spPr/>
      <dgm:t>
        <a:bodyPr/>
        <a:lstStyle/>
        <a:p>
          <a:r>
            <a:rPr lang="sv-SE" sz="2000" dirty="0"/>
            <a:t>Utredning av passande mottagare</a:t>
          </a:r>
        </a:p>
      </dgm:t>
    </dgm:pt>
    <dgm:pt modelId="{DF2AFC2A-F88F-4314-BA6B-1F2F2F53AB98}" type="sibTrans" cxnId="{95AAF959-3A5C-4001-9E16-B38D6D63D6DE}">
      <dgm:prSet/>
      <dgm:spPr/>
      <dgm:t>
        <a:bodyPr/>
        <a:lstStyle/>
        <a:p>
          <a:endParaRPr lang="sv-SE" sz="4000"/>
        </a:p>
      </dgm:t>
    </dgm:pt>
    <dgm:pt modelId="{BAD7DCAC-14FC-4F93-847D-230B5952FE02}" type="parTrans" cxnId="{95AAF959-3A5C-4001-9E16-B38D6D63D6DE}">
      <dgm:prSet/>
      <dgm:spPr/>
      <dgm:t>
        <a:bodyPr/>
        <a:lstStyle/>
        <a:p>
          <a:endParaRPr lang="sv-SE" sz="7200"/>
        </a:p>
      </dgm:t>
    </dgm:pt>
    <dgm:pt modelId="{B4EBE5B0-D4EC-4B45-AB41-BE36E9F54155}">
      <dgm:prSet phldrT="[Text]" custT="1"/>
      <dgm:spPr>
        <a:solidFill>
          <a:schemeClr val="accent4"/>
        </a:solidFill>
      </dgm:spPr>
      <dgm:t>
        <a:bodyPr/>
        <a:lstStyle/>
        <a:p>
          <a:r>
            <a:rPr lang="sv-SE" sz="2000" dirty="0"/>
            <a:t>Lever, Hjärta, Lungor</a:t>
          </a:r>
        </a:p>
      </dgm:t>
    </dgm:pt>
    <dgm:pt modelId="{99CDA125-6FCB-4FA2-B54D-4F09B47E92E6}" type="sibTrans" cxnId="{9A54D338-3582-4038-876D-85F6B153BECE}">
      <dgm:prSet/>
      <dgm:spPr/>
      <dgm:t>
        <a:bodyPr/>
        <a:lstStyle/>
        <a:p>
          <a:endParaRPr lang="sv-SE" sz="4000"/>
        </a:p>
      </dgm:t>
    </dgm:pt>
    <dgm:pt modelId="{BBF9BBC1-FCD5-4877-8366-97B11FEC0AE3}" type="parTrans" cxnId="{9A54D338-3582-4038-876D-85F6B153BECE}">
      <dgm:prSet/>
      <dgm:spPr/>
      <dgm:t>
        <a:bodyPr/>
        <a:lstStyle/>
        <a:p>
          <a:endParaRPr lang="sv-SE" sz="7200"/>
        </a:p>
      </dgm:t>
    </dgm:pt>
    <dgm:pt modelId="{29127D1A-5D1B-4935-953C-F1E966A0BA71}">
      <dgm:prSet phldrT="[Text]" custT="1"/>
      <dgm:spPr/>
      <dgm:t>
        <a:bodyPr/>
        <a:lstStyle/>
        <a:p>
          <a:r>
            <a:rPr lang="sv-SE" sz="2000" dirty="0"/>
            <a:t>Njure, </a:t>
          </a:r>
          <a:r>
            <a:rPr lang="sv-SE" sz="2000" dirty="0" err="1"/>
            <a:t>Pancreas</a:t>
          </a:r>
          <a:endParaRPr lang="sv-SE" sz="2000" dirty="0"/>
        </a:p>
      </dgm:t>
    </dgm:pt>
    <dgm:pt modelId="{750F4744-145A-4617-A44E-091174FB4D0E}" type="sibTrans" cxnId="{06057618-EEB1-4E2F-8CCA-C1C1AC10D2D7}">
      <dgm:prSet/>
      <dgm:spPr/>
      <dgm:t>
        <a:bodyPr/>
        <a:lstStyle/>
        <a:p>
          <a:endParaRPr lang="sv-SE" sz="4000"/>
        </a:p>
      </dgm:t>
    </dgm:pt>
    <dgm:pt modelId="{49C67A98-EDED-4695-A925-EE777152C1B9}" type="parTrans" cxnId="{06057618-EEB1-4E2F-8CCA-C1C1AC10D2D7}">
      <dgm:prSet/>
      <dgm:spPr/>
      <dgm:t>
        <a:bodyPr/>
        <a:lstStyle/>
        <a:p>
          <a:endParaRPr lang="sv-SE" sz="7200"/>
        </a:p>
      </dgm:t>
    </dgm:pt>
    <dgm:pt modelId="{0CDE992A-BFDF-4142-A363-AD03C2E34A37}" type="pres">
      <dgm:prSet presAssocID="{F428C7A1-490D-41FD-82E7-D0CEF1FE8C8E}" presName="mainComposite" presStyleCnt="0">
        <dgm:presLayoutVars>
          <dgm:chPref val="1"/>
          <dgm:dir/>
          <dgm:animOne val="branch"/>
          <dgm:animLvl val="lvl"/>
          <dgm:resizeHandles val="exact"/>
        </dgm:presLayoutVars>
      </dgm:prSet>
      <dgm:spPr/>
    </dgm:pt>
    <dgm:pt modelId="{7B750952-E13F-429D-8A9D-275475F665C1}" type="pres">
      <dgm:prSet presAssocID="{F428C7A1-490D-41FD-82E7-D0CEF1FE8C8E}" presName="hierFlow" presStyleCnt="0"/>
      <dgm:spPr/>
    </dgm:pt>
    <dgm:pt modelId="{EEC15CE1-5CDA-4AD0-82C3-B7D5EB7E875E}" type="pres">
      <dgm:prSet presAssocID="{F428C7A1-490D-41FD-82E7-D0CEF1FE8C8E}" presName="hierChild1" presStyleCnt="0">
        <dgm:presLayoutVars>
          <dgm:chPref val="1"/>
          <dgm:animOne val="branch"/>
          <dgm:animLvl val="lvl"/>
        </dgm:presLayoutVars>
      </dgm:prSet>
      <dgm:spPr/>
    </dgm:pt>
    <dgm:pt modelId="{5C32AE85-22C1-4F12-A303-365C3073996F}" type="pres">
      <dgm:prSet presAssocID="{5D0CF5E5-6447-4049-BD73-82DFB8712858}" presName="Name14" presStyleCnt="0"/>
      <dgm:spPr/>
    </dgm:pt>
    <dgm:pt modelId="{E652762B-03A4-4835-8161-6554F181DE5B}" type="pres">
      <dgm:prSet presAssocID="{5D0CF5E5-6447-4049-BD73-82DFB8712858}" presName="level1Shape" presStyleLbl="node0" presStyleIdx="0" presStyleCnt="1" custScaleX="93014" custScaleY="110393" custLinFactNeighborX="-886" custLinFactNeighborY="17461">
        <dgm:presLayoutVars>
          <dgm:chPref val="3"/>
        </dgm:presLayoutVars>
      </dgm:prSet>
      <dgm:spPr/>
    </dgm:pt>
    <dgm:pt modelId="{ACC5AECD-7B09-4212-812B-D67794E0E9D3}" type="pres">
      <dgm:prSet presAssocID="{5D0CF5E5-6447-4049-BD73-82DFB8712858}" presName="hierChild2" presStyleCnt="0"/>
      <dgm:spPr/>
    </dgm:pt>
    <dgm:pt modelId="{B80722C5-8699-4953-ADF2-9D2094875F17}" type="pres">
      <dgm:prSet presAssocID="{BAD7DCAC-14FC-4F93-847D-230B5952FE02}" presName="Name19" presStyleLbl="parChTrans1D2" presStyleIdx="0" presStyleCnt="1"/>
      <dgm:spPr/>
    </dgm:pt>
    <dgm:pt modelId="{1C7CD347-09C1-4781-88A3-7397E5137D65}" type="pres">
      <dgm:prSet presAssocID="{48659D30-FFE9-49BF-9F50-B87639C25655}" presName="Name21" presStyleCnt="0"/>
      <dgm:spPr/>
    </dgm:pt>
    <dgm:pt modelId="{B21B4FE4-7AA5-4DFD-B1DE-EF4AF4DEF324}" type="pres">
      <dgm:prSet presAssocID="{48659D30-FFE9-49BF-9F50-B87639C25655}" presName="level2Shape" presStyleLbl="node2" presStyleIdx="0" presStyleCnt="1" custScaleX="256381" custLinFactNeighborX="-814"/>
      <dgm:spPr/>
    </dgm:pt>
    <dgm:pt modelId="{0D1D70E9-911A-40AF-8557-2E0480D50766}" type="pres">
      <dgm:prSet presAssocID="{48659D30-FFE9-49BF-9F50-B87639C25655}" presName="hierChild3" presStyleCnt="0"/>
      <dgm:spPr/>
    </dgm:pt>
    <dgm:pt modelId="{C07228C4-D841-47F7-8A1F-E186AE41686F}" type="pres">
      <dgm:prSet presAssocID="{49C67A98-EDED-4695-A925-EE777152C1B9}" presName="Name19" presStyleLbl="parChTrans1D3" presStyleIdx="0" presStyleCnt="2"/>
      <dgm:spPr/>
    </dgm:pt>
    <dgm:pt modelId="{B02A4C4C-724D-4014-8E77-4576F0E45DB5}" type="pres">
      <dgm:prSet presAssocID="{29127D1A-5D1B-4935-953C-F1E966A0BA71}" presName="Name21" presStyleCnt="0"/>
      <dgm:spPr/>
    </dgm:pt>
    <dgm:pt modelId="{D07E8442-EF49-4BA9-853A-44591E8C021D}" type="pres">
      <dgm:prSet presAssocID="{29127D1A-5D1B-4935-953C-F1E966A0BA71}" presName="level2Shape" presStyleLbl="node3" presStyleIdx="0" presStyleCnt="2" custScaleX="188669" custLinFactNeighborX="-814"/>
      <dgm:spPr/>
    </dgm:pt>
    <dgm:pt modelId="{6D460E7F-46C9-4AEE-A476-E3F5E4386F89}" type="pres">
      <dgm:prSet presAssocID="{29127D1A-5D1B-4935-953C-F1E966A0BA71}" presName="hierChild3" presStyleCnt="0"/>
      <dgm:spPr/>
    </dgm:pt>
    <dgm:pt modelId="{B66F9924-8CF7-4924-ABD3-555D86C5BC70}" type="pres">
      <dgm:prSet presAssocID="{BBF9BBC1-FCD5-4877-8366-97B11FEC0AE3}" presName="Name19" presStyleLbl="parChTrans1D3" presStyleIdx="1" presStyleCnt="2"/>
      <dgm:spPr/>
    </dgm:pt>
    <dgm:pt modelId="{222EBDE8-6346-47CB-82FB-963750EAB194}" type="pres">
      <dgm:prSet presAssocID="{B4EBE5B0-D4EC-4B45-AB41-BE36E9F54155}" presName="Name21" presStyleCnt="0"/>
      <dgm:spPr/>
    </dgm:pt>
    <dgm:pt modelId="{0D76C81C-439D-40B3-8A84-7E395D8FD27C}" type="pres">
      <dgm:prSet presAssocID="{B4EBE5B0-D4EC-4B45-AB41-BE36E9F54155}" presName="level2Shape" presStyleLbl="node3" presStyleIdx="1" presStyleCnt="2" custScaleX="182493" custLinFactNeighborX="-814"/>
      <dgm:spPr/>
    </dgm:pt>
    <dgm:pt modelId="{E5B07EAD-A79A-49BF-B057-55E5ACD93FC6}" type="pres">
      <dgm:prSet presAssocID="{B4EBE5B0-D4EC-4B45-AB41-BE36E9F54155}" presName="hierChild3" presStyleCnt="0"/>
      <dgm:spPr/>
    </dgm:pt>
    <dgm:pt modelId="{3ECC91A4-74A9-417C-B123-2BF0D0240171}" type="pres">
      <dgm:prSet presAssocID="{F428C7A1-490D-41FD-82E7-D0CEF1FE8C8E}" presName="bgShapesFlow" presStyleCnt="0"/>
      <dgm:spPr/>
    </dgm:pt>
  </dgm:ptLst>
  <dgm:cxnLst>
    <dgm:cxn modelId="{06057618-EEB1-4E2F-8CCA-C1C1AC10D2D7}" srcId="{48659D30-FFE9-49BF-9F50-B87639C25655}" destId="{29127D1A-5D1B-4935-953C-F1E966A0BA71}" srcOrd="0" destOrd="0" parTransId="{49C67A98-EDED-4695-A925-EE777152C1B9}" sibTransId="{750F4744-145A-4617-A44E-091174FB4D0E}"/>
    <dgm:cxn modelId="{DE02CA2D-A4F3-4A18-A50E-B3A738909137}" type="presOf" srcId="{29127D1A-5D1B-4935-953C-F1E966A0BA71}" destId="{D07E8442-EF49-4BA9-853A-44591E8C021D}" srcOrd="0" destOrd="0" presId="urn:microsoft.com/office/officeart/2005/8/layout/hierarchy6"/>
    <dgm:cxn modelId="{9A54D338-3582-4038-876D-85F6B153BECE}" srcId="{48659D30-FFE9-49BF-9F50-B87639C25655}" destId="{B4EBE5B0-D4EC-4B45-AB41-BE36E9F54155}" srcOrd="1" destOrd="0" parTransId="{BBF9BBC1-FCD5-4877-8366-97B11FEC0AE3}" sibTransId="{99CDA125-6FCB-4FA2-B54D-4F09B47E92E6}"/>
    <dgm:cxn modelId="{CD3BAD68-708D-49F8-9EF8-EEE2F4E4559B}" type="presOf" srcId="{B4EBE5B0-D4EC-4B45-AB41-BE36E9F54155}" destId="{0D76C81C-439D-40B3-8A84-7E395D8FD27C}" srcOrd="0" destOrd="0" presId="urn:microsoft.com/office/officeart/2005/8/layout/hierarchy6"/>
    <dgm:cxn modelId="{FFD22875-9DE7-423E-A18D-E604EF5DE8DB}" type="presOf" srcId="{5D0CF5E5-6447-4049-BD73-82DFB8712858}" destId="{E652762B-03A4-4835-8161-6554F181DE5B}" srcOrd="0" destOrd="0" presId="urn:microsoft.com/office/officeart/2005/8/layout/hierarchy6"/>
    <dgm:cxn modelId="{95AAF959-3A5C-4001-9E16-B38D6D63D6DE}" srcId="{5D0CF5E5-6447-4049-BD73-82DFB8712858}" destId="{48659D30-FFE9-49BF-9F50-B87639C25655}" srcOrd="0" destOrd="0" parTransId="{BAD7DCAC-14FC-4F93-847D-230B5952FE02}" sibTransId="{DF2AFC2A-F88F-4314-BA6B-1F2F2F53AB98}"/>
    <dgm:cxn modelId="{69908E80-163A-4570-A685-DF1905F49552}" srcId="{F428C7A1-490D-41FD-82E7-D0CEF1FE8C8E}" destId="{5D0CF5E5-6447-4049-BD73-82DFB8712858}" srcOrd="0" destOrd="0" parTransId="{04306525-0353-4386-A632-5FCC0552B23A}" sibTransId="{7C152CF2-4464-41E1-8EB2-A11987C975A8}"/>
    <dgm:cxn modelId="{B41D1CA0-B334-4EA9-8678-5489F961DCB3}" type="presOf" srcId="{BAD7DCAC-14FC-4F93-847D-230B5952FE02}" destId="{B80722C5-8699-4953-ADF2-9D2094875F17}" srcOrd="0" destOrd="0" presId="urn:microsoft.com/office/officeart/2005/8/layout/hierarchy6"/>
    <dgm:cxn modelId="{EE43F0A2-6E4A-496F-8C13-12847D357E22}" type="presOf" srcId="{BBF9BBC1-FCD5-4877-8366-97B11FEC0AE3}" destId="{B66F9924-8CF7-4924-ABD3-555D86C5BC70}" srcOrd="0" destOrd="0" presId="urn:microsoft.com/office/officeart/2005/8/layout/hierarchy6"/>
    <dgm:cxn modelId="{EE2FBBAF-FFD9-4329-8617-CA3C97B90A4C}" type="presOf" srcId="{F428C7A1-490D-41FD-82E7-D0CEF1FE8C8E}" destId="{0CDE992A-BFDF-4142-A363-AD03C2E34A37}" srcOrd="0" destOrd="0" presId="urn:microsoft.com/office/officeart/2005/8/layout/hierarchy6"/>
    <dgm:cxn modelId="{A3EE65CB-D19F-48AF-A82F-8A8131446FAD}" type="presOf" srcId="{48659D30-FFE9-49BF-9F50-B87639C25655}" destId="{B21B4FE4-7AA5-4DFD-B1DE-EF4AF4DEF324}" srcOrd="0" destOrd="0" presId="urn:microsoft.com/office/officeart/2005/8/layout/hierarchy6"/>
    <dgm:cxn modelId="{D2D521ED-1CFF-49C2-AF1B-9471BF88950C}" type="presOf" srcId="{49C67A98-EDED-4695-A925-EE777152C1B9}" destId="{C07228C4-D841-47F7-8A1F-E186AE41686F}" srcOrd="0" destOrd="0" presId="urn:microsoft.com/office/officeart/2005/8/layout/hierarchy6"/>
    <dgm:cxn modelId="{2FDFC4E7-CA14-4BBE-AFD2-4866C2DED299}" type="presParOf" srcId="{0CDE992A-BFDF-4142-A363-AD03C2E34A37}" destId="{7B750952-E13F-429D-8A9D-275475F665C1}" srcOrd="0" destOrd="0" presId="urn:microsoft.com/office/officeart/2005/8/layout/hierarchy6"/>
    <dgm:cxn modelId="{948B8192-35D0-41A5-B1EC-6297BF4B951A}" type="presParOf" srcId="{7B750952-E13F-429D-8A9D-275475F665C1}" destId="{EEC15CE1-5CDA-4AD0-82C3-B7D5EB7E875E}" srcOrd="0" destOrd="0" presId="urn:microsoft.com/office/officeart/2005/8/layout/hierarchy6"/>
    <dgm:cxn modelId="{F44946C3-954A-42AA-9364-E14F4CE512AC}" type="presParOf" srcId="{EEC15CE1-5CDA-4AD0-82C3-B7D5EB7E875E}" destId="{5C32AE85-22C1-4F12-A303-365C3073996F}" srcOrd="0" destOrd="0" presId="urn:microsoft.com/office/officeart/2005/8/layout/hierarchy6"/>
    <dgm:cxn modelId="{F4A97EBF-589F-43BA-9CA1-1F12DC3FAD3F}" type="presParOf" srcId="{5C32AE85-22C1-4F12-A303-365C3073996F}" destId="{E652762B-03A4-4835-8161-6554F181DE5B}" srcOrd="0" destOrd="0" presId="urn:microsoft.com/office/officeart/2005/8/layout/hierarchy6"/>
    <dgm:cxn modelId="{218878E3-394E-4BF1-86FD-096B0EDDBAEA}" type="presParOf" srcId="{5C32AE85-22C1-4F12-A303-365C3073996F}" destId="{ACC5AECD-7B09-4212-812B-D67794E0E9D3}" srcOrd="1" destOrd="0" presId="urn:microsoft.com/office/officeart/2005/8/layout/hierarchy6"/>
    <dgm:cxn modelId="{ADDE3215-AA90-49EB-A0F4-B6FDC674610E}" type="presParOf" srcId="{ACC5AECD-7B09-4212-812B-D67794E0E9D3}" destId="{B80722C5-8699-4953-ADF2-9D2094875F17}" srcOrd="0" destOrd="0" presId="urn:microsoft.com/office/officeart/2005/8/layout/hierarchy6"/>
    <dgm:cxn modelId="{E714D04E-CD02-40B4-97F8-6C7B79F62656}" type="presParOf" srcId="{ACC5AECD-7B09-4212-812B-D67794E0E9D3}" destId="{1C7CD347-09C1-4781-88A3-7397E5137D65}" srcOrd="1" destOrd="0" presId="urn:microsoft.com/office/officeart/2005/8/layout/hierarchy6"/>
    <dgm:cxn modelId="{B2CC7184-EF4A-4F3D-8DFB-E014ADD27369}" type="presParOf" srcId="{1C7CD347-09C1-4781-88A3-7397E5137D65}" destId="{B21B4FE4-7AA5-4DFD-B1DE-EF4AF4DEF324}" srcOrd="0" destOrd="0" presId="urn:microsoft.com/office/officeart/2005/8/layout/hierarchy6"/>
    <dgm:cxn modelId="{A4843FA5-4D8A-4718-970F-0D424D9BE7F4}" type="presParOf" srcId="{1C7CD347-09C1-4781-88A3-7397E5137D65}" destId="{0D1D70E9-911A-40AF-8557-2E0480D50766}" srcOrd="1" destOrd="0" presId="urn:microsoft.com/office/officeart/2005/8/layout/hierarchy6"/>
    <dgm:cxn modelId="{A29FD44A-59D3-4734-8858-8300D4F48CEC}" type="presParOf" srcId="{0D1D70E9-911A-40AF-8557-2E0480D50766}" destId="{C07228C4-D841-47F7-8A1F-E186AE41686F}" srcOrd="0" destOrd="0" presId="urn:microsoft.com/office/officeart/2005/8/layout/hierarchy6"/>
    <dgm:cxn modelId="{E0877AFF-D1AB-4252-9590-C210DC13CCDA}" type="presParOf" srcId="{0D1D70E9-911A-40AF-8557-2E0480D50766}" destId="{B02A4C4C-724D-4014-8E77-4576F0E45DB5}" srcOrd="1" destOrd="0" presId="urn:microsoft.com/office/officeart/2005/8/layout/hierarchy6"/>
    <dgm:cxn modelId="{5EE81F2C-DE6D-4D60-8127-38AB94CA97A4}" type="presParOf" srcId="{B02A4C4C-724D-4014-8E77-4576F0E45DB5}" destId="{D07E8442-EF49-4BA9-853A-44591E8C021D}" srcOrd="0" destOrd="0" presId="urn:microsoft.com/office/officeart/2005/8/layout/hierarchy6"/>
    <dgm:cxn modelId="{E324FD12-F8B6-43ED-AF6D-CD1078343BD3}" type="presParOf" srcId="{B02A4C4C-724D-4014-8E77-4576F0E45DB5}" destId="{6D460E7F-46C9-4AEE-A476-E3F5E4386F89}" srcOrd="1" destOrd="0" presId="urn:microsoft.com/office/officeart/2005/8/layout/hierarchy6"/>
    <dgm:cxn modelId="{4E6E81F6-CE56-4414-8765-A1C427971944}" type="presParOf" srcId="{0D1D70E9-911A-40AF-8557-2E0480D50766}" destId="{B66F9924-8CF7-4924-ABD3-555D86C5BC70}" srcOrd="2" destOrd="0" presId="urn:microsoft.com/office/officeart/2005/8/layout/hierarchy6"/>
    <dgm:cxn modelId="{F6F1E439-569B-433A-8B5D-2678D4B01E07}" type="presParOf" srcId="{0D1D70E9-911A-40AF-8557-2E0480D50766}" destId="{222EBDE8-6346-47CB-82FB-963750EAB194}" srcOrd="3" destOrd="0" presId="urn:microsoft.com/office/officeart/2005/8/layout/hierarchy6"/>
    <dgm:cxn modelId="{D1A90833-6EB8-4536-96AE-5DB3474F7227}" type="presParOf" srcId="{222EBDE8-6346-47CB-82FB-963750EAB194}" destId="{0D76C81C-439D-40B3-8A84-7E395D8FD27C}" srcOrd="0" destOrd="0" presId="urn:microsoft.com/office/officeart/2005/8/layout/hierarchy6"/>
    <dgm:cxn modelId="{CAE24265-E427-462D-98E6-85B123EA396C}" type="presParOf" srcId="{222EBDE8-6346-47CB-82FB-963750EAB194}" destId="{E5B07EAD-A79A-49BF-B057-55E5ACD93FC6}" srcOrd="1" destOrd="0" presId="urn:microsoft.com/office/officeart/2005/8/layout/hierarchy6"/>
    <dgm:cxn modelId="{7F8772AE-AA3B-469E-BB91-ABD167AEFF3C}" type="presParOf" srcId="{0CDE992A-BFDF-4142-A363-AD03C2E34A37}" destId="{3ECC91A4-74A9-417C-B123-2BF0D0240171}" srcOrd="1" destOrd="0" presId="urn:microsoft.com/office/officeart/2005/8/layout/hierarchy6"/>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F428C7A1-490D-41FD-82E7-D0CEF1FE8C8E}" type="doc">
      <dgm:prSet loTypeId="urn:microsoft.com/office/officeart/2005/8/layout/hierarchy6" loCatId="hierarchy" qsTypeId="urn:microsoft.com/office/officeart/2005/8/quickstyle/simple1" qsCatId="simple" csTypeId="urn:microsoft.com/office/officeart/2005/8/colors/colorful1" csCatId="colorful" phldr="1"/>
      <dgm:spPr/>
      <dgm:t>
        <a:bodyPr/>
        <a:lstStyle/>
        <a:p>
          <a:endParaRPr lang="sv-SE"/>
        </a:p>
      </dgm:t>
    </dgm:pt>
    <dgm:pt modelId="{5D0CF5E5-6447-4049-BD73-82DFB8712858}">
      <dgm:prSet phldrT="[Text]" custT="1"/>
      <dgm:spPr/>
      <dgm:t>
        <a:bodyPr/>
        <a:lstStyle/>
        <a:p>
          <a:pPr algn="ctr">
            <a:buNone/>
          </a:pPr>
          <a:r>
            <a:rPr lang="sv-SE" sz="2000" dirty="0"/>
            <a:t>DONATOR</a:t>
          </a:r>
        </a:p>
      </dgm:t>
    </dgm:pt>
    <dgm:pt modelId="{7C152CF2-4464-41E1-8EB2-A11987C975A8}" type="sibTrans" cxnId="{69908E80-163A-4570-A685-DF1905F49552}">
      <dgm:prSet/>
      <dgm:spPr/>
      <dgm:t>
        <a:bodyPr/>
        <a:lstStyle/>
        <a:p>
          <a:endParaRPr lang="sv-SE" sz="4000"/>
        </a:p>
      </dgm:t>
    </dgm:pt>
    <dgm:pt modelId="{04306525-0353-4386-A632-5FCC0552B23A}" type="parTrans" cxnId="{69908E80-163A-4570-A685-DF1905F49552}">
      <dgm:prSet/>
      <dgm:spPr/>
      <dgm:t>
        <a:bodyPr/>
        <a:lstStyle/>
        <a:p>
          <a:endParaRPr lang="sv-SE" sz="4000"/>
        </a:p>
      </dgm:t>
    </dgm:pt>
    <dgm:pt modelId="{48659D30-FFE9-49BF-9F50-B87639C25655}">
      <dgm:prSet phldrT="[Text]" custT="1"/>
      <dgm:spPr/>
      <dgm:t>
        <a:bodyPr/>
        <a:lstStyle/>
        <a:p>
          <a:r>
            <a:rPr lang="sv-SE" sz="2000" dirty="0"/>
            <a:t>Utredning av passande mottagare</a:t>
          </a:r>
        </a:p>
      </dgm:t>
    </dgm:pt>
    <dgm:pt modelId="{DF2AFC2A-F88F-4314-BA6B-1F2F2F53AB98}" type="sibTrans" cxnId="{95AAF959-3A5C-4001-9E16-B38D6D63D6DE}">
      <dgm:prSet/>
      <dgm:spPr/>
      <dgm:t>
        <a:bodyPr/>
        <a:lstStyle/>
        <a:p>
          <a:endParaRPr lang="sv-SE" sz="4000"/>
        </a:p>
      </dgm:t>
    </dgm:pt>
    <dgm:pt modelId="{BAD7DCAC-14FC-4F93-847D-230B5952FE02}" type="parTrans" cxnId="{95AAF959-3A5C-4001-9E16-B38D6D63D6DE}">
      <dgm:prSet/>
      <dgm:spPr/>
      <dgm:t>
        <a:bodyPr/>
        <a:lstStyle/>
        <a:p>
          <a:endParaRPr lang="sv-SE" sz="7200"/>
        </a:p>
      </dgm:t>
    </dgm:pt>
    <dgm:pt modelId="{B4EBE5B0-D4EC-4B45-AB41-BE36E9F54155}">
      <dgm:prSet phldrT="[Text]" custT="1"/>
      <dgm:spPr>
        <a:solidFill>
          <a:schemeClr val="accent4"/>
        </a:solidFill>
      </dgm:spPr>
      <dgm:t>
        <a:bodyPr/>
        <a:lstStyle/>
        <a:p>
          <a:r>
            <a:rPr lang="sv-SE" sz="2000" dirty="0"/>
            <a:t>Lever, Hjärta, Lungor</a:t>
          </a:r>
        </a:p>
      </dgm:t>
    </dgm:pt>
    <dgm:pt modelId="{99CDA125-6FCB-4FA2-B54D-4F09B47E92E6}" type="sibTrans" cxnId="{9A54D338-3582-4038-876D-85F6B153BECE}">
      <dgm:prSet/>
      <dgm:spPr/>
      <dgm:t>
        <a:bodyPr/>
        <a:lstStyle/>
        <a:p>
          <a:endParaRPr lang="sv-SE" sz="4000"/>
        </a:p>
      </dgm:t>
    </dgm:pt>
    <dgm:pt modelId="{BBF9BBC1-FCD5-4877-8366-97B11FEC0AE3}" type="parTrans" cxnId="{9A54D338-3582-4038-876D-85F6B153BECE}">
      <dgm:prSet/>
      <dgm:spPr/>
      <dgm:t>
        <a:bodyPr/>
        <a:lstStyle/>
        <a:p>
          <a:endParaRPr lang="sv-SE" sz="7200"/>
        </a:p>
      </dgm:t>
    </dgm:pt>
    <dgm:pt modelId="{29127D1A-5D1B-4935-953C-F1E966A0BA71}">
      <dgm:prSet phldrT="[Text]" custT="1"/>
      <dgm:spPr/>
      <dgm:t>
        <a:bodyPr/>
        <a:lstStyle/>
        <a:p>
          <a:r>
            <a:rPr lang="sv-SE" sz="2000" dirty="0"/>
            <a:t>Njure, </a:t>
          </a:r>
          <a:r>
            <a:rPr lang="sv-SE" sz="2000" dirty="0" err="1"/>
            <a:t>Pancreas</a:t>
          </a:r>
          <a:endParaRPr lang="sv-SE" sz="2000" dirty="0"/>
        </a:p>
      </dgm:t>
    </dgm:pt>
    <dgm:pt modelId="{750F4744-145A-4617-A44E-091174FB4D0E}" type="sibTrans" cxnId="{06057618-EEB1-4E2F-8CCA-C1C1AC10D2D7}">
      <dgm:prSet/>
      <dgm:spPr/>
      <dgm:t>
        <a:bodyPr/>
        <a:lstStyle/>
        <a:p>
          <a:endParaRPr lang="sv-SE" sz="4000"/>
        </a:p>
      </dgm:t>
    </dgm:pt>
    <dgm:pt modelId="{49C67A98-EDED-4695-A925-EE777152C1B9}" type="parTrans" cxnId="{06057618-EEB1-4E2F-8CCA-C1C1AC10D2D7}">
      <dgm:prSet/>
      <dgm:spPr/>
      <dgm:t>
        <a:bodyPr/>
        <a:lstStyle/>
        <a:p>
          <a:endParaRPr lang="sv-SE" sz="7200"/>
        </a:p>
      </dgm:t>
    </dgm:pt>
    <dgm:pt modelId="{0CDE992A-BFDF-4142-A363-AD03C2E34A37}" type="pres">
      <dgm:prSet presAssocID="{F428C7A1-490D-41FD-82E7-D0CEF1FE8C8E}" presName="mainComposite" presStyleCnt="0">
        <dgm:presLayoutVars>
          <dgm:chPref val="1"/>
          <dgm:dir/>
          <dgm:animOne val="branch"/>
          <dgm:animLvl val="lvl"/>
          <dgm:resizeHandles val="exact"/>
        </dgm:presLayoutVars>
      </dgm:prSet>
      <dgm:spPr/>
    </dgm:pt>
    <dgm:pt modelId="{7B750952-E13F-429D-8A9D-275475F665C1}" type="pres">
      <dgm:prSet presAssocID="{F428C7A1-490D-41FD-82E7-D0CEF1FE8C8E}" presName="hierFlow" presStyleCnt="0"/>
      <dgm:spPr/>
    </dgm:pt>
    <dgm:pt modelId="{EEC15CE1-5CDA-4AD0-82C3-B7D5EB7E875E}" type="pres">
      <dgm:prSet presAssocID="{F428C7A1-490D-41FD-82E7-D0CEF1FE8C8E}" presName="hierChild1" presStyleCnt="0">
        <dgm:presLayoutVars>
          <dgm:chPref val="1"/>
          <dgm:animOne val="branch"/>
          <dgm:animLvl val="lvl"/>
        </dgm:presLayoutVars>
      </dgm:prSet>
      <dgm:spPr/>
    </dgm:pt>
    <dgm:pt modelId="{5C32AE85-22C1-4F12-A303-365C3073996F}" type="pres">
      <dgm:prSet presAssocID="{5D0CF5E5-6447-4049-BD73-82DFB8712858}" presName="Name14" presStyleCnt="0"/>
      <dgm:spPr/>
    </dgm:pt>
    <dgm:pt modelId="{E652762B-03A4-4835-8161-6554F181DE5B}" type="pres">
      <dgm:prSet presAssocID="{5D0CF5E5-6447-4049-BD73-82DFB8712858}" presName="level1Shape" presStyleLbl="node0" presStyleIdx="0" presStyleCnt="1" custScaleX="93014" custScaleY="110393" custLinFactNeighborX="-886" custLinFactNeighborY="17461">
        <dgm:presLayoutVars>
          <dgm:chPref val="3"/>
        </dgm:presLayoutVars>
      </dgm:prSet>
      <dgm:spPr/>
    </dgm:pt>
    <dgm:pt modelId="{ACC5AECD-7B09-4212-812B-D67794E0E9D3}" type="pres">
      <dgm:prSet presAssocID="{5D0CF5E5-6447-4049-BD73-82DFB8712858}" presName="hierChild2" presStyleCnt="0"/>
      <dgm:spPr/>
    </dgm:pt>
    <dgm:pt modelId="{B80722C5-8699-4953-ADF2-9D2094875F17}" type="pres">
      <dgm:prSet presAssocID="{BAD7DCAC-14FC-4F93-847D-230B5952FE02}" presName="Name19" presStyleLbl="parChTrans1D2" presStyleIdx="0" presStyleCnt="1"/>
      <dgm:spPr/>
    </dgm:pt>
    <dgm:pt modelId="{1C7CD347-09C1-4781-88A3-7397E5137D65}" type="pres">
      <dgm:prSet presAssocID="{48659D30-FFE9-49BF-9F50-B87639C25655}" presName="Name21" presStyleCnt="0"/>
      <dgm:spPr/>
    </dgm:pt>
    <dgm:pt modelId="{B21B4FE4-7AA5-4DFD-B1DE-EF4AF4DEF324}" type="pres">
      <dgm:prSet presAssocID="{48659D30-FFE9-49BF-9F50-B87639C25655}" presName="level2Shape" presStyleLbl="node2" presStyleIdx="0" presStyleCnt="1" custScaleX="256381" custLinFactNeighborX="-814"/>
      <dgm:spPr/>
    </dgm:pt>
    <dgm:pt modelId="{0D1D70E9-911A-40AF-8557-2E0480D50766}" type="pres">
      <dgm:prSet presAssocID="{48659D30-FFE9-49BF-9F50-B87639C25655}" presName="hierChild3" presStyleCnt="0"/>
      <dgm:spPr/>
    </dgm:pt>
    <dgm:pt modelId="{C07228C4-D841-47F7-8A1F-E186AE41686F}" type="pres">
      <dgm:prSet presAssocID="{49C67A98-EDED-4695-A925-EE777152C1B9}" presName="Name19" presStyleLbl="parChTrans1D3" presStyleIdx="0" presStyleCnt="2"/>
      <dgm:spPr/>
    </dgm:pt>
    <dgm:pt modelId="{B02A4C4C-724D-4014-8E77-4576F0E45DB5}" type="pres">
      <dgm:prSet presAssocID="{29127D1A-5D1B-4935-953C-F1E966A0BA71}" presName="Name21" presStyleCnt="0"/>
      <dgm:spPr/>
    </dgm:pt>
    <dgm:pt modelId="{D07E8442-EF49-4BA9-853A-44591E8C021D}" type="pres">
      <dgm:prSet presAssocID="{29127D1A-5D1B-4935-953C-F1E966A0BA71}" presName="level2Shape" presStyleLbl="node3" presStyleIdx="0" presStyleCnt="2" custScaleX="188669" custLinFactNeighborX="-814"/>
      <dgm:spPr/>
    </dgm:pt>
    <dgm:pt modelId="{6D460E7F-46C9-4AEE-A476-E3F5E4386F89}" type="pres">
      <dgm:prSet presAssocID="{29127D1A-5D1B-4935-953C-F1E966A0BA71}" presName="hierChild3" presStyleCnt="0"/>
      <dgm:spPr/>
    </dgm:pt>
    <dgm:pt modelId="{B66F9924-8CF7-4924-ABD3-555D86C5BC70}" type="pres">
      <dgm:prSet presAssocID="{BBF9BBC1-FCD5-4877-8366-97B11FEC0AE3}" presName="Name19" presStyleLbl="parChTrans1D3" presStyleIdx="1" presStyleCnt="2"/>
      <dgm:spPr/>
    </dgm:pt>
    <dgm:pt modelId="{222EBDE8-6346-47CB-82FB-963750EAB194}" type="pres">
      <dgm:prSet presAssocID="{B4EBE5B0-D4EC-4B45-AB41-BE36E9F54155}" presName="Name21" presStyleCnt="0"/>
      <dgm:spPr/>
    </dgm:pt>
    <dgm:pt modelId="{0D76C81C-439D-40B3-8A84-7E395D8FD27C}" type="pres">
      <dgm:prSet presAssocID="{B4EBE5B0-D4EC-4B45-AB41-BE36E9F54155}" presName="level2Shape" presStyleLbl="node3" presStyleIdx="1" presStyleCnt="2" custScaleX="182493" custLinFactNeighborX="-814"/>
      <dgm:spPr/>
    </dgm:pt>
    <dgm:pt modelId="{E5B07EAD-A79A-49BF-B057-55E5ACD93FC6}" type="pres">
      <dgm:prSet presAssocID="{B4EBE5B0-D4EC-4B45-AB41-BE36E9F54155}" presName="hierChild3" presStyleCnt="0"/>
      <dgm:spPr/>
    </dgm:pt>
    <dgm:pt modelId="{3ECC91A4-74A9-417C-B123-2BF0D0240171}" type="pres">
      <dgm:prSet presAssocID="{F428C7A1-490D-41FD-82E7-D0CEF1FE8C8E}" presName="bgShapesFlow" presStyleCnt="0"/>
      <dgm:spPr/>
    </dgm:pt>
  </dgm:ptLst>
  <dgm:cxnLst>
    <dgm:cxn modelId="{06057618-EEB1-4E2F-8CCA-C1C1AC10D2D7}" srcId="{48659D30-FFE9-49BF-9F50-B87639C25655}" destId="{29127D1A-5D1B-4935-953C-F1E966A0BA71}" srcOrd="0" destOrd="0" parTransId="{49C67A98-EDED-4695-A925-EE777152C1B9}" sibTransId="{750F4744-145A-4617-A44E-091174FB4D0E}"/>
    <dgm:cxn modelId="{DE02CA2D-A4F3-4A18-A50E-B3A738909137}" type="presOf" srcId="{29127D1A-5D1B-4935-953C-F1E966A0BA71}" destId="{D07E8442-EF49-4BA9-853A-44591E8C021D}" srcOrd="0" destOrd="0" presId="urn:microsoft.com/office/officeart/2005/8/layout/hierarchy6"/>
    <dgm:cxn modelId="{9A54D338-3582-4038-876D-85F6B153BECE}" srcId="{48659D30-FFE9-49BF-9F50-B87639C25655}" destId="{B4EBE5B0-D4EC-4B45-AB41-BE36E9F54155}" srcOrd="1" destOrd="0" parTransId="{BBF9BBC1-FCD5-4877-8366-97B11FEC0AE3}" sibTransId="{99CDA125-6FCB-4FA2-B54D-4F09B47E92E6}"/>
    <dgm:cxn modelId="{CD3BAD68-708D-49F8-9EF8-EEE2F4E4559B}" type="presOf" srcId="{B4EBE5B0-D4EC-4B45-AB41-BE36E9F54155}" destId="{0D76C81C-439D-40B3-8A84-7E395D8FD27C}" srcOrd="0" destOrd="0" presId="urn:microsoft.com/office/officeart/2005/8/layout/hierarchy6"/>
    <dgm:cxn modelId="{FFD22875-9DE7-423E-A18D-E604EF5DE8DB}" type="presOf" srcId="{5D0CF5E5-6447-4049-BD73-82DFB8712858}" destId="{E652762B-03A4-4835-8161-6554F181DE5B}" srcOrd="0" destOrd="0" presId="urn:microsoft.com/office/officeart/2005/8/layout/hierarchy6"/>
    <dgm:cxn modelId="{95AAF959-3A5C-4001-9E16-B38D6D63D6DE}" srcId="{5D0CF5E5-6447-4049-BD73-82DFB8712858}" destId="{48659D30-FFE9-49BF-9F50-B87639C25655}" srcOrd="0" destOrd="0" parTransId="{BAD7DCAC-14FC-4F93-847D-230B5952FE02}" sibTransId="{DF2AFC2A-F88F-4314-BA6B-1F2F2F53AB98}"/>
    <dgm:cxn modelId="{69908E80-163A-4570-A685-DF1905F49552}" srcId="{F428C7A1-490D-41FD-82E7-D0CEF1FE8C8E}" destId="{5D0CF5E5-6447-4049-BD73-82DFB8712858}" srcOrd="0" destOrd="0" parTransId="{04306525-0353-4386-A632-5FCC0552B23A}" sibTransId="{7C152CF2-4464-41E1-8EB2-A11987C975A8}"/>
    <dgm:cxn modelId="{B41D1CA0-B334-4EA9-8678-5489F961DCB3}" type="presOf" srcId="{BAD7DCAC-14FC-4F93-847D-230B5952FE02}" destId="{B80722C5-8699-4953-ADF2-9D2094875F17}" srcOrd="0" destOrd="0" presId="urn:microsoft.com/office/officeart/2005/8/layout/hierarchy6"/>
    <dgm:cxn modelId="{EE43F0A2-6E4A-496F-8C13-12847D357E22}" type="presOf" srcId="{BBF9BBC1-FCD5-4877-8366-97B11FEC0AE3}" destId="{B66F9924-8CF7-4924-ABD3-555D86C5BC70}" srcOrd="0" destOrd="0" presId="urn:microsoft.com/office/officeart/2005/8/layout/hierarchy6"/>
    <dgm:cxn modelId="{EE2FBBAF-FFD9-4329-8617-CA3C97B90A4C}" type="presOf" srcId="{F428C7A1-490D-41FD-82E7-D0CEF1FE8C8E}" destId="{0CDE992A-BFDF-4142-A363-AD03C2E34A37}" srcOrd="0" destOrd="0" presId="urn:microsoft.com/office/officeart/2005/8/layout/hierarchy6"/>
    <dgm:cxn modelId="{A3EE65CB-D19F-48AF-A82F-8A8131446FAD}" type="presOf" srcId="{48659D30-FFE9-49BF-9F50-B87639C25655}" destId="{B21B4FE4-7AA5-4DFD-B1DE-EF4AF4DEF324}" srcOrd="0" destOrd="0" presId="urn:microsoft.com/office/officeart/2005/8/layout/hierarchy6"/>
    <dgm:cxn modelId="{D2D521ED-1CFF-49C2-AF1B-9471BF88950C}" type="presOf" srcId="{49C67A98-EDED-4695-A925-EE777152C1B9}" destId="{C07228C4-D841-47F7-8A1F-E186AE41686F}" srcOrd="0" destOrd="0" presId="urn:microsoft.com/office/officeart/2005/8/layout/hierarchy6"/>
    <dgm:cxn modelId="{2FDFC4E7-CA14-4BBE-AFD2-4866C2DED299}" type="presParOf" srcId="{0CDE992A-BFDF-4142-A363-AD03C2E34A37}" destId="{7B750952-E13F-429D-8A9D-275475F665C1}" srcOrd="0" destOrd="0" presId="urn:microsoft.com/office/officeart/2005/8/layout/hierarchy6"/>
    <dgm:cxn modelId="{948B8192-35D0-41A5-B1EC-6297BF4B951A}" type="presParOf" srcId="{7B750952-E13F-429D-8A9D-275475F665C1}" destId="{EEC15CE1-5CDA-4AD0-82C3-B7D5EB7E875E}" srcOrd="0" destOrd="0" presId="urn:microsoft.com/office/officeart/2005/8/layout/hierarchy6"/>
    <dgm:cxn modelId="{F44946C3-954A-42AA-9364-E14F4CE512AC}" type="presParOf" srcId="{EEC15CE1-5CDA-4AD0-82C3-B7D5EB7E875E}" destId="{5C32AE85-22C1-4F12-A303-365C3073996F}" srcOrd="0" destOrd="0" presId="urn:microsoft.com/office/officeart/2005/8/layout/hierarchy6"/>
    <dgm:cxn modelId="{F4A97EBF-589F-43BA-9CA1-1F12DC3FAD3F}" type="presParOf" srcId="{5C32AE85-22C1-4F12-A303-365C3073996F}" destId="{E652762B-03A4-4835-8161-6554F181DE5B}" srcOrd="0" destOrd="0" presId="urn:microsoft.com/office/officeart/2005/8/layout/hierarchy6"/>
    <dgm:cxn modelId="{218878E3-394E-4BF1-86FD-096B0EDDBAEA}" type="presParOf" srcId="{5C32AE85-22C1-4F12-A303-365C3073996F}" destId="{ACC5AECD-7B09-4212-812B-D67794E0E9D3}" srcOrd="1" destOrd="0" presId="urn:microsoft.com/office/officeart/2005/8/layout/hierarchy6"/>
    <dgm:cxn modelId="{ADDE3215-AA90-49EB-A0F4-B6FDC674610E}" type="presParOf" srcId="{ACC5AECD-7B09-4212-812B-D67794E0E9D3}" destId="{B80722C5-8699-4953-ADF2-9D2094875F17}" srcOrd="0" destOrd="0" presId="urn:microsoft.com/office/officeart/2005/8/layout/hierarchy6"/>
    <dgm:cxn modelId="{E714D04E-CD02-40B4-97F8-6C7B79F62656}" type="presParOf" srcId="{ACC5AECD-7B09-4212-812B-D67794E0E9D3}" destId="{1C7CD347-09C1-4781-88A3-7397E5137D65}" srcOrd="1" destOrd="0" presId="urn:microsoft.com/office/officeart/2005/8/layout/hierarchy6"/>
    <dgm:cxn modelId="{B2CC7184-EF4A-4F3D-8DFB-E014ADD27369}" type="presParOf" srcId="{1C7CD347-09C1-4781-88A3-7397E5137D65}" destId="{B21B4FE4-7AA5-4DFD-B1DE-EF4AF4DEF324}" srcOrd="0" destOrd="0" presId="urn:microsoft.com/office/officeart/2005/8/layout/hierarchy6"/>
    <dgm:cxn modelId="{A4843FA5-4D8A-4718-970F-0D424D9BE7F4}" type="presParOf" srcId="{1C7CD347-09C1-4781-88A3-7397E5137D65}" destId="{0D1D70E9-911A-40AF-8557-2E0480D50766}" srcOrd="1" destOrd="0" presId="urn:microsoft.com/office/officeart/2005/8/layout/hierarchy6"/>
    <dgm:cxn modelId="{A29FD44A-59D3-4734-8858-8300D4F48CEC}" type="presParOf" srcId="{0D1D70E9-911A-40AF-8557-2E0480D50766}" destId="{C07228C4-D841-47F7-8A1F-E186AE41686F}" srcOrd="0" destOrd="0" presId="urn:microsoft.com/office/officeart/2005/8/layout/hierarchy6"/>
    <dgm:cxn modelId="{E0877AFF-D1AB-4252-9590-C210DC13CCDA}" type="presParOf" srcId="{0D1D70E9-911A-40AF-8557-2E0480D50766}" destId="{B02A4C4C-724D-4014-8E77-4576F0E45DB5}" srcOrd="1" destOrd="0" presId="urn:microsoft.com/office/officeart/2005/8/layout/hierarchy6"/>
    <dgm:cxn modelId="{5EE81F2C-DE6D-4D60-8127-38AB94CA97A4}" type="presParOf" srcId="{B02A4C4C-724D-4014-8E77-4576F0E45DB5}" destId="{D07E8442-EF49-4BA9-853A-44591E8C021D}" srcOrd="0" destOrd="0" presId="urn:microsoft.com/office/officeart/2005/8/layout/hierarchy6"/>
    <dgm:cxn modelId="{E324FD12-F8B6-43ED-AF6D-CD1078343BD3}" type="presParOf" srcId="{B02A4C4C-724D-4014-8E77-4576F0E45DB5}" destId="{6D460E7F-46C9-4AEE-A476-E3F5E4386F89}" srcOrd="1" destOrd="0" presId="urn:microsoft.com/office/officeart/2005/8/layout/hierarchy6"/>
    <dgm:cxn modelId="{4E6E81F6-CE56-4414-8765-A1C427971944}" type="presParOf" srcId="{0D1D70E9-911A-40AF-8557-2E0480D50766}" destId="{B66F9924-8CF7-4924-ABD3-555D86C5BC70}" srcOrd="2" destOrd="0" presId="urn:microsoft.com/office/officeart/2005/8/layout/hierarchy6"/>
    <dgm:cxn modelId="{F6F1E439-569B-433A-8B5D-2678D4B01E07}" type="presParOf" srcId="{0D1D70E9-911A-40AF-8557-2E0480D50766}" destId="{222EBDE8-6346-47CB-82FB-963750EAB194}" srcOrd="3" destOrd="0" presId="urn:microsoft.com/office/officeart/2005/8/layout/hierarchy6"/>
    <dgm:cxn modelId="{D1A90833-6EB8-4536-96AE-5DB3474F7227}" type="presParOf" srcId="{222EBDE8-6346-47CB-82FB-963750EAB194}" destId="{0D76C81C-439D-40B3-8A84-7E395D8FD27C}" srcOrd="0" destOrd="0" presId="urn:microsoft.com/office/officeart/2005/8/layout/hierarchy6"/>
    <dgm:cxn modelId="{CAE24265-E427-462D-98E6-85B123EA396C}" type="presParOf" srcId="{222EBDE8-6346-47CB-82FB-963750EAB194}" destId="{E5B07EAD-A79A-49BF-B057-55E5ACD93FC6}" srcOrd="1" destOrd="0" presId="urn:microsoft.com/office/officeart/2005/8/layout/hierarchy6"/>
    <dgm:cxn modelId="{7F8772AE-AA3B-469E-BB91-ABD167AEFF3C}" type="presParOf" srcId="{0CDE992A-BFDF-4142-A363-AD03C2E34A37}" destId="{3ECC91A4-74A9-417C-B123-2BF0D0240171}" srcOrd="1" destOrd="0" presId="urn:microsoft.com/office/officeart/2005/8/layout/hierarchy6"/>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2762B-03A4-4835-8161-6554F181DE5B}">
      <dsp:nvSpPr>
        <dsp:cNvPr id="0" name=""/>
        <dsp:cNvSpPr/>
      </dsp:nvSpPr>
      <dsp:spPr>
        <a:xfrm>
          <a:off x="4637454" y="174631"/>
          <a:ext cx="1385741" cy="10964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dirty="0"/>
            <a:t>DONATOR</a:t>
          </a:r>
        </a:p>
      </dsp:txBody>
      <dsp:txXfrm>
        <a:off x="4669568" y="206745"/>
        <a:ext cx="1321513" cy="1032210"/>
      </dsp:txXfrm>
    </dsp:sp>
    <dsp:sp modelId="{B80722C5-8699-4953-ADF2-9D2094875F17}">
      <dsp:nvSpPr>
        <dsp:cNvPr id="0" name=""/>
        <dsp:cNvSpPr/>
      </dsp:nvSpPr>
      <dsp:spPr>
        <a:xfrm>
          <a:off x="5284605" y="1271069"/>
          <a:ext cx="91440" cy="223860"/>
        </a:xfrm>
        <a:custGeom>
          <a:avLst/>
          <a:gdLst/>
          <a:ahLst/>
          <a:cxnLst/>
          <a:rect l="0" t="0" r="0" b="0"/>
          <a:pathLst>
            <a:path>
              <a:moveTo>
                <a:pt x="45720" y="0"/>
              </a:moveTo>
              <a:lnTo>
                <a:pt x="45720" y="111930"/>
              </a:lnTo>
              <a:lnTo>
                <a:pt x="46792" y="111930"/>
              </a:lnTo>
              <a:lnTo>
                <a:pt x="46792" y="22386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1B4FE4-7AA5-4DFD-B1DE-EF4AF4DEF324}">
      <dsp:nvSpPr>
        <dsp:cNvPr id="0" name=""/>
        <dsp:cNvSpPr/>
      </dsp:nvSpPr>
      <dsp:spPr>
        <a:xfrm>
          <a:off x="3421589" y="1494930"/>
          <a:ext cx="3819617" cy="99321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dirty="0"/>
            <a:t>Utredning av passande mottagare</a:t>
          </a:r>
        </a:p>
      </dsp:txBody>
      <dsp:txXfrm>
        <a:off x="3450679" y="1524020"/>
        <a:ext cx="3761437" cy="935033"/>
      </dsp:txXfrm>
    </dsp:sp>
    <dsp:sp modelId="{C07228C4-D841-47F7-8A1F-E186AE41686F}">
      <dsp:nvSpPr>
        <dsp:cNvPr id="0" name=""/>
        <dsp:cNvSpPr/>
      </dsp:nvSpPr>
      <dsp:spPr>
        <a:xfrm>
          <a:off x="3748515" y="2488144"/>
          <a:ext cx="1582882" cy="397285"/>
        </a:xfrm>
        <a:custGeom>
          <a:avLst/>
          <a:gdLst/>
          <a:ahLst/>
          <a:cxnLst/>
          <a:rect l="0" t="0" r="0" b="0"/>
          <a:pathLst>
            <a:path>
              <a:moveTo>
                <a:pt x="1582882" y="0"/>
              </a:moveTo>
              <a:lnTo>
                <a:pt x="1582882" y="198642"/>
              </a:lnTo>
              <a:lnTo>
                <a:pt x="0" y="198642"/>
              </a:lnTo>
              <a:lnTo>
                <a:pt x="0" y="3972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7E8442-EF49-4BA9-853A-44591E8C021D}">
      <dsp:nvSpPr>
        <dsp:cNvPr id="0" name=""/>
        <dsp:cNvSpPr/>
      </dsp:nvSpPr>
      <dsp:spPr>
        <a:xfrm>
          <a:off x="2343100" y="2885429"/>
          <a:ext cx="2810830" cy="99321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dirty="0"/>
            <a:t>Njure, </a:t>
          </a:r>
          <a:r>
            <a:rPr lang="sv-SE" sz="2000" kern="1200" dirty="0" err="1"/>
            <a:t>Pancreas</a:t>
          </a:r>
          <a:endParaRPr lang="sv-SE" sz="2000" kern="1200" dirty="0"/>
        </a:p>
      </dsp:txBody>
      <dsp:txXfrm>
        <a:off x="2372190" y="2914519"/>
        <a:ext cx="2752650" cy="935033"/>
      </dsp:txXfrm>
    </dsp:sp>
    <dsp:sp modelId="{B66F9924-8CF7-4924-ABD3-555D86C5BC70}">
      <dsp:nvSpPr>
        <dsp:cNvPr id="0" name=""/>
        <dsp:cNvSpPr/>
      </dsp:nvSpPr>
      <dsp:spPr>
        <a:xfrm>
          <a:off x="5331398" y="2488144"/>
          <a:ext cx="1628888" cy="397285"/>
        </a:xfrm>
        <a:custGeom>
          <a:avLst/>
          <a:gdLst/>
          <a:ahLst/>
          <a:cxnLst/>
          <a:rect l="0" t="0" r="0" b="0"/>
          <a:pathLst>
            <a:path>
              <a:moveTo>
                <a:pt x="0" y="0"/>
              </a:moveTo>
              <a:lnTo>
                <a:pt x="0" y="198642"/>
              </a:lnTo>
              <a:lnTo>
                <a:pt x="1628888" y="198642"/>
              </a:lnTo>
              <a:lnTo>
                <a:pt x="1628888" y="3972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76C81C-439D-40B3-8A84-7E395D8FD27C}">
      <dsp:nvSpPr>
        <dsp:cNvPr id="0" name=""/>
        <dsp:cNvSpPr/>
      </dsp:nvSpPr>
      <dsp:spPr>
        <a:xfrm>
          <a:off x="5600877" y="2885429"/>
          <a:ext cx="2718818" cy="993213"/>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dirty="0"/>
            <a:t>Lever, Hjärta, Lungor</a:t>
          </a:r>
        </a:p>
      </dsp:txBody>
      <dsp:txXfrm>
        <a:off x="5629967" y="2914519"/>
        <a:ext cx="2660638" cy="9350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2762B-03A4-4835-8161-6554F181DE5B}">
      <dsp:nvSpPr>
        <dsp:cNvPr id="0" name=""/>
        <dsp:cNvSpPr/>
      </dsp:nvSpPr>
      <dsp:spPr>
        <a:xfrm>
          <a:off x="4637454" y="174631"/>
          <a:ext cx="1385741" cy="10964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dirty="0"/>
            <a:t>DONATOR</a:t>
          </a:r>
        </a:p>
      </dsp:txBody>
      <dsp:txXfrm>
        <a:off x="4669568" y="206745"/>
        <a:ext cx="1321513" cy="1032210"/>
      </dsp:txXfrm>
    </dsp:sp>
    <dsp:sp modelId="{B80722C5-8699-4953-ADF2-9D2094875F17}">
      <dsp:nvSpPr>
        <dsp:cNvPr id="0" name=""/>
        <dsp:cNvSpPr/>
      </dsp:nvSpPr>
      <dsp:spPr>
        <a:xfrm>
          <a:off x="5284605" y="1271069"/>
          <a:ext cx="91440" cy="223860"/>
        </a:xfrm>
        <a:custGeom>
          <a:avLst/>
          <a:gdLst/>
          <a:ahLst/>
          <a:cxnLst/>
          <a:rect l="0" t="0" r="0" b="0"/>
          <a:pathLst>
            <a:path>
              <a:moveTo>
                <a:pt x="45720" y="0"/>
              </a:moveTo>
              <a:lnTo>
                <a:pt x="45720" y="111930"/>
              </a:lnTo>
              <a:lnTo>
                <a:pt x="46792" y="111930"/>
              </a:lnTo>
              <a:lnTo>
                <a:pt x="46792" y="22386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1B4FE4-7AA5-4DFD-B1DE-EF4AF4DEF324}">
      <dsp:nvSpPr>
        <dsp:cNvPr id="0" name=""/>
        <dsp:cNvSpPr/>
      </dsp:nvSpPr>
      <dsp:spPr>
        <a:xfrm>
          <a:off x="3421589" y="1494930"/>
          <a:ext cx="3819617" cy="99321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dirty="0"/>
            <a:t>Utredning av passande mottagare</a:t>
          </a:r>
        </a:p>
      </dsp:txBody>
      <dsp:txXfrm>
        <a:off x="3450679" y="1524020"/>
        <a:ext cx="3761437" cy="935033"/>
      </dsp:txXfrm>
    </dsp:sp>
    <dsp:sp modelId="{C07228C4-D841-47F7-8A1F-E186AE41686F}">
      <dsp:nvSpPr>
        <dsp:cNvPr id="0" name=""/>
        <dsp:cNvSpPr/>
      </dsp:nvSpPr>
      <dsp:spPr>
        <a:xfrm>
          <a:off x="3748515" y="2488144"/>
          <a:ext cx="1582882" cy="397285"/>
        </a:xfrm>
        <a:custGeom>
          <a:avLst/>
          <a:gdLst/>
          <a:ahLst/>
          <a:cxnLst/>
          <a:rect l="0" t="0" r="0" b="0"/>
          <a:pathLst>
            <a:path>
              <a:moveTo>
                <a:pt x="1582882" y="0"/>
              </a:moveTo>
              <a:lnTo>
                <a:pt x="1582882" y="198642"/>
              </a:lnTo>
              <a:lnTo>
                <a:pt x="0" y="198642"/>
              </a:lnTo>
              <a:lnTo>
                <a:pt x="0" y="3972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7E8442-EF49-4BA9-853A-44591E8C021D}">
      <dsp:nvSpPr>
        <dsp:cNvPr id="0" name=""/>
        <dsp:cNvSpPr/>
      </dsp:nvSpPr>
      <dsp:spPr>
        <a:xfrm>
          <a:off x="2343100" y="2885429"/>
          <a:ext cx="2810830" cy="99321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dirty="0"/>
            <a:t>Njure, </a:t>
          </a:r>
          <a:r>
            <a:rPr lang="sv-SE" sz="2000" kern="1200" dirty="0" err="1"/>
            <a:t>Pancreas</a:t>
          </a:r>
          <a:endParaRPr lang="sv-SE" sz="2000" kern="1200" dirty="0"/>
        </a:p>
      </dsp:txBody>
      <dsp:txXfrm>
        <a:off x="2372190" y="2914519"/>
        <a:ext cx="2752650" cy="935033"/>
      </dsp:txXfrm>
    </dsp:sp>
    <dsp:sp modelId="{B66F9924-8CF7-4924-ABD3-555D86C5BC70}">
      <dsp:nvSpPr>
        <dsp:cNvPr id="0" name=""/>
        <dsp:cNvSpPr/>
      </dsp:nvSpPr>
      <dsp:spPr>
        <a:xfrm>
          <a:off x="5331398" y="2488144"/>
          <a:ext cx="1628888" cy="397285"/>
        </a:xfrm>
        <a:custGeom>
          <a:avLst/>
          <a:gdLst/>
          <a:ahLst/>
          <a:cxnLst/>
          <a:rect l="0" t="0" r="0" b="0"/>
          <a:pathLst>
            <a:path>
              <a:moveTo>
                <a:pt x="0" y="0"/>
              </a:moveTo>
              <a:lnTo>
                <a:pt x="0" y="198642"/>
              </a:lnTo>
              <a:lnTo>
                <a:pt x="1628888" y="198642"/>
              </a:lnTo>
              <a:lnTo>
                <a:pt x="1628888" y="3972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76C81C-439D-40B3-8A84-7E395D8FD27C}">
      <dsp:nvSpPr>
        <dsp:cNvPr id="0" name=""/>
        <dsp:cNvSpPr/>
      </dsp:nvSpPr>
      <dsp:spPr>
        <a:xfrm>
          <a:off x="5600877" y="2885429"/>
          <a:ext cx="2718818" cy="993213"/>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dirty="0"/>
            <a:t>Lever, Hjärta, Lungor</a:t>
          </a:r>
        </a:p>
      </dsp:txBody>
      <dsp:txXfrm>
        <a:off x="5629967" y="2914519"/>
        <a:ext cx="2660638" cy="93503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EE973FE-3399-4CBA-89CB-F5244E6868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EB5C863B-0490-4831-B6C7-0CA04ACD36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6013BB-C168-43A2-B501-129E86A8DC45}" type="datetimeFigureOut">
              <a:rPr lang="sv-SE" smtClean="0"/>
              <a:t>2020-10-16</a:t>
            </a:fld>
            <a:endParaRPr lang="sv-SE"/>
          </a:p>
        </p:txBody>
      </p:sp>
      <p:sp>
        <p:nvSpPr>
          <p:cNvPr id="4" name="Platshållare för sidfot 3">
            <a:extLst>
              <a:ext uri="{FF2B5EF4-FFF2-40B4-BE49-F238E27FC236}">
                <a16:creationId xmlns:a16="http://schemas.microsoft.com/office/drawing/2014/main" id="{E24969D6-22B5-4581-8ABA-2BF04C19ED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D27049D-BE78-49FC-AFC9-62CBDF2C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A4F907-8AB4-40BE-AFAC-1028CAF62D27}" type="slidenum">
              <a:rPr lang="sv-SE" smtClean="0"/>
              <a:t>‹#›</a:t>
            </a:fld>
            <a:endParaRPr lang="sv-SE"/>
          </a:p>
        </p:txBody>
      </p:sp>
    </p:spTree>
    <p:extLst>
      <p:ext uri="{BB962C8B-B14F-4D97-AF65-F5344CB8AC3E}">
        <p14:creationId xmlns:p14="http://schemas.microsoft.com/office/powerpoint/2010/main" val="153840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4E1780-0ADC-4FAC-A9CF-C86899682454}" type="datetimeFigureOut">
              <a:rPr lang="sv-SE" smtClean="0"/>
              <a:t>2020-10-16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F7335F-6970-481E-8D4E-2FB5E9717C42}" type="slidenum">
              <a:rPr lang="sv-SE" smtClean="0"/>
              <a:t>‹#›</a:t>
            </a:fld>
            <a:endParaRPr lang="sv-SE"/>
          </a:p>
        </p:txBody>
      </p:sp>
    </p:spTree>
    <p:extLst>
      <p:ext uri="{BB962C8B-B14F-4D97-AF65-F5344CB8AC3E}">
        <p14:creationId xmlns:p14="http://schemas.microsoft.com/office/powerpoint/2010/main" val="133279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1</a:t>
            </a:fld>
            <a:endParaRPr lang="sv-SE"/>
          </a:p>
        </p:txBody>
      </p:sp>
    </p:spTree>
    <p:extLst>
      <p:ext uri="{BB962C8B-B14F-4D97-AF65-F5344CB8AC3E}">
        <p14:creationId xmlns:p14="http://schemas.microsoft.com/office/powerpoint/2010/main" val="1407139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165601"/>
          </a:xfrm>
        </p:spPr>
        <p:txBody>
          <a:bodyPr/>
          <a:lstStyle/>
          <a:p>
            <a:r>
              <a:rPr lang="sv-SE" sz="1200" b="1" dirty="0"/>
              <a:t>Blodprovssvar: </a:t>
            </a:r>
            <a:r>
              <a:rPr lang="sv-SE" sz="1200" dirty="0"/>
              <a:t>Aktuella blodprovssvar är viktigt för att transplantationskirurgen ska kunna göra en medicinsk bedömning om ett organ är användbart för transplantation eller ej. Även tidigare provsvar från andra vårdtillfällen samt provsvar från ankomsten till sjukhuset behövs för att kunna jämföra och dra slutsatser.</a:t>
            </a:r>
          </a:p>
          <a:p>
            <a:r>
              <a:rPr lang="sv-SE" sz="1200" dirty="0"/>
              <a:t> </a:t>
            </a:r>
          </a:p>
          <a:p>
            <a:r>
              <a:rPr lang="sv-SE" sz="1200" b="1" dirty="0"/>
              <a:t>Brytpunktsbeslut: </a:t>
            </a:r>
            <a:r>
              <a:rPr lang="sv-SE" sz="1200" dirty="0"/>
              <a:t>För att transplantationskoordinatorn ska kunna göra en sökning i donationsregistret krävs det</a:t>
            </a:r>
            <a:r>
              <a:rPr lang="sv-SE" dirty="0"/>
              <a:t> </a:t>
            </a:r>
            <a:r>
              <a:rPr lang="sv-SE" sz="1200" dirty="0"/>
              <a:t>att en patient är konstaterad avliden alternativt att  ett </a:t>
            </a:r>
            <a:r>
              <a:rPr lang="sv-SE" sz="1200" i="1" dirty="0"/>
              <a:t>brytpunktsbeslut</a:t>
            </a:r>
            <a:r>
              <a:rPr lang="sv-SE" sz="1200" dirty="0"/>
              <a:t> är taget om att intensivvård inte längre kan hjälpa patienten till överlevnad. </a:t>
            </a:r>
            <a:r>
              <a:rPr lang="sv-SE" sz="1200" i="1" dirty="0"/>
              <a:t>Dock behöver inte ett brytpunktsbeslut vara taget för att kontakta en transplantationskoordinator, denna kontakt kan ske när som helst under patientens vårdtid.</a:t>
            </a:r>
          </a:p>
          <a:p>
            <a:r>
              <a:rPr lang="sv-SE" sz="1200" dirty="0"/>
              <a:t> </a:t>
            </a:r>
          </a:p>
          <a:p>
            <a:r>
              <a:rPr lang="sv-SE" sz="1200" b="1" dirty="0"/>
              <a:t>Poliskontakt:</a:t>
            </a:r>
            <a:r>
              <a:rPr lang="sv-SE" sz="1200" dirty="0"/>
              <a:t> I socialstyrelsens föreskrifter finns det reglerat att </a:t>
            </a:r>
            <a:r>
              <a:rPr lang="sv-SE" dirty="0"/>
              <a:t>sjuk</a:t>
            </a:r>
            <a:r>
              <a:rPr lang="sv-SE" sz="1200" dirty="0"/>
              <a:t>vården är skyldig att polisanmäla vissa typer av dödsfall. Denna poliskontakt måste tas innan en donationsprocess kan påbörjas då de har mandat att neka en donation vid exempelvis brottsmisstanke. Sjukvården ansvarar för att anmäla till polisen. Polisen beslutar i sin tur om det är aktuellt med rättsmedicinsk undersökning eller ej. </a:t>
            </a:r>
          </a:p>
          <a:p>
            <a:r>
              <a:rPr lang="sv-SE" sz="1200" dirty="0"/>
              <a:t> </a:t>
            </a:r>
          </a:p>
          <a:p>
            <a:endParaRPr lang="sv-SE"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10</a:t>
            </a:fld>
            <a:endParaRPr lang="sv-SE"/>
          </a:p>
        </p:txBody>
      </p:sp>
    </p:spTree>
    <p:extLst>
      <p:ext uri="{BB962C8B-B14F-4D97-AF65-F5344CB8AC3E}">
        <p14:creationId xmlns:p14="http://schemas.microsoft.com/office/powerpoint/2010/main" val="3500555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Riskfaktorer och tidigare sjukdomar behöver inte förhindra organdonation. Det finns inte heller några absoluta åldersgränser. Vad som är möjligt avgörs genom en individuell bedömning av risk och nytta för mottagarna, som värderas vid varje tillfälle. </a:t>
            </a:r>
          </a:p>
          <a:p>
            <a:endParaRPr lang="sv-SE" b="1" dirty="0"/>
          </a:p>
          <a:p>
            <a:r>
              <a:rPr lang="sv-SE" dirty="0"/>
              <a:t>Den för mottagaren av ett organ ansvariga läkaren, transplantationskirurgen, ska göra en bedömning av de konsekvenser en transplantation av organet kan medföra i det enskilda fallet. </a:t>
            </a:r>
          </a:p>
          <a:p>
            <a:endParaRPr lang="sv-SE" dirty="0"/>
          </a:p>
          <a:p>
            <a:endParaRPr lang="sv-SE"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11</a:t>
            </a:fld>
            <a:endParaRPr lang="sv-SE"/>
          </a:p>
        </p:txBody>
      </p:sp>
    </p:spTree>
    <p:extLst>
      <p:ext uri="{BB962C8B-B14F-4D97-AF65-F5344CB8AC3E}">
        <p14:creationId xmlns:p14="http://schemas.microsoft.com/office/powerpoint/2010/main" val="34022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4260850"/>
          </a:xfrm>
        </p:spPr>
        <p:txBody>
          <a:bodyPr/>
          <a:lstStyle/>
          <a:p>
            <a:r>
              <a:rPr lang="sv-SE" dirty="0"/>
              <a:t>I den nationella donationspärmen finns stöd för hur man genomför en donationsprocess, innefattande information om nödvändig provtagning. Alla på avdelningen bör veta var man hittar denna pärm. </a:t>
            </a:r>
          </a:p>
          <a:p>
            <a:endParaRPr lang="sv-SE" dirty="0"/>
          </a:p>
          <a:p>
            <a:r>
              <a:rPr lang="sv-SE" dirty="0"/>
              <a:t>Blodprover som behöver tas tidigt i donationsprocessen är virusprover, HLA och immunologiska </a:t>
            </a:r>
            <a:r>
              <a:rPr lang="sv-SE" dirty="0" err="1"/>
              <a:t>korstester</a:t>
            </a:r>
            <a:r>
              <a:rPr lang="sv-SE" dirty="0"/>
              <a:t> eftersom de är tidskrävande att analysera. Analyserna görs på transplantationsenheterna och svaren utgör en viktig del av den fortsatta medicinska utredningen. Proverna är viktiga för att hitta lämpliga mottagare och för att minimera risken för att smitta överförs från donator till mottagarna av organen. </a:t>
            </a:r>
          </a:p>
          <a:p>
            <a:endParaRPr lang="sv-SE" dirty="0"/>
          </a:p>
          <a:p>
            <a:r>
              <a:rPr lang="sv-SE" dirty="0"/>
              <a:t>Vid barndonatorer: Kontakta transplantationskoordinatorn för diskussion om minsta möjliga mängd blod. Detta är extra viktigt för de små donatorerna. </a:t>
            </a:r>
          </a:p>
          <a:p>
            <a:endParaRPr lang="sv-SE" dirty="0"/>
          </a:p>
          <a:p>
            <a:r>
              <a:rPr lang="sv-SE" dirty="0"/>
              <a:t>Under koordineringsprocessens gång, medan den organbevarande behandlingen pågår, kommer transplantationskoordinatorn ordinera fortsatt provtagning för att följa organens funktion. Dessa analyseras på donatorssjukhusets laboratorium. </a:t>
            </a:r>
          </a:p>
        </p:txBody>
      </p:sp>
      <p:sp>
        <p:nvSpPr>
          <p:cNvPr id="4" name="Platshållare för bildnummer 3"/>
          <p:cNvSpPr>
            <a:spLocks noGrp="1"/>
          </p:cNvSpPr>
          <p:nvPr>
            <p:ph type="sldNum" sz="quarter" idx="5"/>
          </p:nvPr>
        </p:nvSpPr>
        <p:spPr/>
        <p:txBody>
          <a:bodyPr/>
          <a:lstStyle/>
          <a:p>
            <a:fld id="{CDF7335F-6970-481E-8D4E-2FB5E9717C42}" type="slidenum">
              <a:rPr lang="sv-SE" smtClean="0"/>
              <a:t>12</a:t>
            </a:fld>
            <a:endParaRPr lang="sv-SE"/>
          </a:p>
        </p:txBody>
      </p:sp>
    </p:spTree>
    <p:extLst>
      <p:ext uri="{BB962C8B-B14F-4D97-AF65-F5344CB8AC3E}">
        <p14:creationId xmlns:p14="http://schemas.microsoft.com/office/powerpoint/2010/main" val="887024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Utredningen av organdonatorns medicinska lämplighet utgörs, förutom av blodprovstagning, även av en del riktade undersökningar. Transplantations-kirurgerna kan önska kompletterande undersökningar för att säkerställa  bedömningen av organfunktionen i ett visst organ. De olika undersökningarna som </a:t>
            </a:r>
          </a:p>
          <a:p>
            <a:r>
              <a:rPr lang="sv-SE" dirty="0"/>
              <a:t>kan vara aktuella för respektive organdonator, ordineras av transplantationskoordinatorn. </a:t>
            </a:r>
          </a:p>
          <a:p>
            <a:endParaRPr lang="sv-SE" dirty="0"/>
          </a:p>
          <a:p>
            <a:r>
              <a:rPr lang="sv-SE" dirty="0"/>
              <a:t>De frågeställningar som kan användas återfinns i den nationella donationspärmen alternativt diskuteras tillsammans med transplantationskoordinatorn.</a:t>
            </a:r>
            <a:endParaRPr lang="sv-SE" dirty="0">
              <a:cs typeface="Calibri"/>
            </a:endParaRPr>
          </a:p>
          <a:p>
            <a:endParaRPr lang="sv-SE" dirty="0">
              <a:cs typeface="Calibri"/>
            </a:endParaRPr>
          </a:p>
          <a:p>
            <a:r>
              <a:rPr lang="sv-SE" dirty="0">
                <a:cs typeface="Calibri"/>
              </a:rPr>
              <a:t>Exempel på riktade undersökningar:</a:t>
            </a:r>
          </a:p>
          <a:p>
            <a:pPr marL="171450" indent="-171450">
              <a:buFont typeface="Arial" panose="020B0604020202020204" pitchFamily="34" charset="0"/>
              <a:buChar char="•"/>
            </a:pPr>
            <a:r>
              <a:rPr lang="sv-SE" dirty="0"/>
              <a:t>CT-buk</a:t>
            </a:r>
            <a:endParaRPr lang="sv-SE" dirty="0">
              <a:cs typeface="Calibri"/>
            </a:endParaRPr>
          </a:p>
          <a:p>
            <a:pPr marL="171450" indent="-171450">
              <a:buFont typeface="Arial" panose="020B0604020202020204" pitchFamily="34" charset="0"/>
              <a:buChar char="•"/>
            </a:pPr>
            <a:r>
              <a:rPr lang="sv-SE" dirty="0"/>
              <a:t>CT-thorax</a:t>
            </a:r>
            <a:endParaRPr lang="sv-SE" dirty="0">
              <a:cs typeface="Calibri"/>
            </a:endParaRPr>
          </a:p>
          <a:p>
            <a:pPr marL="171450" indent="-171450">
              <a:buFont typeface="Arial" panose="020B0604020202020204" pitchFamily="34" charset="0"/>
              <a:buChar char="•"/>
            </a:pPr>
            <a:r>
              <a:rPr lang="sv-SE" dirty="0"/>
              <a:t>Ultraljud hjärta</a:t>
            </a:r>
            <a:endParaRPr lang="sv-SE" dirty="0">
              <a:cs typeface="Calibri"/>
            </a:endParaRPr>
          </a:p>
          <a:p>
            <a:pPr marL="171450" indent="-171450">
              <a:buFont typeface="Arial" panose="020B0604020202020204" pitchFamily="34" charset="0"/>
              <a:buChar char="•"/>
            </a:pPr>
            <a:r>
              <a:rPr lang="sv-SE" dirty="0"/>
              <a:t>Coronarangiografi</a:t>
            </a:r>
            <a:endParaRPr lang="sv-SE" dirty="0">
              <a:cs typeface="Calibri"/>
            </a:endParaRPr>
          </a:p>
          <a:p>
            <a:pPr marL="171450" indent="-171450">
              <a:buFont typeface="Arial" panose="020B0604020202020204" pitchFamily="34" charset="0"/>
              <a:buChar char="•"/>
            </a:pPr>
            <a:r>
              <a:rPr lang="sv-SE" dirty="0"/>
              <a:t>Bronkoskopi</a:t>
            </a:r>
            <a:endParaRPr lang="sv-SE" dirty="0">
              <a:cs typeface="Calibri"/>
            </a:endParaRPr>
          </a:p>
        </p:txBody>
      </p:sp>
      <p:sp>
        <p:nvSpPr>
          <p:cNvPr id="4" name="Platshållare för bildnummer 3"/>
          <p:cNvSpPr>
            <a:spLocks noGrp="1"/>
          </p:cNvSpPr>
          <p:nvPr>
            <p:ph type="sldNum" sz="quarter" idx="5"/>
          </p:nvPr>
        </p:nvSpPr>
        <p:spPr/>
        <p:txBody>
          <a:bodyPr/>
          <a:lstStyle/>
          <a:p>
            <a:fld id="{CDF7335F-6970-481E-8D4E-2FB5E9717C42}" type="slidenum">
              <a:rPr lang="sv-SE" smtClean="0"/>
              <a:t>13</a:t>
            </a:fld>
            <a:endParaRPr lang="sv-SE"/>
          </a:p>
        </p:txBody>
      </p:sp>
    </p:spTree>
    <p:extLst>
      <p:ext uri="{BB962C8B-B14F-4D97-AF65-F5344CB8AC3E}">
        <p14:creationId xmlns:p14="http://schemas.microsoft.com/office/powerpoint/2010/main" val="386404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3609595"/>
          </a:xfrm>
        </p:spPr>
        <p:txBody>
          <a:bodyPr/>
          <a:lstStyle/>
          <a:p>
            <a:r>
              <a:rPr lang="sv-SE" dirty="0">
                <a:cs typeface="Calibri"/>
              </a:rPr>
              <a:t>Valet av mottagare är en komplex medicinsk process som ser olika ut beroende på vilket organ det gäller. Ett samarbete kring organdonation finns inom Norden. Överenskommelser finns kring hur de medicinskt mest lämpade eller mest behövande mottagarna identifieras. Det finns en tydlig prioriteringsordning för varje organ som transplantationskoordinatorn och ansvariga transplantationskirurger förhåller sig till. För alla organ är en optimal matchning viktigare än väntetid, även om väntetid också beaktas när lämplig mottagare utses. </a:t>
            </a:r>
          </a:p>
          <a:p>
            <a:endParaRPr lang="sv-SE" dirty="0">
              <a:cs typeface="Calibri"/>
            </a:endParaRPr>
          </a:p>
          <a:p>
            <a:r>
              <a:rPr lang="sv-SE" dirty="0">
                <a:cs typeface="Calibri"/>
              </a:rPr>
              <a:t>Beroende på hur många organ som ska doneras och hur många transplantationscentra som blir involverade, kan det påverka donationsprocessens tidsåtgång. Under koordineringsprocessens gång är det viktigt att transplantationskoordinatorn och intensivvården kommunicerar med varandra om var i processen man befinner sig och vad som planeras så att alla blir delaktiga. </a:t>
            </a:r>
          </a:p>
          <a:p>
            <a:endParaRPr lang="sv-SE" dirty="0">
              <a:cs typeface="Calibri"/>
            </a:endParaRPr>
          </a:p>
          <a:p>
            <a:r>
              <a:rPr lang="sv-SE" i="1" dirty="0">
                <a:cs typeface="Calibri"/>
              </a:rPr>
              <a:t>Fördjupad förklaring för den som önskar, se nästa sida.</a:t>
            </a:r>
          </a:p>
        </p:txBody>
      </p:sp>
      <p:sp>
        <p:nvSpPr>
          <p:cNvPr id="4" name="Platshållare för bildnummer 3"/>
          <p:cNvSpPr>
            <a:spLocks noGrp="1"/>
          </p:cNvSpPr>
          <p:nvPr>
            <p:ph type="sldNum" sz="quarter" idx="5"/>
          </p:nvPr>
        </p:nvSpPr>
        <p:spPr/>
        <p:txBody>
          <a:bodyPr/>
          <a:lstStyle/>
          <a:p>
            <a:fld id="{CDF7335F-6970-481E-8D4E-2FB5E9717C42}" type="slidenum">
              <a:rPr lang="sv-SE" smtClean="0"/>
              <a:t>14</a:t>
            </a:fld>
            <a:endParaRPr lang="sv-SE"/>
          </a:p>
        </p:txBody>
      </p:sp>
    </p:spTree>
    <p:extLst>
      <p:ext uri="{BB962C8B-B14F-4D97-AF65-F5344CB8AC3E}">
        <p14:creationId xmlns:p14="http://schemas.microsoft.com/office/powerpoint/2010/main" val="2435852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128974"/>
          </a:xfrm>
        </p:spPr>
        <p:txBody>
          <a:bodyPr/>
          <a:lstStyle/>
          <a:p>
            <a:r>
              <a:rPr lang="sv-SE" b="1" dirty="0">
                <a:cs typeface="Calibri"/>
              </a:rPr>
              <a:t>Fördjupad information om val av mottagare:</a:t>
            </a:r>
          </a:p>
          <a:p>
            <a:endParaRPr lang="sv-SE" b="1" dirty="0">
              <a:cs typeface="Calibri"/>
            </a:endParaRPr>
          </a:p>
          <a:p>
            <a:r>
              <a:rPr lang="sv-SE" b="1" dirty="0">
                <a:cs typeface="Calibri"/>
              </a:rPr>
              <a:t>Njurar</a:t>
            </a:r>
            <a:r>
              <a:rPr lang="sv-SE" dirty="0">
                <a:cs typeface="Calibri"/>
              </a:rPr>
              <a:t> och </a:t>
            </a:r>
            <a:r>
              <a:rPr lang="sv-SE" b="1" dirty="0">
                <a:cs typeface="Calibri"/>
              </a:rPr>
              <a:t>pankreas</a:t>
            </a:r>
            <a:r>
              <a:rPr lang="sv-SE" dirty="0">
                <a:cs typeface="Calibri"/>
              </a:rPr>
              <a:t> transplanteras alltid blodgruppsidentiskt. </a:t>
            </a:r>
          </a:p>
          <a:p>
            <a:pPr marL="171450" indent="-171450">
              <a:buFont typeface="Arial" panose="020B0604020202020204" pitchFamily="34" charset="0"/>
              <a:buChar char="•"/>
            </a:pPr>
            <a:r>
              <a:rPr lang="sv-SE" dirty="0">
                <a:cs typeface="Calibri"/>
              </a:rPr>
              <a:t>Här tar man hänsyn till vävnadstypen (HLA-identitet) för att hitta en så bra matchning mellan donator och mottagare som möjligt. </a:t>
            </a:r>
          </a:p>
          <a:p>
            <a:pPr marL="171450" indent="-171450">
              <a:buFont typeface="Arial" panose="020B0604020202020204" pitchFamily="34" charset="0"/>
              <a:buChar char="•"/>
            </a:pPr>
            <a:r>
              <a:rPr lang="sv-SE" dirty="0">
                <a:cs typeface="Calibri"/>
              </a:rPr>
              <a:t>Barn prioriteras när det är en yngre donator. I de fall en patient har gått i dialys under en längre tid och det börjar bli svårt att få till en bra access för dialyskatetern prioriteras dessa (medicinsk behov). </a:t>
            </a:r>
          </a:p>
          <a:p>
            <a:pPr marL="171450" indent="-171450">
              <a:buFont typeface="Arial" panose="020B0604020202020204" pitchFamily="34" charset="0"/>
              <a:buChar char="•"/>
            </a:pPr>
            <a:r>
              <a:rPr lang="sv-SE" dirty="0" err="1">
                <a:cs typeface="Calibri"/>
              </a:rPr>
              <a:t>Korstester</a:t>
            </a:r>
            <a:r>
              <a:rPr lang="sv-SE" dirty="0">
                <a:cs typeface="Calibri"/>
              </a:rPr>
              <a:t> genomförs för att ta reda på om den tilltänkta mottagarens immunsystem kommer att stöta bort organet. </a:t>
            </a:r>
          </a:p>
          <a:p>
            <a:endParaRPr lang="sv-SE" dirty="0">
              <a:cs typeface="Calibri"/>
            </a:endParaRPr>
          </a:p>
          <a:p>
            <a:r>
              <a:rPr lang="sv-SE" b="0" dirty="0">
                <a:cs typeface="Calibri"/>
              </a:rPr>
              <a:t>Prioriteringsordning för </a:t>
            </a:r>
            <a:r>
              <a:rPr lang="sv-SE" b="1" dirty="0">
                <a:cs typeface="Calibri"/>
              </a:rPr>
              <a:t>lever</a:t>
            </a:r>
            <a:r>
              <a:rPr lang="sv-SE" dirty="0">
                <a:cs typeface="Calibri"/>
              </a:rPr>
              <a:t>, </a:t>
            </a:r>
            <a:r>
              <a:rPr lang="sv-SE" b="1" dirty="0">
                <a:cs typeface="Calibri"/>
              </a:rPr>
              <a:t>hjärta</a:t>
            </a:r>
            <a:r>
              <a:rPr lang="sv-SE" dirty="0">
                <a:cs typeface="Calibri"/>
              </a:rPr>
              <a:t> och </a:t>
            </a:r>
            <a:r>
              <a:rPr lang="sv-SE" b="1" dirty="0">
                <a:cs typeface="Calibri"/>
              </a:rPr>
              <a:t>lungor </a:t>
            </a:r>
            <a:r>
              <a:rPr lang="sv-SE" b="0" dirty="0">
                <a:cs typeface="Calibri"/>
              </a:rPr>
              <a:t>är annorlunda. Det medicinska behovet väger mycket tungt i valet av mottagare. </a:t>
            </a:r>
          </a:p>
          <a:p>
            <a:pPr marL="171450" indent="-171450">
              <a:buFont typeface="Arial" panose="020B0604020202020204" pitchFamily="34" charset="0"/>
              <a:buChar char="•"/>
            </a:pPr>
            <a:r>
              <a:rPr lang="sv-SE" b="0" dirty="0">
                <a:cs typeface="Calibri"/>
              </a:rPr>
              <a:t>Finns information om en mycket kritiskt sjuk patient (larm/urgent call) går alltid första erbjudandet om organet till det center som har hand om den mottagaren. </a:t>
            </a:r>
          </a:p>
          <a:p>
            <a:pPr marL="171450" indent="-171450">
              <a:buFont typeface="Arial" panose="020B0604020202020204" pitchFamily="34" charset="0"/>
              <a:buChar char="•"/>
            </a:pPr>
            <a:r>
              <a:rPr lang="sv-SE" dirty="0">
                <a:cs typeface="Calibri"/>
              </a:rPr>
              <a:t>E</a:t>
            </a:r>
            <a:r>
              <a:rPr lang="sv-SE" b="0" dirty="0">
                <a:cs typeface="Calibri"/>
              </a:rPr>
              <a:t>tt system används med så kallad </a:t>
            </a:r>
            <a:r>
              <a:rPr lang="sv-SE" b="0" dirty="0" err="1">
                <a:cs typeface="Calibri"/>
              </a:rPr>
              <a:t>prio</a:t>
            </a:r>
            <a:r>
              <a:rPr lang="sv-SE" b="0" dirty="0">
                <a:cs typeface="Calibri"/>
              </a:rPr>
              <a:t> 1, för hjärta och lungor, för att sjukast patient ska erbjudas en transplantation först. </a:t>
            </a:r>
          </a:p>
          <a:p>
            <a:pPr marL="171450" indent="-171450">
              <a:buFont typeface="Arial" panose="020B0604020202020204" pitchFamily="34" charset="0"/>
              <a:buChar char="•"/>
            </a:pPr>
            <a:r>
              <a:rPr lang="sv-SE" b="0" dirty="0">
                <a:cs typeface="Calibri"/>
              </a:rPr>
              <a:t>I möjligaste mån väljer man att transplantera blodgruppsidentiskt men storleken spelar roll här, vilket den inte gör på samma sätt för njure och pankreas. </a:t>
            </a:r>
          </a:p>
          <a:p>
            <a:pPr marL="171450" indent="-171450">
              <a:buFont typeface="Arial" panose="020B0604020202020204" pitchFamily="34" charset="0"/>
              <a:buChar char="•"/>
            </a:pPr>
            <a:r>
              <a:rPr lang="sv-SE" b="0" dirty="0">
                <a:cs typeface="Calibri"/>
              </a:rPr>
              <a:t>Barn prioriteras och </a:t>
            </a:r>
            <a:r>
              <a:rPr lang="sv-SE" b="0" dirty="0" err="1">
                <a:cs typeface="Calibri"/>
              </a:rPr>
              <a:t>korstester</a:t>
            </a:r>
            <a:r>
              <a:rPr lang="sv-SE" b="0" dirty="0">
                <a:cs typeface="Calibri"/>
              </a:rPr>
              <a:t> kan komma att behövas.</a:t>
            </a:r>
          </a:p>
          <a:p>
            <a:endParaRPr lang="sv-SE" b="0" dirty="0">
              <a:cs typeface="Calibri"/>
            </a:endParaRPr>
          </a:p>
        </p:txBody>
      </p:sp>
      <p:sp>
        <p:nvSpPr>
          <p:cNvPr id="4" name="Platshållare för bildnummer 3"/>
          <p:cNvSpPr>
            <a:spLocks noGrp="1"/>
          </p:cNvSpPr>
          <p:nvPr>
            <p:ph type="sldNum" sz="quarter" idx="5"/>
          </p:nvPr>
        </p:nvSpPr>
        <p:spPr/>
        <p:txBody>
          <a:bodyPr/>
          <a:lstStyle/>
          <a:p>
            <a:fld id="{CDF7335F-6970-481E-8D4E-2FB5E9717C42}" type="slidenum">
              <a:rPr lang="sv-SE" smtClean="0"/>
              <a:t>15</a:t>
            </a:fld>
            <a:endParaRPr lang="sv-SE"/>
          </a:p>
        </p:txBody>
      </p:sp>
    </p:spTree>
    <p:extLst>
      <p:ext uri="{BB962C8B-B14F-4D97-AF65-F5344CB8AC3E}">
        <p14:creationId xmlns:p14="http://schemas.microsoft.com/office/powerpoint/2010/main" val="2111430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en donationsprocess ska kunna fullföljas, från att en patient blir dödförklarad till att de organ som tagits tillvara transplanterats, är det många olika professioner som blir involverade</a:t>
            </a:r>
            <a:r>
              <a:rPr lang="sv-SE"/>
              <a:t>. Under </a:t>
            </a:r>
            <a:r>
              <a:rPr lang="sv-SE" dirty="0"/>
              <a:t>processen är alla lika viktiga och varje genomförd donation är ett teamarbete. På bilden ser du ett exempel på personer som kan bli involverade för att kunna genomföra en donationsprocess. </a:t>
            </a:r>
          </a:p>
          <a:p>
            <a:endParaRPr lang="sv-SE"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16</a:t>
            </a:fld>
            <a:endParaRPr lang="sv-SE"/>
          </a:p>
        </p:txBody>
      </p:sp>
    </p:spTree>
    <p:extLst>
      <p:ext uri="{BB962C8B-B14F-4D97-AF65-F5344CB8AC3E}">
        <p14:creationId xmlns:p14="http://schemas.microsoft.com/office/powerpoint/2010/main" val="2191573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17</a:t>
            </a:fld>
            <a:endParaRPr lang="sv-SE"/>
          </a:p>
        </p:txBody>
      </p:sp>
    </p:spTree>
    <p:extLst>
      <p:ext uri="{BB962C8B-B14F-4D97-AF65-F5344CB8AC3E}">
        <p14:creationId xmlns:p14="http://schemas.microsoft.com/office/powerpoint/2010/main" val="133093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323796"/>
            <a:ext cx="5486400" cy="4626959"/>
          </a:xfrm>
        </p:spPr>
        <p:txBody>
          <a:bodyPr/>
          <a:lstStyle/>
          <a:p>
            <a:r>
              <a:rPr lang="sv-SE" sz="1150" b="1" dirty="0"/>
              <a:t>Strukturerad samordning:  </a:t>
            </a:r>
            <a:r>
              <a:rPr lang="sv-SE" sz="1150" dirty="0"/>
              <a:t>Enligt SOSFS 2012:14 ska den vårdgivare som ansvarar för donationsverksamheten säkerställa att en transplantationskoordinator kontaktas när en möjlig donator har identifierats. Koordinator fungerar här som en samman-bindande länk mellan donations- och transplantationsverksamheterna dvs. mellan intensivvården och transplantationsenheterna.</a:t>
            </a:r>
          </a:p>
          <a:p>
            <a:endParaRPr lang="sv-SE" sz="1150" b="1" dirty="0"/>
          </a:p>
          <a:p>
            <a:r>
              <a:rPr lang="sv-SE" sz="1150" b="1" dirty="0"/>
              <a:t>Stöd och rådgivning: </a:t>
            </a:r>
            <a:r>
              <a:rPr lang="sv-SE" sz="1150" dirty="0"/>
              <a:t>I en donationsprocess ska transplantationskoordinatorn, tillsammans med donationsspecialiserad sjuksköterska, också benämnd DOSS, fungera som ett stöd till donatorssjukhusen samt ge rådgivning.</a:t>
            </a:r>
          </a:p>
          <a:p>
            <a:endParaRPr lang="sv-SE" sz="1150" dirty="0"/>
          </a:p>
          <a:p>
            <a:r>
              <a:rPr lang="sv-SE" sz="1150" b="1" dirty="0"/>
              <a:t>Informationsöverföring:</a:t>
            </a:r>
            <a:endParaRPr lang="sv-SE" sz="1150" dirty="0"/>
          </a:p>
          <a:p>
            <a:r>
              <a:rPr lang="sv-SE" sz="1150" dirty="0"/>
              <a:t>Koordinering handlar om att överföra information mellan intensivvården och transplantationsenheterna för att nå ett gemensamt mål. Några exempel på detta är medicinsk information om en organdonator från intensivvården (så kallad donatorskarakterisering), svar på blodprover och röntgenundersökningar, till transplantationsenheten som bedömer organens medicinska lämplighet och om de storleksmässigt passar mottagarna. </a:t>
            </a:r>
          </a:p>
          <a:p>
            <a:endParaRPr lang="sv-SE" sz="1150" dirty="0"/>
          </a:p>
          <a:p>
            <a:r>
              <a:rPr lang="sv-SE" sz="1150" b="1" dirty="0"/>
              <a:t>Tillgänglighet: </a:t>
            </a:r>
            <a:r>
              <a:rPr lang="sv-SE" sz="1150" dirty="0"/>
              <a:t>I föreskrifterna finns också reglerat att en transplantationskoordinator ska finnas tillgänglig året runt, dygnets alla timmar. </a:t>
            </a:r>
          </a:p>
          <a:p>
            <a:endParaRPr lang="sv-SE" sz="1150" dirty="0"/>
          </a:p>
          <a:p>
            <a:r>
              <a:rPr lang="sv-SE" sz="1150" b="1" dirty="0"/>
              <a:t>Spårbarheten: </a:t>
            </a:r>
            <a:r>
              <a:rPr lang="sv-SE" sz="1150" dirty="0"/>
              <a:t>Även kravet på spårbarhet finns reglerat i föreskrifterna. Det åligger den vårdgivare som ansvarar för donation- eller transplantationsverksamhet att säkerställa att uppgifter av betydelse för spårbarhet, dokumenteras under hela donationsprocessens gång. Här nämns också kravet att alltid kunna härleda ett organ från en specifik donator till mottagare och omvänt.</a:t>
            </a:r>
          </a:p>
          <a:p>
            <a:endParaRPr lang="sv-SE" sz="1150"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2</a:t>
            </a:fld>
            <a:endParaRPr lang="sv-SE" dirty="0"/>
          </a:p>
        </p:txBody>
      </p:sp>
    </p:spTree>
    <p:extLst>
      <p:ext uri="{BB962C8B-B14F-4D97-AF65-F5344CB8AC3E}">
        <p14:creationId xmlns:p14="http://schemas.microsoft.com/office/powerpoint/2010/main" val="3133081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3</a:t>
            </a:fld>
            <a:endParaRPr lang="sv-SE"/>
          </a:p>
        </p:txBody>
      </p:sp>
    </p:spTree>
    <p:extLst>
      <p:ext uri="{BB962C8B-B14F-4D97-AF65-F5344CB8AC3E}">
        <p14:creationId xmlns:p14="http://schemas.microsoft.com/office/powerpoint/2010/main" val="3966639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r>
              <a:rPr lang="sv-SE" b="0" i="0" u="none" strike="noStrike" baseline="0" dirty="0">
                <a:solidFill>
                  <a:srgbClr val="11151F"/>
                </a:solidFill>
                <a:latin typeface="OpenSans-Light"/>
              </a:rPr>
              <a:t>Oavsett under vilka omständigheter man donerar organ efter döden så finns det bara en död, det som med facktermer kallas </a:t>
            </a:r>
            <a:r>
              <a:rPr lang="sv-SE" b="1" i="0" u="none" strike="noStrike" baseline="0" dirty="0">
                <a:solidFill>
                  <a:srgbClr val="11151F"/>
                </a:solidFill>
                <a:latin typeface="OpenSans-Bold"/>
              </a:rPr>
              <a:t>total hjärninfarkt</a:t>
            </a:r>
            <a:r>
              <a:rPr lang="sv-SE" b="0" i="0" u="none" strike="noStrike" baseline="0" dirty="0">
                <a:solidFill>
                  <a:srgbClr val="11151F"/>
                </a:solidFill>
                <a:latin typeface="OpenSans-Light"/>
              </a:rPr>
              <a:t>. En total hjärninfarkt innebär att hjärnans samtliga funktioner, totalt och oåterkalleligen, har upphört – det är då en människa är död. Oavsett vad som utlöser hjärninfarkten så är det alltid det faktum att hjärnan inte får syre som orsakar döden.</a:t>
            </a:r>
          </a:p>
          <a:p>
            <a:pPr algn="l"/>
            <a:endParaRPr lang="sv-SE" b="0" i="0" u="none" strike="noStrike" baseline="0" dirty="0">
              <a:solidFill>
                <a:srgbClr val="11151F"/>
              </a:solidFill>
              <a:latin typeface="OpenSans-Light"/>
            </a:endParaRPr>
          </a:p>
          <a:p>
            <a:pPr algn="l"/>
            <a:r>
              <a:rPr lang="sv-SE" b="0" i="0" u="none" strike="noStrike" baseline="0" dirty="0">
                <a:solidFill>
                  <a:srgbClr val="2A2A2A"/>
                </a:solidFill>
                <a:latin typeface="OpenSans-Light"/>
              </a:rPr>
              <a:t>Orsakerna till att en person drabbas av total hjärninfarkt kan vara flera. I samband med organdonation är det i de flesta fall en spontan hjärnblödning som leder till en svullnad i hjärnan som orsakar hjärninfarkten. Det är endast i dessa fall som det tidigare varit möjligt att donera organ. I andra fall är det ett hjärtstillestånd som leder till att cirkulationen upphör som orsakar hjärninfarkten. Nu kan man även donera organ efter att man avlidit på detta sätt på några intensivvårdsavdelningar i Sverige.</a:t>
            </a:r>
            <a:endParaRPr lang="sv-SE"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4</a:t>
            </a:fld>
            <a:endParaRPr lang="sv-SE"/>
          </a:p>
        </p:txBody>
      </p:sp>
    </p:spTree>
    <p:extLst>
      <p:ext uri="{BB962C8B-B14F-4D97-AF65-F5344CB8AC3E}">
        <p14:creationId xmlns:p14="http://schemas.microsoft.com/office/powerpoint/2010/main" val="2475807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DBD: </a:t>
            </a:r>
            <a:r>
              <a:rPr lang="sv-SE" dirty="0"/>
              <a:t>När en patient donerar organ efter döden sker det i de flesta fall efter en spontan hjärnblödning som leder till en svullnad i hjärnan, som orsakar hjärninfarkten/döden. Andra diagnoser, som kan leda till att man kan donera sina organ enligt en DBD-process, kan exempelvis vara </a:t>
            </a:r>
            <a:r>
              <a:rPr lang="sv-SE" dirty="0">
                <a:cs typeface="Calibri"/>
              </a:rPr>
              <a:t>skalltrauma, </a:t>
            </a:r>
            <a:r>
              <a:rPr lang="sv-SE" dirty="0" err="1">
                <a:cs typeface="Calibri"/>
              </a:rPr>
              <a:t>anoxiskador</a:t>
            </a:r>
            <a:r>
              <a:rPr lang="sv-SE" dirty="0">
                <a:cs typeface="Calibri"/>
              </a:rPr>
              <a:t> efter hjärtstopp och meningit.</a:t>
            </a:r>
          </a:p>
          <a:p>
            <a:endParaRPr lang="sv-SE" dirty="0">
              <a:cs typeface="Calibri"/>
            </a:endParaRPr>
          </a:p>
          <a:p>
            <a:r>
              <a:rPr lang="sv-SE" b="1" dirty="0">
                <a:cs typeface="Calibri"/>
              </a:rPr>
              <a:t>DCD: </a:t>
            </a:r>
            <a:r>
              <a:rPr lang="sv-SE" dirty="0">
                <a:cs typeface="Calibri"/>
              </a:rPr>
              <a:t>Alla patienter med svåra hjärnskador utvecklar inte total hjärninfarkt under pågående ventilatorbehandling. Vissa av dessa har dock en så svår hjärnskada att fortsatt intensivvård inte kan rädda dem till överlevnad, vilket gör att ett beslut fattas om att avbryta den livsuppehållande behandlingen. I vissa situationer kan donation då vara möjligt genom en DCD-process. </a:t>
            </a:r>
          </a:p>
          <a:p>
            <a:endParaRPr lang="sv-SE" dirty="0"/>
          </a:p>
        </p:txBody>
      </p:sp>
      <p:sp>
        <p:nvSpPr>
          <p:cNvPr id="4" name="Platshållare för bildnummer 3"/>
          <p:cNvSpPr>
            <a:spLocks noGrp="1"/>
          </p:cNvSpPr>
          <p:nvPr>
            <p:ph type="sldNum" sz="quarter" idx="5"/>
          </p:nvPr>
        </p:nvSpPr>
        <p:spPr/>
        <p:txBody>
          <a:bodyPr/>
          <a:lstStyle/>
          <a:p>
            <a:fld id="{CDF7335F-6970-481E-8D4E-2FB5E9717C42}" type="slidenum">
              <a:rPr lang="sv-SE" smtClean="0"/>
              <a:t>5</a:t>
            </a:fld>
            <a:endParaRPr lang="sv-SE"/>
          </a:p>
        </p:txBody>
      </p:sp>
    </p:spTree>
    <p:extLst>
      <p:ext uri="{BB962C8B-B14F-4D97-AF65-F5344CB8AC3E}">
        <p14:creationId xmlns:p14="http://schemas.microsoft.com/office/powerpoint/2010/main" val="1456724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462280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i="0" u="none" strike="noStrike" kern="1200" cap="none" spc="0" normalizeH="0" baseline="0" noProof="0" dirty="0">
                <a:ln>
                  <a:noFill/>
                </a:ln>
                <a:effectLst/>
                <a:uLnTx/>
                <a:uFillTx/>
                <a:latin typeface="+mn-lt"/>
                <a:ea typeface="+mn-ea"/>
                <a:cs typeface="+mn-cs"/>
              </a:rPr>
              <a:t>Intensivvårdsläkaren ansvarar för att en donatorkarakterisering genomförs (se bild nästa sida). Denna ligger sedan till grund för det beslut som intensivvårdsläkaren ska fatta om donation.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effectLst/>
                <a:uLnTx/>
                <a:uFillTx/>
                <a:latin typeface="+mn-lt"/>
                <a:ea typeface="+mn-ea"/>
                <a:cs typeface="+mn-cs"/>
              </a:rPr>
              <a:t>Transplantationskirurgen ansvarar för att göra en bedömning av de konsekvenser en transplantation av organet skulle medföra i det enskilda fallet. Transplantations- kirurgen fattar således beslutet om </a:t>
            </a:r>
            <a:r>
              <a:rPr kumimoji="0" lang="sv-SE" sz="1200" i="0" u="none" strike="noStrike" kern="1200" cap="none" spc="0" normalizeH="0" baseline="0" noProof="0" dirty="0">
                <a:ln>
                  <a:noFill/>
                </a:ln>
                <a:effectLst/>
                <a:uLnTx/>
                <a:uFillTx/>
                <a:latin typeface="+mn-lt"/>
                <a:ea typeface="+mn-ea"/>
                <a:cs typeface="+mn-cs"/>
              </a:rPr>
              <a:t>en transplantation </a:t>
            </a:r>
            <a:r>
              <a:rPr kumimoji="0" lang="sv-SE" sz="1200" b="0" i="0" u="none" strike="noStrike" kern="1200" cap="none" spc="0" normalizeH="0" baseline="0" noProof="0" dirty="0">
                <a:ln>
                  <a:noFill/>
                </a:ln>
                <a:effectLst/>
                <a:uLnTx/>
                <a:uFillTx/>
                <a:latin typeface="+mn-lt"/>
                <a:ea typeface="+mn-ea"/>
                <a:cs typeface="+mn-cs"/>
              </a:rPr>
              <a:t>är möjlig, inte intensivvården.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srgbClr val="C00000"/>
              </a:solidFill>
              <a:effectLst/>
              <a:uLnTx/>
              <a:uFillTx/>
              <a:latin typeface="+mn-lt"/>
              <a:ea typeface="+mn-ea"/>
              <a:cs typeface="+mn-cs"/>
            </a:endParaRPr>
          </a:p>
          <a:p>
            <a:r>
              <a:rPr lang="sv-SE" dirty="0"/>
              <a:t>För information om exakta formuleringar i regelverket se nedan: </a:t>
            </a:r>
          </a:p>
          <a:p>
            <a:endParaRPr lang="sv-SE" dirty="0"/>
          </a:p>
          <a:p>
            <a:r>
              <a:rPr lang="sv-SE" sz="1000" b="1" dirty="0"/>
              <a:t>SOFS2012:14</a:t>
            </a:r>
          </a:p>
          <a:p>
            <a:r>
              <a:rPr lang="sv-SE" sz="1000" b="1" dirty="0"/>
              <a:t>6 § </a:t>
            </a:r>
            <a:r>
              <a:rPr lang="sv-SE" sz="1000" dirty="0"/>
              <a:t>Den vårdgivare som ansvarar för donationsverksamhet ska främja donation av organ från avlidna och verka för att möjliga donatorer kan identifieras. </a:t>
            </a:r>
          </a:p>
          <a:p>
            <a:r>
              <a:rPr lang="sv-SE" sz="1000" b="1" dirty="0"/>
              <a:t>9 § </a:t>
            </a:r>
            <a:r>
              <a:rPr lang="sv-SE" sz="1000" dirty="0"/>
              <a:t>Den vårdgivare som ansvarar för donationsverksamhet ska säkerställa att en transplantationskoordinator kontaktas när en möjlig donator har identifierats</a:t>
            </a:r>
          </a:p>
          <a:p>
            <a:r>
              <a:rPr lang="sv-SE" sz="1000" b="1" dirty="0"/>
              <a:t>12 § </a:t>
            </a:r>
            <a:r>
              <a:rPr lang="sv-SE" sz="1000" dirty="0"/>
              <a:t>Beslut om ingrepp enligt denna lag fattas av den läkare som är medicinskt ansvarig för verksamheten eller den läkare till vilken den medicinskt ansvarige läkaren har uppdragit att besluta. </a:t>
            </a:r>
          </a:p>
          <a:p>
            <a:r>
              <a:rPr lang="sv-SE" sz="1000" dirty="0"/>
              <a:t>Donationsverksamheten ansvarar även för att utföra bland annat provtagning och undersökningar för att utreda de medicinska förutsättningarna för donation, så kallad organ- och donatorkarakterisering.</a:t>
            </a:r>
          </a:p>
          <a:p>
            <a:endParaRPr lang="sv-SE" sz="1000" dirty="0"/>
          </a:p>
          <a:p>
            <a:r>
              <a:rPr lang="sv-SE" sz="1000" dirty="0"/>
              <a:t>Transplantationskirurg ansvarig för beslut om transplantation</a:t>
            </a:r>
          </a:p>
          <a:p>
            <a:r>
              <a:rPr lang="sv-SE" sz="1000" b="1" dirty="0"/>
              <a:t>8 § </a:t>
            </a:r>
            <a:r>
              <a:rPr lang="sv-SE" sz="1000" dirty="0"/>
              <a:t>Den för mottagaren av ett organ ansvariga läkaren ska göra en bedömning av de konsekvenser en transplantation av organet kan medföra i det enskilda fallet. </a:t>
            </a:r>
          </a:p>
        </p:txBody>
      </p:sp>
      <p:sp>
        <p:nvSpPr>
          <p:cNvPr id="4" name="Platshållare för bildnummer 3"/>
          <p:cNvSpPr>
            <a:spLocks noGrp="1"/>
          </p:cNvSpPr>
          <p:nvPr>
            <p:ph type="sldNum" sz="quarter" idx="5"/>
          </p:nvPr>
        </p:nvSpPr>
        <p:spPr/>
        <p:txBody>
          <a:bodyPr/>
          <a:lstStyle/>
          <a:p>
            <a:fld id="{CDF7335F-6970-481E-8D4E-2FB5E9717C42}" type="slidenum">
              <a:rPr lang="sv-SE" smtClean="0"/>
              <a:t>6</a:t>
            </a:fld>
            <a:endParaRPr lang="sv-SE" dirty="0"/>
          </a:p>
        </p:txBody>
      </p:sp>
    </p:spTree>
    <p:extLst>
      <p:ext uri="{BB962C8B-B14F-4D97-AF65-F5344CB8AC3E}">
        <p14:creationId xmlns:p14="http://schemas.microsoft.com/office/powerpoint/2010/main" val="2791113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en transplantationskirurg ska kunna bedöma om en transplantation är möjlig eller ej är ett formulär med frågor framtaget för intensivvården att besvara. Detta formulär besvaras genom noggrann journalgranskning och kompletteras med hjälp av närstående. Formuläret är baserat på europeiska regler och ska så snart ett samtycke till donation är utrett vidarebefordras till transplantationskoordinatorn.</a:t>
            </a:r>
          </a:p>
        </p:txBody>
      </p:sp>
      <p:sp>
        <p:nvSpPr>
          <p:cNvPr id="4" name="Platshållare för bildnummer 3"/>
          <p:cNvSpPr>
            <a:spLocks noGrp="1"/>
          </p:cNvSpPr>
          <p:nvPr>
            <p:ph type="sldNum" sz="quarter" idx="5"/>
          </p:nvPr>
        </p:nvSpPr>
        <p:spPr/>
        <p:txBody>
          <a:bodyPr/>
          <a:lstStyle/>
          <a:p>
            <a:fld id="{CDF7335F-6970-481E-8D4E-2FB5E9717C42}" type="slidenum">
              <a:rPr lang="sv-SE" smtClean="0"/>
              <a:t>7</a:t>
            </a:fld>
            <a:endParaRPr lang="sv-SE"/>
          </a:p>
        </p:txBody>
      </p:sp>
    </p:spTree>
    <p:extLst>
      <p:ext uri="{BB962C8B-B14F-4D97-AF65-F5344CB8AC3E}">
        <p14:creationId xmlns:p14="http://schemas.microsoft.com/office/powerpoint/2010/main" val="1225101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cs typeface="Calibri"/>
              </a:rPr>
              <a:t>Både transplantationskoordinatorn och den donationsspecialiserade sjuksköterskan (DOSS) finns tillgänglig dygnet runt, årets alla dagar. Transplantationskoordinatorerna och de donationsspecialiserade sjuksköterskorna arbetar nära varandra, vilket innebär att de kontaktar varandra och stämmer av, när en möjlig donator är identifierad på någon av regionens intensivvårdsavdelningar. Det som åligger intensivvården enligt föreskrift är att alltid kontakta jourhavande transplantationskoordinator när en möjlig organdonator identifierats. </a:t>
            </a:r>
          </a:p>
        </p:txBody>
      </p:sp>
      <p:sp>
        <p:nvSpPr>
          <p:cNvPr id="4" name="Platshållare för bildnummer 3"/>
          <p:cNvSpPr>
            <a:spLocks noGrp="1"/>
          </p:cNvSpPr>
          <p:nvPr>
            <p:ph type="sldNum" sz="quarter" idx="5"/>
          </p:nvPr>
        </p:nvSpPr>
        <p:spPr/>
        <p:txBody>
          <a:bodyPr/>
          <a:lstStyle/>
          <a:p>
            <a:fld id="{CDF7335F-6970-481E-8D4E-2FB5E9717C42}" type="slidenum">
              <a:rPr lang="sv-SE" smtClean="0"/>
              <a:t>8</a:t>
            </a:fld>
            <a:endParaRPr lang="sv-SE"/>
          </a:p>
        </p:txBody>
      </p:sp>
    </p:spTree>
    <p:extLst>
      <p:ext uri="{BB962C8B-B14F-4D97-AF65-F5344CB8AC3E}">
        <p14:creationId xmlns:p14="http://schemas.microsoft.com/office/powerpoint/2010/main" val="611425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165601"/>
          </a:xfrm>
        </p:spPr>
        <p:txBody>
          <a:bodyPr/>
          <a:lstStyle/>
          <a:p>
            <a:r>
              <a:rPr lang="sv-SE" dirty="0"/>
              <a:t>Vid den första kontakten med transplantationskoordinatorn är det ett flertal uppgifter som denne behöver inhämta för kunna förmedla dessa till den transplantationskirurg som ska fatta ett preliminärt beslut om patienten är medicinskt lämplig som organdonator eller ej. </a:t>
            </a:r>
            <a:r>
              <a:rPr lang="sv-SE" sz="1200" dirty="0"/>
              <a:t>Observera att ny information om den möjlige donatorns anamnes och status kan komma fram under koordineringens gång vilket innebär att transplantationskirurgen kan ändra sitt beslut om medicinsk lämplighet för donation. </a:t>
            </a:r>
          </a:p>
          <a:p>
            <a:r>
              <a:rPr lang="sv-SE" dirty="0"/>
              <a:t> </a:t>
            </a:r>
          </a:p>
          <a:p>
            <a:r>
              <a:rPr lang="sv-SE" b="1" dirty="0"/>
              <a:t>Aktuell status: </a:t>
            </a:r>
            <a:r>
              <a:rPr lang="sv-SE" b="0" dirty="0"/>
              <a:t>D</a:t>
            </a:r>
            <a:r>
              <a:rPr lang="sv-SE" dirty="0"/>
              <a:t>et är viktigt att veta vad som orsakade patientens aktuella status för att transplantationskirurgen ska kunna bilda sig en uppfattning om organen anses vara transplantabla eller ej. Vad patienten råkat ut för kan i flera fall förklara aktuella blodprovssvar alternativt framtida blodprovssvar. </a:t>
            </a:r>
          </a:p>
          <a:p>
            <a:r>
              <a:rPr lang="sv-SE" dirty="0"/>
              <a:t> </a:t>
            </a:r>
          </a:p>
          <a:p>
            <a:r>
              <a:rPr lang="sv-SE" b="1" dirty="0"/>
              <a:t>Journalgranskning: </a:t>
            </a:r>
            <a:r>
              <a:rPr lang="sv-SE" dirty="0"/>
              <a:t>Det är av yttersta vikt att intensivvården genomför en övergripande granskning av den möjlige donatorns journal, för att kunna förmedla all relevant information om patientens anamnes i samtalet med transplantations-koordinatorn. Denna information vidarebefordras sedan till ansvarig transplantationskirurg som i sin tur fattar ett preliminärt beslut att medicinskt acceptera patienten som en möjlig donator eller ej. I detta första samtal är också blodgrupp, längd och vikt centralt för att avgöra huruvida det finns passande mottagare inom respektive blodgrupp.</a:t>
            </a:r>
          </a:p>
          <a:p>
            <a:endParaRPr lang="sv-SE" dirty="0"/>
          </a:p>
          <a:p>
            <a:r>
              <a:rPr lang="sv-SE" i="1" dirty="0"/>
              <a:t>Fortsättningen på näsa sida. </a:t>
            </a:r>
          </a:p>
        </p:txBody>
      </p:sp>
      <p:sp>
        <p:nvSpPr>
          <p:cNvPr id="4" name="Platshållare för bildnummer 3"/>
          <p:cNvSpPr>
            <a:spLocks noGrp="1"/>
          </p:cNvSpPr>
          <p:nvPr>
            <p:ph type="sldNum" sz="quarter" idx="5"/>
          </p:nvPr>
        </p:nvSpPr>
        <p:spPr/>
        <p:txBody>
          <a:bodyPr/>
          <a:lstStyle/>
          <a:p>
            <a:fld id="{CDF7335F-6970-481E-8D4E-2FB5E9717C42}" type="slidenum">
              <a:rPr lang="sv-SE" smtClean="0"/>
              <a:t>9</a:t>
            </a:fld>
            <a:endParaRPr lang="sv-SE"/>
          </a:p>
        </p:txBody>
      </p:sp>
    </p:spTree>
    <p:extLst>
      <p:ext uri="{BB962C8B-B14F-4D97-AF65-F5344CB8AC3E}">
        <p14:creationId xmlns:p14="http://schemas.microsoft.com/office/powerpoint/2010/main" val="1508194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3" name="Bildobjekt 12" descr="En bild som visar ritning, ljus&#10;&#10;Automatiskt genererad beskrivning">
            <a:extLst>
              <a:ext uri="{FF2B5EF4-FFF2-40B4-BE49-F238E27FC236}">
                <a16:creationId xmlns:a16="http://schemas.microsoft.com/office/drawing/2014/main" id="{ED45F454-D23B-4292-82A8-07CB15E334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1835" y="284354"/>
            <a:ext cx="6603381" cy="6603381"/>
          </a:xfrm>
          <a:prstGeom prst="rect">
            <a:avLst/>
          </a:prstGeom>
        </p:spPr>
      </p:pic>
    </p:spTree>
    <p:extLst>
      <p:ext uri="{BB962C8B-B14F-4D97-AF65-F5344CB8AC3E}">
        <p14:creationId xmlns:p14="http://schemas.microsoft.com/office/powerpoint/2010/main" val="206310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867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09BE1A-A4D9-4343-9A5C-0C81CEAA681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4DC7AF0-EED5-4DD7-AD49-39700F147AB2}"/>
              </a:ext>
            </a:extLst>
          </p:cNvPr>
          <p:cNvSpPr>
            <a:spLocks noGrp="1"/>
          </p:cNvSpPr>
          <p:nvPr>
            <p:ph idx="1"/>
          </p:nvPr>
        </p:nvSpPr>
        <p:spPr>
          <a:xfrm>
            <a:off x="838200" y="1825625"/>
            <a:ext cx="10515600" cy="4326404"/>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388931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C1543-0DBB-4055-9769-E2ADC31C2AD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5906517-40CE-40CE-A546-3C3DBA188D2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CC2069C-9C0E-43BE-9839-BD3326A8D5F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949979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02FCB9-1D68-4A44-B330-FBB08A53274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9B62A96-CEC3-4F99-826B-BFA339F8CF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E4596BD-B5E6-4724-B0B1-ACF21757149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C1A5746-F8C0-4004-A797-FBCE22AB63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359191F-0727-4F3F-BADE-9A299FFFF56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2434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13732"/>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5" name="Bildobjekt 14" descr="En bild som visar ritning, mugg&#10;&#10;Automatiskt genererad beskrivning">
            <a:extLst>
              <a:ext uri="{FF2B5EF4-FFF2-40B4-BE49-F238E27FC236}">
                <a16:creationId xmlns:a16="http://schemas.microsoft.com/office/drawing/2014/main" id="{CF5766DD-93DC-4F44-9D0B-CD6B2BF5C65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95997" y="358692"/>
            <a:ext cx="6250263" cy="6250263"/>
          </a:xfrm>
          <a:prstGeom prst="rect">
            <a:avLst/>
          </a:prstGeom>
        </p:spPr>
      </p:pic>
    </p:spTree>
    <p:extLst>
      <p:ext uri="{BB962C8B-B14F-4D97-AF65-F5344CB8AC3E}">
        <p14:creationId xmlns:p14="http://schemas.microsoft.com/office/powerpoint/2010/main" val="100792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grpSp>
        <p:nvGrpSpPr>
          <p:cNvPr id="7" name="Grupp 6">
            <a:extLst>
              <a:ext uri="{FF2B5EF4-FFF2-40B4-BE49-F238E27FC236}">
                <a16:creationId xmlns:a16="http://schemas.microsoft.com/office/drawing/2014/main" id="{25709AEC-731F-473B-A226-E8C9E17A5833}"/>
              </a:ext>
            </a:extLst>
          </p:cNvPr>
          <p:cNvGrpSpPr/>
          <p:nvPr userDrawn="1"/>
        </p:nvGrpSpPr>
        <p:grpSpPr>
          <a:xfrm>
            <a:off x="2516591" y="-2221"/>
            <a:ext cx="10164204" cy="6897391"/>
            <a:chOff x="2516591" y="-2221"/>
            <a:chExt cx="10164204" cy="6897391"/>
          </a:xfrm>
        </p:grpSpPr>
        <p:pic>
          <p:nvPicPr>
            <p:cNvPr id="13" name="Bildobjekt 12" descr="En bild som visar ritning&#10;&#10;Automatiskt genererad beskrivning">
              <a:extLst>
                <a:ext uri="{FF2B5EF4-FFF2-40B4-BE49-F238E27FC236}">
                  <a16:creationId xmlns:a16="http://schemas.microsoft.com/office/drawing/2014/main" id="{A66FBF50-785B-40D8-ACC0-5EF78130D49A}"/>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7" name="Bildobjekt 16" descr="En bild som visar ritning&#10;&#10;Automatiskt genererad beskrivning">
              <a:extLst>
                <a:ext uri="{FF2B5EF4-FFF2-40B4-BE49-F238E27FC236}">
                  <a16:creationId xmlns:a16="http://schemas.microsoft.com/office/drawing/2014/main" id="{6C1AB022-4B46-4550-8C18-8236E92756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66263" y="280638"/>
              <a:ext cx="6614532" cy="6614532"/>
            </a:xfrm>
            <a:prstGeom prst="rect">
              <a:avLst/>
            </a:prstGeom>
          </p:spPr>
        </p:pic>
      </p:grpSp>
    </p:spTree>
    <p:extLst>
      <p:ext uri="{BB962C8B-B14F-4D97-AF65-F5344CB8AC3E}">
        <p14:creationId xmlns:p14="http://schemas.microsoft.com/office/powerpoint/2010/main" val="358872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1069041" y="1990351"/>
            <a:ext cx="2864128" cy="2878138"/>
          </a:xfrm>
          <a:prstGeom prst="rect">
            <a:avLst/>
          </a:prstGeom>
        </p:spPr>
        <p:txBody>
          <a:bodyPr anchor="ctr"/>
          <a:lstStyle>
            <a:lvl1pPr algn="r">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4638675" y="2024063"/>
            <a:ext cx="5749925" cy="2870200"/>
          </a:xfrm>
          <a:prstGeom prst="rect">
            <a:avLst/>
          </a:prstGeom>
        </p:spPr>
        <p:txBody>
          <a:bodyPr anchor="ctr"/>
          <a:lstStyle>
            <a:lvl1pPr marL="285750" indent="-285750" algn="l">
              <a:buFont typeface="Arial" panose="020B0604020202020204" pitchFamily="34" charset="0"/>
              <a:buChar char="•"/>
              <a:defRPr sz="1800">
                <a:solidFill>
                  <a:schemeClr val="tx1"/>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140577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0CE67A7-850F-46D9-BCFF-D83B828866B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5400BFE-EA9D-490A-97E2-ACEFEBCC54A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16458CF-FF12-42BB-8D19-60372117F285}"/>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3447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2CA0344-3DE6-4202-808F-A4C86A494137}"/>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F3C50DC-C432-4983-B2B5-EB10AF2032F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24A2FA9-62EC-46A5-AF48-B4AC320D2E1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2BE4D1A3-B5DD-446C-8EF0-C700D1B8B0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11583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amp;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64C50B-AF16-445A-922F-70C2AFFF42E2}"/>
              </a:ext>
            </a:extLst>
          </p:cNvPr>
          <p:cNvSpPr>
            <a:spLocks noGrp="1"/>
          </p:cNvSpPr>
          <p:nvPr>
            <p:ph type="title"/>
          </p:nvPr>
        </p:nvSpPr>
        <p:spPr/>
        <p:txBody>
          <a:bodyPr/>
          <a:lstStyle/>
          <a:p>
            <a:r>
              <a:rPr lang="sv-SE"/>
              <a:t>Klicka här för att ändra mall för rubrikformat</a:t>
            </a:r>
          </a:p>
        </p:txBody>
      </p:sp>
      <p:sp>
        <p:nvSpPr>
          <p:cNvPr id="7" name="Platshållare för bild 6">
            <a:extLst>
              <a:ext uri="{FF2B5EF4-FFF2-40B4-BE49-F238E27FC236}">
                <a16:creationId xmlns:a16="http://schemas.microsoft.com/office/drawing/2014/main" id="{3AB9EA88-F769-45F0-865B-2C42B1814C6A}"/>
              </a:ext>
            </a:extLst>
          </p:cNvPr>
          <p:cNvSpPr>
            <a:spLocks noGrp="1"/>
          </p:cNvSpPr>
          <p:nvPr>
            <p:ph type="pic" sz="quarter" idx="10"/>
          </p:nvPr>
        </p:nvSpPr>
        <p:spPr>
          <a:xfrm>
            <a:off x="853888" y="1855788"/>
            <a:ext cx="10522137" cy="3717925"/>
          </a:xfrm>
          <a:prstGeom prst="rect">
            <a:avLst/>
          </a:prstGeom>
        </p:spPr>
        <p:txBody>
          <a:bodyPr/>
          <a:lstStyle/>
          <a:p>
            <a:endParaRPr lang="sv-SE"/>
          </a:p>
        </p:txBody>
      </p:sp>
    </p:spTree>
    <p:extLst>
      <p:ext uri="{BB962C8B-B14F-4D97-AF65-F5344CB8AC3E}">
        <p14:creationId xmlns:p14="http://schemas.microsoft.com/office/powerpoint/2010/main" val="901561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tobild">
    <p:spTree>
      <p:nvGrpSpPr>
        <p:cNvPr id="1" name=""/>
        <p:cNvGrpSpPr/>
        <p:nvPr/>
      </p:nvGrpSpPr>
      <p:grpSpPr>
        <a:xfrm>
          <a:off x="0" y="0"/>
          <a:ext cx="0" cy="0"/>
          <a:chOff x="0" y="0"/>
          <a:chExt cx="0" cy="0"/>
        </a:xfrm>
      </p:grpSpPr>
      <p:cxnSp>
        <p:nvCxnSpPr>
          <p:cNvPr id="4" name="Rak koppling 3">
            <a:extLst>
              <a:ext uri="{FF2B5EF4-FFF2-40B4-BE49-F238E27FC236}">
                <a16:creationId xmlns:a16="http://schemas.microsoft.com/office/drawing/2014/main" id="{45B116AF-BB6D-4793-89CC-5AF990BBDC5F}"/>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sp>
        <p:nvSpPr>
          <p:cNvPr id="7" name="Platshållare för bild 6">
            <a:extLst>
              <a:ext uri="{FF2B5EF4-FFF2-40B4-BE49-F238E27FC236}">
                <a16:creationId xmlns:a16="http://schemas.microsoft.com/office/drawing/2014/main" id="{21629133-979F-4BA3-9F00-2F851E7728BE}"/>
              </a:ext>
            </a:extLst>
          </p:cNvPr>
          <p:cNvSpPr>
            <a:spLocks noGrp="1"/>
          </p:cNvSpPr>
          <p:nvPr>
            <p:ph type="pic" sz="quarter" idx="10"/>
          </p:nvPr>
        </p:nvSpPr>
        <p:spPr>
          <a:xfrm>
            <a:off x="6078538" y="1284193"/>
            <a:ext cx="5372100" cy="4289519"/>
          </a:xfrm>
          <a:prstGeom prst="rect">
            <a:avLst/>
          </a:prstGeom>
        </p:spPr>
        <p:txBody>
          <a:bodyPr/>
          <a:lstStyle/>
          <a:p>
            <a:endParaRPr lang="sv-SE" dirty="0"/>
          </a:p>
        </p:txBody>
      </p:sp>
      <p:sp>
        <p:nvSpPr>
          <p:cNvPr id="9" name="Platshållare för text 8">
            <a:extLst>
              <a:ext uri="{FF2B5EF4-FFF2-40B4-BE49-F238E27FC236}">
                <a16:creationId xmlns:a16="http://schemas.microsoft.com/office/drawing/2014/main" id="{AB84624F-51F8-4295-BB52-A20487F886ED}"/>
              </a:ext>
            </a:extLst>
          </p:cNvPr>
          <p:cNvSpPr>
            <a:spLocks noGrp="1"/>
          </p:cNvSpPr>
          <p:nvPr>
            <p:ph type="body" sz="quarter" idx="11" hasCustomPrompt="1"/>
          </p:nvPr>
        </p:nvSpPr>
        <p:spPr>
          <a:xfrm>
            <a:off x="734086" y="826522"/>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Ruta för text</a:t>
            </a:r>
          </a:p>
        </p:txBody>
      </p:sp>
      <p:sp>
        <p:nvSpPr>
          <p:cNvPr id="10" name="Platshållare för text 8">
            <a:extLst>
              <a:ext uri="{FF2B5EF4-FFF2-40B4-BE49-F238E27FC236}">
                <a16:creationId xmlns:a16="http://schemas.microsoft.com/office/drawing/2014/main" id="{1FCE1A77-ED86-41FF-91C8-0CB76ADA0D86}"/>
              </a:ext>
            </a:extLst>
          </p:cNvPr>
          <p:cNvSpPr>
            <a:spLocks noGrp="1"/>
          </p:cNvSpPr>
          <p:nvPr>
            <p:ph type="body" sz="quarter" idx="12" hasCustomPrompt="1"/>
          </p:nvPr>
        </p:nvSpPr>
        <p:spPr>
          <a:xfrm>
            <a:off x="725115" y="3493539"/>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Och här för mer text</a:t>
            </a:r>
          </a:p>
        </p:txBody>
      </p:sp>
    </p:spTree>
    <p:extLst>
      <p:ext uri="{BB962C8B-B14F-4D97-AF65-F5344CB8AC3E}">
        <p14:creationId xmlns:p14="http://schemas.microsoft.com/office/powerpoint/2010/main" val="105698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Diagrambi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A9875687-D4F3-479D-B866-32FC60038AF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81989545-9D9B-418A-A35A-C53C79E64146}"/>
              </a:ext>
            </a:extLst>
          </p:cNvPr>
          <p:cNvSpPr>
            <a:spLocks noGrp="1"/>
          </p:cNvSpPr>
          <p:nvPr>
            <p:ph type="title"/>
          </p:nvPr>
        </p:nvSpPr>
        <p:spPr>
          <a:xfrm>
            <a:off x="932328" y="445807"/>
            <a:ext cx="10515600" cy="1325563"/>
          </a:xfrm>
          <a:prstGeom prst="rect">
            <a:avLst/>
          </a:prstGeom>
        </p:spPr>
        <p:txBody>
          <a:bodyPr/>
          <a:lstStyle>
            <a:lvl1pPr algn="l">
              <a:defRPr/>
            </a:lvl1pPr>
          </a:lstStyle>
          <a:p>
            <a:r>
              <a:rPr lang="sv-SE" dirty="0"/>
              <a:t>Klicka här för att ändra mall för rubrikformat</a:t>
            </a:r>
          </a:p>
        </p:txBody>
      </p:sp>
      <p:graphicFrame>
        <p:nvGraphicFramePr>
          <p:cNvPr id="10" name="Diagram 9">
            <a:extLst>
              <a:ext uri="{FF2B5EF4-FFF2-40B4-BE49-F238E27FC236}">
                <a16:creationId xmlns:a16="http://schemas.microsoft.com/office/drawing/2014/main" id="{714FA27E-7518-4FBF-93A2-9C5E0C8B5DE5}"/>
              </a:ext>
            </a:extLst>
          </p:cNvPr>
          <p:cNvGraphicFramePr/>
          <p:nvPr userDrawn="1">
            <p:extLst>
              <p:ext uri="{D42A27DB-BD31-4B8C-83A1-F6EECF244321}">
                <p14:modId xmlns:p14="http://schemas.microsoft.com/office/powerpoint/2010/main" val="2756092246"/>
              </p:ext>
            </p:extLst>
          </p:nvPr>
        </p:nvGraphicFramePr>
        <p:xfrm>
          <a:off x="1062318" y="766734"/>
          <a:ext cx="10078569" cy="5418667"/>
        </p:xfrm>
        <a:graphic>
          <a:graphicData uri="http://schemas.openxmlformats.org/drawingml/2006/chart">
            <c:chart xmlns:c="http://schemas.openxmlformats.org/drawingml/2006/chart" xmlns:r="http://schemas.openxmlformats.org/officeDocument/2006/relationships" r:id="rId2"/>
          </a:graphicData>
        </a:graphic>
      </p:graphicFrame>
      <p:pic>
        <p:nvPicPr>
          <p:cNvPr id="12" name="Bildobjekt 11">
            <a:extLst>
              <a:ext uri="{FF2B5EF4-FFF2-40B4-BE49-F238E27FC236}">
                <a16:creationId xmlns:a16="http://schemas.microsoft.com/office/drawing/2014/main" id="{340A6668-8C8A-4C43-8077-9E6380C9196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916295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743439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B588C423-00F3-494E-85E6-1A5CC3E69A2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4318022" y="1996888"/>
            <a:ext cx="0" cy="2877671"/>
          </a:xfrm>
          <a:prstGeom prst="line">
            <a:avLst/>
          </a:prstGeom>
          <a:ln w="1270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97D7F17E-6FED-4CBF-B679-1EF31E7C6D6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54921191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C44A29C-87EA-4489-B7B6-9A9B8AB0A84F}"/>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77E42C98-606F-4577-BC32-92D1857B9909}"/>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422994179"/>
      </p:ext>
    </p:extLst>
  </p:cSld>
  <p:clrMap bg1="lt1" tx1="dk1" bg2="lt2" tx2="dk2" accent1="accent1" accent2="accent2" accent3="accent3" accent4="accent4" accent5="accent5" accent6="accent6" hlink="hlink" folHlink="folHlink"/>
  <p:sldLayoutIdLst>
    <p:sldLayoutId id="2147483663" r:id="rId1"/>
    <p:sldLayoutId id="214748366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2EE3AC5-08A1-4DA3-9F41-9623B6FDD92E}"/>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4CD2D613-98B3-4EC6-96D7-86C9E459A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9" name="Bildobjekt 8">
            <a:extLst>
              <a:ext uri="{FF2B5EF4-FFF2-40B4-BE49-F238E27FC236}">
                <a16:creationId xmlns:a16="http://schemas.microsoft.com/office/drawing/2014/main" id="{D179278D-359B-4079-A36B-C4C65795FC1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896420133"/>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ABFF817B-E081-4FF2-BDC0-FB77F43DB780}"/>
              </a:ext>
            </a:extLst>
          </p:cNvPr>
          <p:cNvSpPr/>
          <p:nvPr userDrawn="1"/>
        </p:nvSpPr>
        <p:spPr>
          <a:xfrm>
            <a:off x="1" y="0"/>
            <a:ext cx="5392270" cy="6858000"/>
          </a:xfrm>
          <a:prstGeom prst="rect">
            <a:avLst/>
          </a:prstGeom>
          <a:solidFill>
            <a:srgbClr val="F5A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2" name="Rak koppling 11">
            <a:extLst>
              <a:ext uri="{FF2B5EF4-FFF2-40B4-BE49-F238E27FC236}">
                <a16:creationId xmlns:a16="http://schemas.microsoft.com/office/drawing/2014/main" id="{8A365ACE-874A-4FF2-ACFD-6BAE7D8B6302}"/>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DA27090E-C429-4BD4-A4E7-D82B048B9CC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570342665"/>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88910BBD-4CA1-42EC-80F3-7E35531F1DB8}"/>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A693F31C-566B-4B95-BA8B-93A108D6C1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10" name="Bildobjekt 9">
            <a:extLst>
              <a:ext uri="{FF2B5EF4-FFF2-40B4-BE49-F238E27FC236}">
                <a16:creationId xmlns:a16="http://schemas.microsoft.com/office/drawing/2014/main" id="{A89D3A4F-8B6B-4E0A-8E99-878128E79B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743529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105C05B-2A22-412B-B873-9F9B860058C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499A80C5-0DB1-4A33-A4E3-148F8B4FBF0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492680879"/>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48AFDE8D-3ECD-4949-AAD2-27AE9B030C3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E1B9998D-2CC1-4FBE-B01E-742980ACD5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80B81B8-A7B4-4716-8D08-C2F0448AB1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11" name="Bildobjekt 10">
            <a:extLst>
              <a:ext uri="{FF2B5EF4-FFF2-40B4-BE49-F238E27FC236}">
                <a16:creationId xmlns:a16="http://schemas.microsoft.com/office/drawing/2014/main" id="{753D37DC-A063-49AB-AC1A-8AB4C26BDC7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22716227"/>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1.sv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1F4EFD6-BB72-466B-A15D-DF0A61044874}"/>
              </a:ext>
            </a:extLst>
          </p:cNvPr>
          <p:cNvSpPr>
            <a:spLocks noGrp="1"/>
          </p:cNvSpPr>
          <p:nvPr>
            <p:ph type="body" sz="quarter" idx="10"/>
          </p:nvPr>
        </p:nvSpPr>
        <p:spPr/>
        <p:txBody>
          <a:bodyPr/>
          <a:lstStyle/>
          <a:p>
            <a:r>
              <a:rPr lang="sv-SE" sz="2400"/>
              <a:t>Koordinerings- processen </a:t>
            </a:r>
            <a:endParaRPr lang="sv-SE" b="1" dirty="0"/>
          </a:p>
        </p:txBody>
      </p:sp>
      <p:sp>
        <p:nvSpPr>
          <p:cNvPr id="3" name="Platshållare för text 2">
            <a:extLst>
              <a:ext uri="{FF2B5EF4-FFF2-40B4-BE49-F238E27FC236}">
                <a16:creationId xmlns:a16="http://schemas.microsoft.com/office/drawing/2014/main" id="{26D34C30-072B-46DB-BC7C-E946E257351B}"/>
              </a:ext>
            </a:extLst>
          </p:cNvPr>
          <p:cNvSpPr>
            <a:spLocks noGrp="1"/>
          </p:cNvSpPr>
          <p:nvPr>
            <p:ph type="body" sz="quarter" idx="11"/>
          </p:nvPr>
        </p:nvSpPr>
        <p:spPr/>
        <p:txBody>
          <a:bodyPr/>
          <a:lstStyle/>
          <a:p>
            <a:endParaRPr lang="sv-SE"/>
          </a:p>
        </p:txBody>
      </p:sp>
    </p:spTree>
    <p:extLst>
      <p:ext uri="{BB962C8B-B14F-4D97-AF65-F5344CB8AC3E}">
        <p14:creationId xmlns:p14="http://schemas.microsoft.com/office/powerpoint/2010/main" val="103620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B542CF34-4502-4EB5-9ECA-456B2D3176D1}"/>
              </a:ext>
            </a:extLst>
          </p:cNvPr>
          <p:cNvSpPr>
            <a:spLocks noGrp="1"/>
          </p:cNvSpPr>
          <p:nvPr>
            <p:ph type="body" sz="quarter" idx="10"/>
          </p:nvPr>
        </p:nvSpPr>
        <p:spPr>
          <a:xfrm>
            <a:off x="977462" y="2266248"/>
            <a:ext cx="2995121" cy="2878138"/>
          </a:xfrm>
        </p:spPr>
        <p:txBody>
          <a:bodyPr/>
          <a:lstStyle/>
          <a:p>
            <a:r>
              <a:rPr lang="sv-SE" sz="3200" dirty="0"/>
              <a:t>Första kontakt med transplantations-koordinatorn</a:t>
            </a:r>
          </a:p>
        </p:txBody>
      </p:sp>
      <p:sp>
        <p:nvSpPr>
          <p:cNvPr id="3" name="Platshållare för text 2">
            <a:extLst>
              <a:ext uri="{FF2B5EF4-FFF2-40B4-BE49-F238E27FC236}">
                <a16:creationId xmlns:a16="http://schemas.microsoft.com/office/drawing/2014/main" id="{0CAF74A8-987A-4551-A0F3-0DB0687B79FE}"/>
              </a:ext>
            </a:extLst>
          </p:cNvPr>
          <p:cNvSpPr>
            <a:spLocks noGrp="1"/>
          </p:cNvSpPr>
          <p:nvPr>
            <p:ph type="body" sz="quarter" idx="11"/>
          </p:nvPr>
        </p:nvSpPr>
        <p:spPr/>
        <p:txBody>
          <a:bodyPr/>
          <a:lstStyle/>
          <a:p>
            <a:r>
              <a:rPr lang="sv-SE" dirty="0"/>
              <a:t>Aktuell status</a:t>
            </a:r>
          </a:p>
          <a:p>
            <a:r>
              <a:rPr lang="sv-SE" dirty="0"/>
              <a:t>Journalgranskning/ Anamnes</a:t>
            </a:r>
          </a:p>
          <a:p>
            <a:r>
              <a:rPr lang="sv-SE" b="1" dirty="0"/>
              <a:t>Blodgrupp, längd och vikt</a:t>
            </a:r>
          </a:p>
          <a:p>
            <a:r>
              <a:rPr lang="sv-SE" b="1" dirty="0"/>
              <a:t>Blodprovssvar</a:t>
            </a:r>
          </a:p>
          <a:p>
            <a:r>
              <a:rPr lang="sv-SE" b="1" dirty="0"/>
              <a:t>Brytpunktsbeslut</a:t>
            </a:r>
          </a:p>
          <a:p>
            <a:r>
              <a:rPr lang="sv-SE" b="1" dirty="0"/>
              <a:t>Poliskontakt</a:t>
            </a:r>
          </a:p>
        </p:txBody>
      </p:sp>
      <p:pic>
        <p:nvPicPr>
          <p:cNvPr id="5" name="Bild 4" descr="Telefon">
            <a:extLst>
              <a:ext uri="{FF2B5EF4-FFF2-40B4-BE49-F238E27FC236}">
                <a16:creationId xmlns:a16="http://schemas.microsoft.com/office/drawing/2014/main" id="{49413934-CADA-4E9C-B31F-419E98695B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82311" y="1828800"/>
            <a:ext cx="993227" cy="993227"/>
          </a:xfrm>
          <a:prstGeom prst="rect">
            <a:avLst/>
          </a:prstGeom>
        </p:spPr>
      </p:pic>
    </p:spTree>
    <p:extLst>
      <p:ext uri="{BB962C8B-B14F-4D97-AF65-F5344CB8AC3E}">
        <p14:creationId xmlns:p14="http://schemas.microsoft.com/office/powerpoint/2010/main" val="1483251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latshållare för bild 5" descr="Våg med ojämna vikter">
            <a:extLst>
              <a:ext uri="{FF2B5EF4-FFF2-40B4-BE49-F238E27FC236}">
                <a16:creationId xmlns:a16="http://schemas.microsoft.com/office/drawing/2014/main" id="{17C80DC0-88C3-40DB-B2C6-FBC773FA6E6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10077" b="10077"/>
          <a:stretch>
            <a:fillRect/>
          </a:stretch>
        </p:blipFill>
        <p:spPr>
          <a:xfrm>
            <a:off x="6727508" y="1022720"/>
            <a:ext cx="4925793" cy="4691526"/>
          </a:xfrm>
        </p:spPr>
      </p:pic>
      <p:sp>
        <p:nvSpPr>
          <p:cNvPr id="3" name="Platshållare för text 2">
            <a:extLst>
              <a:ext uri="{FF2B5EF4-FFF2-40B4-BE49-F238E27FC236}">
                <a16:creationId xmlns:a16="http://schemas.microsoft.com/office/drawing/2014/main" id="{18927C62-C8F0-4F11-B746-6B2DEB1E5BD1}"/>
              </a:ext>
            </a:extLst>
          </p:cNvPr>
          <p:cNvSpPr>
            <a:spLocks noGrp="1"/>
          </p:cNvSpPr>
          <p:nvPr>
            <p:ph type="body" sz="quarter" idx="11"/>
          </p:nvPr>
        </p:nvSpPr>
        <p:spPr/>
        <p:txBody>
          <a:bodyPr/>
          <a:lstStyle/>
          <a:p>
            <a:r>
              <a:rPr lang="sv-SE" dirty="0"/>
              <a:t>Kontraindikationer</a:t>
            </a:r>
          </a:p>
        </p:txBody>
      </p:sp>
      <p:sp>
        <p:nvSpPr>
          <p:cNvPr id="4" name="Platshållare för text 3">
            <a:extLst>
              <a:ext uri="{FF2B5EF4-FFF2-40B4-BE49-F238E27FC236}">
                <a16:creationId xmlns:a16="http://schemas.microsoft.com/office/drawing/2014/main" id="{A5905B97-7E1D-4240-8503-AA9966C3280C}"/>
              </a:ext>
            </a:extLst>
          </p:cNvPr>
          <p:cNvSpPr>
            <a:spLocks noGrp="1"/>
          </p:cNvSpPr>
          <p:nvPr>
            <p:ph type="body" sz="quarter" idx="12"/>
          </p:nvPr>
        </p:nvSpPr>
        <p:spPr/>
        <p:txBody>
          <a:bodyPr/>
          <a:lstStyle/>
          <a:p>
            <a:r>
              <a:rPr lang="sv-SE" dirty="0"/>
              <a:t>Risk- nyttabedömning</a:t>
            </a:r>
          </a:p>
        </p:txBody>
      </p:sp>
    </p:spTree>
    <p:extLst>
      <p:ext uri="{BB962C8B-B14F-4D97-AF65-F5344CB8AC3E}">
        <p14:creationId xmlns:p14="http://schemas.microsoft.com/office/powerpoint/2010/main" val="1611614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24F60D2-2038-4A0A-85D9-6C0E2F2A13A9}"/>
              </a:ext>
            </a:extLst>
          </p:cNvPr>
          <p:cNvSpPr>
            <a:spLocks noGrp="1"/>
          </p:cNvSpPr>
          <p:nvPr>
            <p:ph type="body" sz="quarter" idx="10"/>
          </p:nvPr>
        </p:nvSpPr>
        <p:spPr/>
        <p:txBody>
          <a:bodyPr/>
          <a:lstStyle/>
          <a:p>
            <a:r>
              <a:rPr lang="sv-SE" sz="3200" dirty="0"/>
              <a:t>Provtagning </a:t>
            </a:r>
          </a:p>
          <a:p>
            <a:r>
              <a:rPr lang="sv-SE" sz="3200" dirty="0"/>
              <a:t>vid organ-</a:t>
            </a:r>
          </a:p>
          <a:p>
            <a:r>
              <a:rPr lang="sv-SE" sz="3200" dirty="0"/>
              <a:t>donation</a:t>
            </a:r>
          </a:p>
        </p:txBody>
      </p:sp>
      <p:sp>
        <p:nvSpPr>
          <p:cNvPr id="3" name="Platshållare för text 2">
            <a:extLst>
              <a:ext uri="{FF2B5EF4-FFF2-40B4-BE49-F238E27FC236}">
                <a16:creationId xmlns:a16="http://schemas.microsoft.com/office/drawing/2014/main" id="{F2DD0457-4E9B-4740-893F-A45524F81006}"/>
              </a:ext>
            </a:extLst>
          </p:cNvPr>
          <p:cNvSpPr>
            <a:spLocks noGrp="1"/>
          </p:cNvSpPr>
          <p:nvPr>
            <p:ph type="body" sz="quarter" idx="11"/>
          </p:nvPr>
        </p:nvSpPr>
        <p:spPr>
          <a:xfrm>
            <a:off x="4638675" y="2197489"/>
            <a:ext cx="5749925" cy="2870200"/>
          </a:xfrm>
        </p:spPr>
        <p:txBody>
          <a:bodyPr/>
          <a:lstStyle/>
          <a:p>
            <a:pPr marL="0" indent="0">
              <a:buNone/>
            </a:pPr>
            <a:r>
              <a:rPr lang="sv-SE" dirty="0"/>
              <a:t>Analyseras på transplantationssjukhusen:</a:t>
            </a:r>
          </a:p>
          <a:p>
            <a:r>
              <a:rPr lang="sv-SE" dirty="0"/>
              <a:t>Virusstatus (Hepatit B + C, HIV, CMV, EBV)</a:t>
            </a:r>
          </a:p>
          <a:p>
            <a:r>
              <a:rPr lang="sv-SE" dirty="0"/>
              <a:t>HLA</a:t>
            </a:r>
          </a:p>
          <a:p>
            <a:r>
              <a:rPr lang="sv-SE" dirty="0"/>
              <a:t>Immunologiskt korstest</a:t>
            </a:r>
          </a:p>
          <a:p>
            <a:endParaRPr lang="sv-SE" dirty="0"/>
          </a:p>
          <a:p>
            <a:pPr marL="0" indent="0">
              <a:buNone/>
            </a:pPr>
            <a:r>
              <a:rPr lang="sv-SE" dirty="0"/>
              <a:t>Analyseras på donatorssjukhusen:</a:t>
            </a:r>
          </a:p>
          <a:p>
            <a:r>
              <a:rPr lang="sv-SE" dirty="0"/>
              <a:t>Blodprover enligt nationell donationspärm</a:t>
            </a:r>
          </a:p>
          <a:p>
            <a:r>
              <a:rPr lang="sv-SE" dirty="0"/>
              <a:t>Prover ordinerade av transplantationskoordinatorn</a:t>
            </a:r>
          </a:p>
          <a:p>
            <a:endParaRPr lang="sv-SE" dirty="0"/>
          </a:p>
        </p:txBody>
      </p:sp>
    </p:spTree>
    <p:extLst>
      <p:ext uri="{BB962C8B-B14F-4D97-AF65-F5344CB8AC3E}">
        <p14:creationId xmlns:p14="http://schemas.microsoft.com/office/powerpoint/2010/main" val="3517309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9483DC6E-9E36-431B-8F6E-D42863B4F7DD}"/>
              </a:ext>
            </a:extLst>
          </p:cNvPr>
          <p:cNvSpPr>
            <a:spLocks noGrp="1"/>
          </p:cNvSpPr>
          <p:nvPr>
            <p:ph type="body" sz="quarter" idx="11"/>
          </p:nvPr>
        </p:nvSpPr>
        <p:spPr/>
        <p:txBody>
          <a:bodyPr/>
          <a:lstStyle/>
          <a:p>
            <a:r>
              <a:rPr lang="sv-SE" dirty="0"/>
              <a:t>Riktad utredning av organdonator</a:t>
            </a:r>
          </a:p>
        </p:txBody>
      </p:sp>
      <p:sp>
        <p:nvSpPr>
          <p:cNvPr id="4" name="Platshållare för text 3">
            <a:extLst>
              <a:ext uri="{FF2B5EF4-FFF2-40B4-BE49-F238E27FC236}">
                <a16:creationId xmlns:a16="http://schemas.microsoft.com/office/drawing/2014/main" id="{D1809C0B-FC4B-4F27-907E-DD22F0F03775}"/>
              </a:ext>
            </a:extLst>
          </p:cNvPr>
          <p:cNvSpPr>
            <a:spLocks noGrp="1"/>
          </p:cNvSpPr>
          <p:nvPr>
            <p:ph type="body" sz="quarter" idx="12"/>
          </p:nvPr>
        </p:nvSpPr>
        <p:spPr/>
        <p:txBody>
          <a:bodyPr/>
          <a:lstStyle/>
          <a:p>
            <a:endParaRPr lang="sv-SE" dirty="0"/>
          </a:p>
        </p:txBody>
      </p:sp>
      <p:pic>
        <p:nvPicPr>
          <p:cNvPr id="6" name="Bildobjekt 5" descr="En bild som visar skärmbild&#10;&#10;Automatiskt genererad beskrivning">
            <a:extLst>
              <a:ext uri="{FF2B5EF4-FFF2-40B4-BE49-F238E27FC236}">
                <a16:creationId xmlns:a16="http://schemas.microsoft.com/office/drawing/2014/main" id="{D2C8CD04-7172-418C-BCCC-3446502FE6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5400" y="1339803"/>
            <a:ext cx="2767365" cy="3925340"/>
          </a:xfrm>
          <a:prstGeom prst="rect">
            <a:avLst/>
          </a:prstGeom>
        </p:spPr>
      </p:pic>
    </p:spTree>
    <p:extLst>
      <p:ext uri="{BB962C8B-B14F-4D97-AF65-F5344CB8AC3E}">
        <p14:creationId xmlns:p14="http://schemas.microsoft.com/office/powerpoint/2010/main" val="1848308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B477508D-E6C4-48FA-B29F-D8115B0E06A1}"/>
              </a:ext>
            </a:extLst>
          </p:cNvPr>
          <p:cNvGraphicFramePr/>
          <p:nvPr>
            <p:extLst>
              <p:ext uri="{D42A27DB-BD31-4B8C-83A1-F6EECF244321}">
                <p14:modId xmlns:p14="http://schemas.microsoft.com/office/powerpoint/2010/main" val="2034351813"/>
              </p:ext>
            </p:extLst>
          </p:nvPr>
        </p:nvGraphicFramePr>
        <p:xfrm>
          <a:off x="736600" y="596900"/>
          <a:ext cx="10687051" cy="3879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ruta 2">
            <a:extLst>
              <a:ext uri="{FF2B5EF4-FFF2-40B4-BE49-F238E27FC236}">
                <a16:creationId xmlns:a16="http://schemas.microsoft.com/office/drawing/2014/main" id="{10086F3D-84AF-450E-830A-ACB124B1DB1C}"/>
              </a:ext>
            </a:extLst>
          </p:cNvPr>
          <p:cNvSpPr txBox="1"/>
          <p:nvPr/>
        </p:nvSpPr>
        <p:spPr>
          <a:xfrm>
            <a:off x="3117850" y="4540250"/>
            <a:ext cx="2755900" cy="1323439"/>
          </a:xfrm>
          <a:prstGeom prst="rect">
            <a:avLst/>
          </a:prstGeom>
          <a:noFill/>
          <a:ln>
            <a:solidFill>
              <a:srgbClr val="3BAF29"/>
            </a:solidFill>
          </a:ln>
        </p:spPr>
        <p:txBody>
          <a:bodyPr wrap="square" rtlCol="0">
            <a:spAutoFit/>
          </a:bodyPr>
          <a:lstStyle/>
          <a:p>
            <a:pPr algn="ctr"/>
            <a:r>
              <a:rPr lang="sv-SE" sz="1600" dirty="0"/>
              <a:t>Blodgruppsidentitet</a:t>
            </a:r>
          </a:p>
          <a:p>
            <a:pPr algn="ctr"/>
            <a:r>
              <a:rPr lang="sv-SE" sz="1600" dirty="0"/>
              <a:t>HLA-identitet</a:t>
            </a:r>
          </a:p>
          <a:p>
            <a:pPr algn="ctr"/>
            <a:r>
              <a:rPr lang="sv-SE" sz="1600" dirty="0"/>
              <a:t>Barn/Medicinskt behov</a:t>
            </a:r>
          </a:p>
          <a:p>
            <a:pPr algn="ctr"/>
            <a:r>
              <a:rPr lang="sv-SE" sz="1600" dirty="0"/>
              <a:t>Korstest</a:t>
            </a:r>
          </a:p>
          <a:p>
            <a:pPr algn="ctr"/>
            <a:r>
              <a:rPr lang="sv-SE" sz="1600" dirty="0"/>
              <a:t>Väntetid</a:t>
            </a:r>
          </a:p>
        </p:txBody>
      </p:sp>
      <p:sp>
        <p:nvSpPr>
          <p:cNvPr id="4" name="textruta 3">
            <a:extLst>
              <a:ext uri="{FF2B5EF4-FFF2-40B4-BE49-F238E27FC236}">
                <a16:creationId xmlns:a16="http://schemas.microsoft.com/office/drawing/2014/main" id="{2FDB2FCB-FD1F-440B-9365-D681CEA48404}"/>
              </a:ext>
            </a:extLst>
          </p:cNvPr>
          <p:cNvSpPr txBox="1"/>
          <p:nvPr/>
        </p:nvSpPr>
        <p:spPr>
          <a:xfrm>
            <a:off x="6394450" y="4533900"/>
            <a:ext cx="2647950" cy="1846659"/>
          </a:xfrm>
          <a:prstGeom prst="rect">
            <a:avLst/>
          </a:prstGeom>
          <a:noFill/>
          <a:ln>
            <a:solidFill>
              <a:srgbClr val="F5ACB8"/>
            </a:solidFill>
          </a:ln>
        </p:spPr>
        <p:txBody>
          <a:bodyPr wrap="square" rtlCol="0">
            <a:spAutoFit/>
          </a:bodyPr>
          <a:lstStyle/>
          <a:p>
            <a:pPr algn="ctr"/>
            <a:r>
              <a:rPr lang="sv-SE" sz="1600" dirty="0"/>
              <a:t>Larm (urgent call)</a:t>
            </a:r>
          </a:p>
          <a:p>
            <a:pPr algn="ctr"/>
            <a:r>
              <a:rPr lang="sv-SE" sz="1600" dirty="0" err="1"/>
              <a:t>Prio</a:t>
            </a:r>
            <a:r>
              <a:rPr lang="sv-SE" sz="1600" dirty="0"/>
              <a:t> 1 (Hjärta/Lungor)</a:t>
            </a:r>
            <a:endParaRPr lang="sv-SE" sz="1600" dirty="0">
              <a:cs typeface="Calibri"/>
            </a:endParaRPr>
          </a:p>
          <a:p>
            <a:pPr algn="ctr"/>
            <a:r>
              <a:rPr lang="sv-SE" sz="1600" dirty="0"/>
              <a:t>Blodgruppsidentit</a:t>
            </a:r>
            <a:r>
              <a:rPr lang="sv-SE" sz="1600" dirty="0">
                <a:cs typeface="Calibri"/>
              </a:rPr>
              <a:t>et</a:t>
            </a:r>
            <a:endParaRPr lang="sv-SE" sz="1600" dirty="0"/>
          </a:p>
          <a:p>
            <a:pPr algn="ctr"/>
            <a:r>
              <a:rPr lang="sv-SE" sz="1600" dirty="0">
                <a:cs typeface="Calibri"/>
              </a:rPr>
              <a:t>Storleksmatchning</a:t>
            </a:r>
          </a:p>
          <a:p>
            <a:pPr algn="ctr"/>
            <a:r>
              <a:rPr lang="sv-SE" sz="1600" dirty="0">
                <a:cs typeface="Calibri"/>
              </a:rPr>
              <a:t>Barn/medicinskt behov</a:t>
            </a:r>
          </a:p>
          <a:p>
            <a:pPr algn="ctr"/>
            <a:r>
              <a:rPr lang="sv-SE" sz="1600" dirty="0">
                <a:cs typeface="Calibri"/>
              </a:rPr>
              <a:t>Korstest</a:t>
            </a:r>
          </a:p>
          <a:p>
            <a:pPr algn="ctr"/>
            <a:r>
              <a:rPr lang="sv-SE" sz="1600" dirty="0">
                <a:cs typeface="Calibri"/>
              </a:rPr>
              <a:t>Väntetid</a:t>
            </a:r>
          </a:p>
        </p:txBody>
      </p:sp>
    </p:spTree>
    <p:extLst>
      <p:ext uri="{BB962C8B-B14F-4D97-AF65-F5344CB8AC3E}">
        <p14:creationId xmlns:p14="http://schemas.microsoft.com/office/powerpoint/2010/main" val="3958858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B477508D-E6C4-48FA-B29F-D8115B0E06A1}"/>
              </a:ext>
            </a:extLst>
          </p:cNvPr>
          <p:cNvGraphicFramePr/>
          <p:nvPr/>
        </p:nvGraphicFramePr>
        <p:xfrm>
          <a:off x="736600" y="596900"/>
          <a:ext cx="10687051" cy="3879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ruta 2">
            <a:extLst>
              <a:ext uri="{FF2B5EF4-FFF2-40B4-BE49-F238E27FC236}">
                <a16:creationId xmlns:a16="http://schemas.microsoft.com/office/drawing/2014/main" id="{10086F3D-84AF-450E-830A-ACB124B1DB1C}"/>
              </a:ext>
            </a:extLst>
          </p:cNvPr>
          <p:cNvSpPr txBox="1"/>
          <p:nvPr/>
        </p:nvSpPr>
        <p:spPr>
          <a:xfrm>
            <a:off x="3117850" y="4540250"/>
            <a:ext cx="2755900" cy="1323439"/>
          </a:xfrm>
          <a:prstGeom prst="rect">
            <a:avLst/>
          </a:prstGeom>
          <a:noFill/>
          <a:ln>
            <a:solidFill>
              <a:srgbClr val="3BAF29"/>
            </a:solidFill>
          </a:ln>
        </p:spPr>
        <p:txBody>
          <a:bodyPr wrap="square" rtlCol="0">
            <a:spAutoFit/>
          </a:bodyPr>
          <a:lstStyle/>
          <a:p>
            <a:pPr algn="ctr"/>
            <a:r>
              <a:rPr lang="sv-SE" sz="1600" dirty="0"/>
              <a:t>Blodgruppsidentitet</a:t>
            </a:r>
          </a:p>
          <a:p>
            <a:pPr algn="ctr"/>
            <a:r>
              <a:rPr lang="sv-SE" sz="1600" dirty="0"/>
              <a:t>HLA-identitet</a:t>
            </a:r>
          </a:p>
          <a:p>
            <a:pPr algn="ctr"/>
            <a:r>
              <a:rPr lang="sv-SE" sz="1600" dirty="0"/>
              <a:t>Barn/Medicinskt behov</a:t>
            </a:r>
          </a:p>
          <a:p>
            <a:pPr algn="ctr"/>
            <a:r>
              <a:rPr lang="sv-SE" sz="1600" dirty="0"/>
              <a:t>Korstest</a:t>
            </a:r>
          </a:p>
          <a:p>
            <a:pPr algn="ctr"/>
            <a:r>
              <a:rPr lang="sv-SE" sz="1600" dirty="0"/>
              <a:t>Väntetid</a:t>
            </a:r>
          </a:p>
        </p:txBody>
      </p:sp>
      <p:sp>
        <p:nvSpPr>
          <p:cNvPr id="4" name="textruta 3">
            <a:extLst>
              <a:ext uri="{FF2B5EF4-FFF2-40B4-BE49-F238E27FC236}">
                <a16:creationId xmlns:a16="http://schemas.microsoft.com/office/drawing/2014/main" id="{2FDB2FCB-FD1F-440B-9365-D681CEA48404}"/>
              </a:ext>
            </a:extLst>
          </p:cNvPr>
          <p:cNvSpPr txBox="1"/>
          <p:nvPr/>
        </p:nvSpPr>
        <p:spPr>
          <a:xfrm>
            <a:off x="6394450" y="4533900"/>
            <a:ext cx="2647950" cy="1846659"/>
          </a:xfrm>
          <a:prstGeom prst="rect">
            <a:avLst/>
          </a:prstGeom>
          <a:noFill/>
          <a:ln>
            <a:solidFill>
              <a:srgbClr val="F5ACB8"/>
            </a:solidFill>
          </a:ln>
        </p:spPr>
        <p:txBody>
          <a:bodyPr wrap="square" rtlCol="0">
            <a:spAutoFit/>
          </a:bodyPr>
          <a:lstStyle/>
          <a:p>
            <a:pPr algn="ctr"/>
            <a:r>
              <a:rPr lang="sv-SE" sz="1600" dirty="0"/>
              <a:t>Larm (urgent call)</a:t>
            </a:r>
          </a:p>
          <a:p>
            <a:pPr algn="ctr"/>
            <a:r>
              <a:rPr lang="sv-SE" sz="1600" dirty="0" err="1"/>
              <a:t>Prio</a:t>
            </a:r>
            <a:r>
              <a:rPr lang="sv-SE" sz="1600" dirty="0"/>
              <a:t> 1 (Hjärta/Lungor)</a:t>
            </a:r>
            <a:endParaRPr lang="sv-SE" sz="1600" dirty="0">
              <a:cs typeface="Calibri"/>
            </a:endParaRPr>
          </a:p>
          <a:p>
            <a:pPr algn="ctr"/>
            <a:r>
              <a:rPr lang="sv-SE" sz="1600" dirty="0"/>
              <a:t>Blodgruppsidentit</a:t>
            </a:r>
            <a:r>
              <a:rPr lang="sv-SE" sz="1600" dirty="0">
                <a:cs typeface="Calibri"/>
              </a:rPr>
              <a:t>et</a:t>
            </a:r>
            <a:endParaRPr lang="sv-SE" sz="1600" dirty="0"/>
          </a:p>
          <a:p>
            <a:pPr algn="ctr"/>
            <a:r>
              <a:rPr lang="sv-SE" sz="1600" dirty="0">
                <a:cs typeface="Calibri"/>
              </a:rPr>
              <a:t>Storleksmatchning</a:t>
            </a:r>
          </a:p>
          <a:p>
            <a:pPr algn="ctr"/>
            <a:r>
              <a:rPr lang="sv-SE" sz="1600" dirty="0">
                <a:cs typeface="Calibri"/>
              </a:rPr>
              <a:t>Barn/medicinskt behov</a:t>
            </a:r>
          </a:p>
          <a:p>
            <a:pPr algn="ctr"/>
            <a:r>
              <a:rPr lang="sv-SE" sz="1600" dirty="0">
                <a:cs typeface="Calibri"/>
              </a:rPr>
              <a:t>Korstest</a:t>
            </a:r>
          </a:p>
          <a:p>
            <a:pPr algn="ctr"/>
            <a:r>
              <a:rPr lang="sv-SE" sz="1600" dirty="0">
                <a:cs typeface="Calibri"/>
              </a:rPr>
              <a:t>Väntetid</a:t>
            </a:r>
          </a:p>
        </p:txBody>
      </p:sp>
    </p:spTree>
    <p:extLst>
      <p:ext uri="{BB962C8B-B14F-4D97-AF65-F5344CB8AC3E}">
        <p14:creationId xmlns:p14="http://schemas.microsoft.com/office/powerpoint/2010/main" val="3564668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ödesschema: Koppling 20">
            <a:extLst>
              <a:ext uri="{FF2B5EF4-FFF2-40B4-BE49-F238E27FC236}">
                <a16:creationId xmlns:a16="http://schemas.microsoft.com/office/drawing/2014/main" id="{52A7047F-6793-4A8D-990B-4ED2DBAF87E6}"/>
              </a:ext>
            </a:extLst>
          </p:cNvPr>
          <p:cNvSpPr/>
          <p:nvPr/>
        </p:nvSpPr>
        <p:spPr>
          <a:xfrm>
            <a:off x="4909130" y="1848971"/>
            <a:ext cx="2755694" cy="2699826"/>
          </a:xfrm>
          <a:prstGeom prst="flowChart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white"/>
                </a:solidFill>
                <a:effectLst/>
                <a:uLnTx/>
                <a:uFillTx/>
                <a:latin typeface="Calibri" panose="020F0502020204030204"/>
                <a:ea typeface="+mn-ea"/>
                <a:cs typeface="+mn-cs"/>
              </a:rPr>
              <a:t>Medverkande vid en donation</a:t>
            </a:r>
          </a:p>
        </p:txBody>
      </p:sp>
      <p:sp>
        <p:nvSpPr>
          <p:cNvPr id="22" name="Pratbubbla: rektangel med rundade hörn 21">
            <a:extLst>
              <a:ext uri="{FF2B5EF4-FFF2-40B4-BE49-F238E27FC236}">
                <a16:creationId xmlns:a16="http://schemas.microsoft.com/office/drawing/2014/main" id="{6A27F80C-67C3-4343-8143-58F763DB1253}"/>
              </a:ext>
            </a:extLst>
          </p:cNvPr>
          <p:cNvSpPr/>
          <p:nvPr/>
        </p:nvSpPr>
        <p:spPr>
          <a:xfrm>
            <a:off x="2278106" y="512780"/>
            <a:ext cx="2851947" cy="1477384"/>
          </a:xfrm>
          <a:prstGeom prst="wedgeRoundRectCallout">
            <a:avLst>
              <a:gd name="adj1" fmla="val 64211"/>
              <a:gd name="adj2" fmla="val 47163"/>
              <a:gd name="adj3" fmla="val 16667"/>
            </a:avLst>
          </a:prstGeom>
          <a:solidFill>
            <a:srgbClr val="00ADD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600" b="1" dirty="0">
                <a:solidFill>
                  <a:schemeClr val="tx1">
                    <a:lumMod val="85000"/>
                    <a:lumOff val="15000"/>
                  </a:schemeClr>
                </a:solidFill>
                <a:cs typeface="Calibri"/>
              </a:rPr>
              <a:t>REGIONALT DONATIONSCENTRUM (</a:t>
            </a:r>
            <a:r>
              <a:rPr lang="sv-SE" sz="1600" b="1" dirty="0" err="1">
                <a:solidFill>
                  <a:schemeClr val="tx1">
                    <a:lumMod val="85000"/>
                    <a:lumOff val="15000"/>
                  </a:schemeClr>
                </a:solidFill>
                <a:cs typeface="Calibri"/>
              </a:rPr>
              <a:t>RDc</a:t>
            </a:r>
            <a:r>
              <a:rPr lang="sv-SE" sz="1600" b="1" dirty="0">
                <a:solidFill>
                  <a:schemeClr val="tx1">
                    <a:lumMod val="85000"/>
                    <a:lumOff val="15000"/>
                  </a:schemeClr>
                </a:solidFill>
                <a:cs typeface="Calibri"/>
              </a:rPr>
              <a:t>) &amp; OFO:</a:t>
            </a:r>
            <a:endParaRPr lang="sv-SE" sz="1600" dirty="0">
              <a:solidFill>
                <a:schemeClr val="tx1">
                  <a:lumMod val="85000"/>
                  <a:lumOff val="15000"/>
                </a:schemeClr>
              </a:solidFill>
            </a:endParaRPr>
          </a:p>
          <a:p>
            <a:r>
              <a:rPr lang="sv-SE" sz="1600" dirty="0">
                <a:solidFill>
                  <a:schemeClr val="tx1">
                    <a:lumMod val="85000"/>
                    <a:lumOff val="15000"/>
                  </a:schemeClr>
                </a:solidFill>
                <a:cs typeface="Calibri"/>
              </a:rPr>
              <a:t>transplantationskoordinator</a:t>
            </a:r>
          </a:p>
          <a:p>
            <a:r>
              <a:rPr lang="sv-SE" sz="1600" dirty="0">
                <a:solidFill>
                  <a:schemeClr val="tx1">
                    <a:lumMod val="85000"/>
                    <a:lumOff val="15000"/>
                  </a:schemeClr>
                </a:solidFill>
                <a:cs typeface="Calibri"/>
              </a:rPr>
              <a:t>DOSS</a:t>
            </a:r>
          </a:p>
          <a:p>
            <a:endParaRPr lang="sv-SE" sz="1600" dirty="0">
              <a:solidFill>
                <a:schemeClr val="tx1">
                  <a:lumMod val="85000"/>
                  <a:lumOff val="15000"/>
                </a:schemeClr>
              </a:solidFill>
              <a:cs typeface="Calibri"/>
            </a:endParaRPr>
          </a:p>
        </p:txBody>
      </p:sp>
      <p:sp>
        <p:nvSpPr>
          <p:cNvPr id="23" name="Pratbubbla: rektangel med rundade hörn 22">
            <a:extLst>
              <a:ext uri="{FF2B5EF4-FFF2-40B4-BE49-F238E27FC236}">
                <a16:creationId xmlns:a16="http://schemas.microsoft.com/office/drawing/2014/main" id="{6654F410-6877-4B99-8C44-B1DCBEFB77AB}"/>
              </a:ext>
            </a:extLst>
          </p:cNvPr>
          <p:cNvSpPr/>
          <p:nvPr/>
        </p:nvSpPr>
        <p:spPr>
          <a:xfrm>
            <a:off x="637932" y="2454088"/>
            <a:ext cx="3497039" cy="3845859"/>
          </a:xfrm>
          <a:prstGeom prst="wedgeRoundRectCallout">
            <a:avLst>
              <a:gd name="adj1" fmla="val 72527"/>
              <a:gd name="adj2" fmla="val -48050"/>
              <a:gd name="adj3" fmla="val 16667"/>
            </a:avLst>
          </a:prstGeom>
          <a:solidFill>
            <a:srgbClr val="45AC34">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sv-SE" sz="1600" b="1" dirty="0">
                <a:solidFill>
                  <a:schemeClr val="tx1">
                    <a:lumMod val="85000"/>
                    <a:lumOff val="15000"/>
                  </a:schemeClr>
                </a:solidFill>
              </a:rPr>
              <a:t>TRANSPLANTATIONSCENTRUM:</a:t>
            </a:r>
          </a:p>
          <a:p>
            <a:pPr lvl="0">
              <a:defRPr/>
            </a:pPr>
            <a:r>
              <a:rPr lang="sv-SE" sz="1600" dirty="0" err="1">
                <a:solidFill>
                  <a:schemeClr val="tx1">
                    <a:lumMod val="85000"/>
                    <a:lumOff val="15000"/>
                  </a:schemeClr>
                </a:solidFill>
              </a:rPr>
              <a:t>transplantationkirurger</a:t>
            </a:r>
            <a:endParaRPr lang="sv-SE" sz="1600" dirty="0">
              <a:solidFill>
                <a:schemeClr val="tx1">
                  <a:lumMod val="85000"/>
                  <a:lumOff val="15000"/>
                </a:schemeClr>
              </a:solidFill>
            </a:endParaRPr>
          </a:p>
          <a:p>
            <a:pPr lvl="0">
              <a:defRPr/>
            </a:pPr>
            <a:r>
              <a:rPr lang="sv-SE" sz="1600" dirty="0" err="1">
                <a:solidFill>
                  <a:schemeClr val="tx1">
                    <a:lumMod val="85000"/>
                    <a:lumOff val="15000"/>
                  </a:schemeClr>
                </a:solidFill>
              </a:rPr>
              <a:t>ssk</a:t>
            </a:r>
            <a:r>
              <a:rPr lang="sv-SE" sz="1600" dirty="0">
                <a:solidFill>
                  <a:schemeClr val="tx1">
                    <a:lumMod val="85000"/>
                    <a:lumOff val="15000"/>
                  </a:schemeClr>
                </a:solidFill>
              </a:rPr>
              <a:t> – </a:t>
            </a:r>
            <a:r>
              <a:rPr lang="sv-SE" sz="1600" dirty="0" err="1">
                <a:solidFill>
                  <a:schemeClr val="tx1">
                    <a:lumMod val="85000"/>
                    <a:lumOff val="15000"/>
                  </a:schemeClr>
                </a:solidFill>
              </a:rPr>
              <a:t>avd</a:t>
            </a:r>
            <a:endParaRPr lang="sv-SE" sz="1600" dirty="0">
              <a:solidFill>
                <a:schemeClr val="tx1">
                  <a:lumMod val="85000"/>
                  <a:lumOff val="15000"/>
                </a:schemeClr>
              </a:solidFill>
            </a:endParaRPr>
          </a:p>
          <a:p>
            <a:pPr lvl="0">
              <a:defRPr/>
            </a:pPr>
            <a:r>
              <a:rPr lang="sv-SE" sz="1600" dirty="0" err="1">
                <a:solidFill>
                  <a:schemeClr val="tx1">
                    <a:lumMod val="85000"/>
                    <a:lumOff val="15000"/>
                  </a:schemeClr>
                </a:solidFill>
              </a:rPr>
              <a:t>usk</a:t>
            </a:r>
            <a:r>
              <a:rPr lang="sv-SE" sz="1600" dirty="0">
                <a:solidFill>
                  <a:schemeClr val="tx1">
                    <a:lumMod val="85000"/>
                    <a:lumOff val="15000"/>
                  </a:schemeClr>
                </a:solidFill>
              </a:rPr>
              <a:t> – </a:t>
            </a:r>
            <a:r>
              <a:rPr lang="sv-SE" sz="1600" dirty="0" err="1">
                <a:solidFill>
                  <a:schemeClr val="tx1">
                    <a:lumMod val="85000"/>
                    <a:lumOff val="15000"/>
                  </a:schemeClr>
                </a:solidFill>
              </a:rPr>
              <a:t>avd</a:t>
            </a:r>
            <a:endParaRPr lang="sv-SE" sz="1600" dirty="0">
              <a:solidFill>
                <a:schemeClr val="tx1">
                  <a:lumMod val="85000"/>
                  <a:lumOff val="15000"/>
                </a:schemeClr>
              </a:solidFill>
            </a:endParaRPr>
          </a:p>
          <a:p>
            <a:pPr lvl="0">
              <a:defRPr/>
            </a:pPr>
            <a:r>
              <a:rPr lang="sv-SE" sz="1600" dirty="0">
                <a:solidFill>
                  <a:schemeClr val="tx1">
                    <a:lumMod val="85000"/>
                    <a:lumOff val="15000"/>
                  </a:schemeClr>
                </a:solidFill>
              </a:rPr>
              <a:t>anestesiolog</a:t>
            </a:r>
          </a:p>
          <a:p>
            <a:pPr lvl="0">
              <a:defRPr/>
            </a:pPr>
            <a:r>
              <a:rPr lang="sv-SE" sz="1600" dirty="0" err="1">
                <a:solidFill>
                  <a:schemeClr val="tx1">
                    <a:lumMod val="85000"/>
                    <a:lumOff val="15000"/>
                  </a:schemeClr>
                </a:solidFill>
              </a:rPr>
              <a:t>ssk-op</a:t>
            </a:r>
            <a:endParaRPr lang="sv-SE" sz="1600" dirty="0">
              <a:solidFill>
                <a:schemeClr val="tx1">
                  <a:lumMod val="85000"/>
                  <a:lumOff val="15000"/>
                </a:schemeClr>
              </a:solidFill>
            </a:endParaRPr>
          </a:p>
          <a:p>
            <a:pPr lvl="0">
              <a:defRPr/>
            </a:pPr>
            <a:r>
              <a:rPr lang="sv-SE" sz="1600" dirty="0" err="1">
                <a:solidFill>
                  <a:schemeClr val="tx1">
                    <a:lumMod val="85000"/>
                    <a:lumOff val="15000"/>
                  </a:schemeClr>
                </a:solidFill>
              </a:rPr>
              <a:t>usk-op</a:t>
            </a:r>
            <a:endParaRPr lang="sv-SE" sz="1600" dirty="0">
              <a:solidFill>
                <a:schemeClr val="tx1">
                  <a:lumMod val="85000"/>
                  <a:lumOff val="15000"/>
                </a:schemeClr>
              </a:solidFill>
            </a:endParaRPr>
          </a:p>
          <a:p>
            <a:pPr lvl="0">
              <a:defRPr/>
            </a:pPr>
            <a:r>
              <a:rPr lang="sv-SE" sz="1600" dirty="0" err="1">
                <a:solidFill>
                  <a:schemeClr val="tx1">
                    <a:lumMod val="85000"/>
                    <a:lumOff val="15000"/>
                  </a:schemeClr>
                </a:solidFill>
              </a:rPr>
              <a:t>ssk-ane</a:t>
            </a:r>
            <a:endParaRPr lang="sv-SE" sz="1600" dirty="0">
              <a:solidFill>
                <a:schemeClr val="tx1">
                  <a:lumMod val="85000"/>
                  <a:lumOff val="15000"/>
                </a:schemeClr>
              </a:solidFill>
            </a:endParaRPr>
          </a:p>
          <a:p>
            <a:pPr lvl="0">
              <a:defRPr/>
            </a:pPr>
            <a:r>
              <a:rPr lang="sv-SE" sz="1600" dirty="0" err="1">
                <a:solidFill>
                  <a:schemeClr val="tx1">
                    <a:lumMod val="85000"/>
                    <a:lumOff val="15000"/>
                  </a:schemeClr>
                </a:solidFill>
              </a:rPr>
              <a:t>lab.personal</a:t>
            </a:r>
            <a:endParaRPr lang="sv-SE" sz="1600" dirty="0">
              <a:solidFill>
                <a:schemeClr val="tx1">
                  <a:lumMod val="85000"/>
                  <a:lumOff val="15000"/>
                </a:schemeClr>
              </a:solidFill>
            </a:endParaRPr>
          </a:p>
          <a:p>
            <a:pPr lvl="0">
              <a:defRPr/>
            </a:pPr>
            <a:r>
              <a:rPr lang="sv-SE" sz="1600" dirty="0">
                <a:solidFill>
                  <a:schemeClr val="tx1">
                    <a:lumMod val="85000"/>
                    <a:lumOff val="15000"/>
                  </a:schemeClr>
                </a:solidFill>
              </a:rPr>
              <a:t>virologer</a:t>
            </a:r>
          </a:p>
          <a:p>
            <a:pPr lvl="0">
              <a:defRPr/>
            </a:pPr>
            <a:r>
              <a:rPr lang="sv-SE" sz="1600" dirty="0">
                <a:solidFill>
                  <a:schemeClr val="tx1">
                    <a:lumMod val="85000"/>
                    <a:lumOff val="15000"/>
                  </a:schemeClr>
                </a:solidFill>
              </a:rPr>
              <a:t>immunologer</a:t>
            </a:r>
          </a:p>
          <a:p>
            <a:pPr lvl="0">
              <a:defRPr/>
            </a:pPr>
            <a:r>
              <a:rPr lang="sv-SE" sz="1600" dirty="0">
                <a:solidFill>
                  <a:schemeClr val="tx1">
                    <a:lumMod val="85000"/>
                    <a:lumOff val="15000"/>
                  </a:schemeClr>
                </a:solidFill>
              </a:rPr>
              <a:t>röntgenpersonal</a:t>
            </a:r>
          </a:p>
          <a:p>
            <a:pPr lvl="0">
              <a:defRPr/>
            </a:pPr>
            <a:r>
              <a:rPr lang="sv-SE" sz="1600" dirty="0">
                <a:solidFill>
                  <a:schemeClr val="tx1">
                    <a:lumMod val="85000"/>
                    <a:lumOff val="15000"/>
                  </a:schemeClr>
                </a:solidFill>
              </a:rPr>
              <a:t>operationsteam Karolinska/</a:t>
            </a:r>
          </a:p>
          <a:p>
            <a:pPr lvl="0">
              <a:defRPr/>
            </a:pPr>
            <a:r>
              <a:rPr lang="sv-SE" sz="1600" dirty="0">
                <a:solidFill>
                  <a:schemeClr val="tx1">
                    <a:lumMod val="85000"/>
                    <a:lumOff val="15000"/>
                  </a:schemeClr>
                </a:solidFill>
              </a:rPr>
              <a:t>Akademiska</a:t>
            </a:r>
          </a:p>
          <a:p>
            <a:pPr lvl="0">
              <a:defRPr/>
            </a:pPr>
            <a:endParaRPr lang="sv-SE" sz="1600" dirty="0">
              <a:solidFill>
                <a:schemeClr val="tx1">
                  <a:lumMod val="85000"/>
                  <a:lumOff val="15000"/>
                </a:schemeClr>
              </a:solidFill>
            </a:endParaRPr>
          </a:p>
        </p:txBody>
      </p:sp>
      <p:sp>
        <p:nvSpPr>
          <p:cNvPr id="24" name="Pratbubbla: rektangel med rundade hörn 23">
            <a:extLst>
              <a:ext uri="{FF2B5EF4-FFF2-40B4-BE49-F238E27FC236}">
                <a16:creationId xmlns:a16="http://schemas.microsoft.com/office/drawing/2014/main" id="{5D7F688B-7A79-4328-B95B-7E21B41D1F8D}"/>
              </a:ext>
            </a:extLst>
          </p:cNvPr>
          <p:cNvSpPr/>
          <p:nvPr/>
        </p:nvSpPr>
        <p:spPr>
          <a:xfrm>
            <a:off x="8327041" y="4383294"/>
            <a:ext cx="2154941" cy="1721672"/>
          </a:xfrm>
          <a:prstGeom prst="wedgeRoundRectCallout">
            <a:avLst>
              <a:gd name="adj1" fmla="val -85422"/>
              <a:gd name="adj2" fmla="val -78131"/>
              <a:gd name="adj3" fmla="val 16667"/>
            </a:avLst>
          </a:prstGeom>
          <a:solidFill>
            <a:srgbClr val="95C11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600" b="1" dirty="0">
                <a:solidFill>
                  <a:schemeClr val="tx1">
                    <a:lumMod val="85000"/>
                    <a:lumOff val="15000"/>
                  </a:schemeClr>
                </a:solidFill>
              </a:rPr>
              <a:t>TRANSPORTER: </a:t>
            </a:r>
            <a:endParaRPr lang="sv-SE" sz="1600" dirty="0">
              <a:solidFill>
                <a:schemeClr val="tx1">
                  <a:lumMod val="85000"/>
                  <a:lumOff val="15000"/>
                </a:schemeClr>
              </a:solidFill>
            </a:endParaRPr>
          </a:p>
          <a:p>
            <a:r>
              <a:rPr lang="sv-SE" sz="1600" dirty="0">
                <a:solidFill>
                  <a:schemeClr val="tx1">
                    <a:lumMod val="85000"/>
                    <a:lumOff val="15000"/>
                  </a:schemeClr>
                </a:solidFill>
                <a:cs typeface="Calibri"/>
              </a:rPr>
              <a:t>sjuktransport</a:t>
            </a:r>
          </a:p>
          <a:p>
            <a:r>
              <a:rPr lang="sv-SE" sz="1600" dirty="0">
                <a:solidFill>
                  <a:schemeClr val="tx1">
                    <a:lumMod val="85000"/>
                    <a:lumOff val="15000"/>
                  </a:schemeClr>
                </a:solidFill>
                <a:cs typeface="Calibri"/>
              </a:rPr>
              <a:t>taxi</a:t>
            </a:r>
          </a:p>
          <a:p>
            <a:r>
              <a:rPr lang="sv-SE" sz="1600" dirty="0">
                <a:solidFill>
                  <a:schemeClr val="tx1">
                    <a:lumMod val="85000"/>
                    <a:lumOff val="15000"/>
                  </a:schemeClr>
                </a:solidFill>
                <a:cs typeface="Calibri"/>
              </a:rPr>
              <a:t>sjukresor</a:t>
            </a:r>
          </a:p>
          <a:p>
            <a:r>
              <a:rPr lang="sv-SE" sz="1600" dirty="0">
                <a:solidFill>
                  <a:schemeClr val="tx1">
                    <a:lumMod val="85000"/>
                    <a:lumOff val="15000"/>
                  </a:schemeClr>
                </a:solidFill>
                <a:cs typeface="Calibri"/>
              </a:rPr>
              <a:t>reguljär flygtransport</a:t>
            </a:r>
          </a:p>
          <a:p>
            <a:r>
              <a:rPr lang="sv-SE" sz="1600" dirty="0">
                <a:solidFill>
                  <a:schemeClr val="tx1">
                    <a:lumMod val="85000"/>
                    <a:lumOff val="15000"/>
                  </a:schemeClr>
                </a:solidFill>
                <a:cs typeface="Calibri"/>
              </a:rPr>
              <a:t>privata flygbolag</a:t>
            </a:r>
          </a:p>
        </p:txBody>
      </p:sp>
      <p:sp>
        <p:nvSpPr>
          <p:cNvPr id="25" name="Pratbubbla: rektangel med rundade hörn 24">
            <a:extLst>
              <a:ext uri="{FF2B5EF4-FFF2-40B4-BE49-F238E27FC236}">
                <a16:creationId xmlns:a16="http://schemas.microsoft.com/office/drawing/2014/main" id="{415EAFCD-598A-46C5-8EB2-C3B3BC743BDD}"/>
              </a:ext>
            </a:extLst>
          </p:cNvPr>
          <p:cNvSpPr/>
          <p:nvPr/>
        </p:nvSpPr>
        <p:spPr>
          <a:xfrm>
            <a:off x="4783740" y="4820771"/>
            <a:ext cx="2887807" cy="1606923"/>
          </a:xfrm>
          <a:prstGeom prst="wedgeRoundRectCallout">
            <a:avLst>
              <a:gd name="adj1" fmla="val -589"/>
              <a:gd name="adj2" fmla="val -62455"/>
              <a:gd name="adj3" fmla="val 16667"/>
            </a:avLst>
          </a:prstGeom>
          <a:solidFill>
            <a:srgbClr val="F1879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600" b="1" dirty="0">
                <a:solidFill>
                  <a:schemeClr val="tx1">
                    <a:lumMod val="85000"/>
                    <a:lumOff val="15000"/>
                  </a:schemeClr>
                </a:solidFill>
              </a:rPr>
              <a:t>ÖVRIGA TRANSPLANTATIONSCENTRA:</a:t>
            </a:r>
            <a:endParaRPr lang="sv-SE" sz="1600" dirty="0">
              <a:solidFill>
                <a:schemeClr val="tx1">
                  <a:lumMod val="85000"/>
                  <a:lumOff val="15000"/>
                </a:schemeClr>
              </a:solidFill>
            </a:endParaRPr>
          </a:p>
          <a:p>
            <a:r>
              <a:rPr lang="sv-SE" sz="1600" dirty="0">
                <a:solidFill>
                  <a:schemeClr val="tx1">
                    <a:lumMod val="85000"/>
                    <a:lumOff val="15000"/>
                  </a:schemeClr>
                </a:solidFill>
                <a:cs typeface="Calibri"/>
              </a:rPr>
              <a:t>transplantationskoordinatorer</a:t>
            </a:r>
          </a:p>
          <a:p>
            <a:r>
              <a:rPr lang="sv-SE" sz="1600" dirty="0">
                <a:solidFill>
                  <a:schemeClr val="tx1">
                    <a:lumMod val="85000"/>
                    <a:lumOff val="15000"/>
                  </a:schemeClr>
                </a:solidFill>
                <a:cs typeface="Calibri"/>
              </a:rPr>
              <a:t>transplantationskirurger</a:t>
            </a:r>
          </a:p>
          <a:p>
            <a:r>
              <a:rPr lang="sv-SE" sz="1600" dirty="0" err="1">
                <a:solidFill>
                  <a:schemeClr val="tx1">
                    <a:lumMod val="85000"/>
                    <a:lumOff val="15000"/>
                  </a:schemeClr>
                </a:solidFill>
                <a:cs typeface="Calibri"/>
              </a:rPr>
              <a:t>ssk-thoraxop</a:t>
            </a:r>
            <a:r>
              <a:rPr lang="sv-SE" sz="1600" dirty="0">
                <a:solidFill>
                  <a:schemeClr val="tx1">
                    <a:lumMod val="85000"/>
                    <a:lumOff val="15000"/>
                  </a:schemeClr>
                </a:solidFill>
                <a:cs typeface="Calibri"/>
              </a:rPr>
              <a:t>.</a:t>
            </a:r>
          </a:p>
          <a:p>
            <a:pPr algn="ctr"/>
            <a:endParaRPr lang="sv-SE" sz="1600" dirty="0">
              <a:solidFill>
                <a:schemeClr val="tx1">
                  <a:lumMod val="85000"/>
                  <a:lumOff val="15000"/>
                </a:schemeClr>
              </a:solidFill>
              <a:cs typeface="Calibri"/>
            </a:endParaRPr>
          </a:p>
        </p:txBody>
      </p:sp>
      <p:sp>
        <p:nvSpPr>
          <p:cNvPr id="26" name="Pratbubbla: rektangel med rundade hörn 25">
            <a:extLst>
              <a:ext uri="{FF2B5EF4-FFF2-40B4-BE49-F238E27FC236}">
                <a16:creationId xmlns:a16="http://schemas.microsoft.com/office/drawing/2014/main" id="{11C82F7E-7E3C-4003-8D6A-1EC07D0D9D59}"/>
              </a:ext>
            </a:extLst>
          </p:cNvPr>
          <p:cNvSpPr/>
          <p:nvPr/>
        </p:nvSpPr>
        <p:spPr>
          <a:xfrm>
            <a:off x="8962465" y="786652"/>
            <a:ext cx="2259106" cy="3287805"/>
          </a:xfrm>
          <a:prstGeom prst="wedgeRoundRectCallout">
            <a:avLst>
              <a:gd name="adj1" fmla="val -130115"/>
              <a:gd name="adj2" fmla="val -11480"/>
              <a:gd name="adj3" fmla="val 16667"/>
            </a:avLst>
          </a:prstGeom>
          <a:solidFill>
            <a:srgbClr val="00ADD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sz="1600" b="1" dirty="0">
                <a:solidFill>
                  <a:schemeClr val="tx1">
                    <a:lumMod val="85000"/>
                    <a:lumOff val="15000"/>
                  </a:schemeClr>
                </a:solidFill>
                <a:cs typeface="Calibri"/>
              </a:rPr>
              <a:t>DONATORSSJUKHUS:</a:t>
            </a:r>
            <a:endParaRPr lang="sv-SE" sz="1600" b="1" dirty="0">
              <a:solidFill>
                <a:schemeClr val="tx1">
                  <a:lumMod val="85000"/>
                  <a:lumOff val="15000"/>
                </a:schemeClr>
              </a:solidFill>
            </a:endParaRPr>
          </a:p>
          <a:p>
            <a:r>
              <a:rPr lang="sv-SE" sz="1600" dirty="0">
                <a:solidFill>
                  <a:schemeClr val="tx1">
                    <a:lumMod val="85000"/>
                    <a:lumOff val="15000"/>
                  </a:schemeClr>
                </a:solidFill>
                <a:cs typeface="Calibri"/>
              </a:rPr>
              <a:t>anestesiolog</a:t>
            </a:r>
          </a:p>
          <a:p>
            <a:r>
              <a:rPr lang="sv-SE" sz="1600" dirty="0">
                <a:solidFill>
                  <a:schemeClr val="tx1">
                    <a:lumMod val="85000"/>
                    <a:lumOff val="15000"/>
                  </a:schemeClr>
                </a:solidFill>
                <a:cs typeface="Calibri"/>
              </a:rPr>
              <a:t>neurokirurg</a:t>
            </a:r>
          </a:p>
          <a:p>
            <a:r>
              <a:rPr lang="sv-SE" sz="1600" dirty="0" err="1">
                <a:solidFill>
                  <a:schemeClr val="tx1">
                    <a:lumMod val="85000"/>
                    <a:lumOff val="15000"/>
                  </a:schemeClr>
                </a:solidFill>
                <a:cs typeface="Calibri"/>
              </a:rPr>
              <a:t>ssk</a:t>
            </a:r>
            <a:r>
              <a:rPr lang="sv-SE" sz="1600" dirty="0">
                <a:solidFill>
                  <a:schemeClr val="tx1">
                    <a:lumMod val="85000"/>
                    <a:lumOff val="15000"/>
                  </a:schemeClr>
                </a:solidFill>
                <a:cs typeface="Calibri"/>
              </a:rPr>
              <a:t>-IVA</a:t>
            </a:r>
          </a:p>
          <a:p>
            <a:r>
              <a:rPr lang="sv-SE" sz="1600" dirty="0" err="1">
                <a:solidFill>
                  <a:schemeClr val="tx1">
                    <a:lumMod val="85000"/>
                    <a:lumOff val="15000"/>
                  </a:schemeClr>
                </a:solidFill>
                <a:cs typeface="Calibri"/>
              </a:rPr>
              <a:t>usk</a:t>
            </a:r>
            <a:r>
              <a:rPr lang="sv-SE" sz="1600" dirty="0">
                <a:solidFill>
                  <a:schemeClr val="tx1">
                    <a:lumMod val="85000"/>
                    <a:lumOff val="15000"/>
                  </a:schemeClr>
                </a:solidFill>
                <a:cs typeface="Calibri"/>
              </a:rPr>
              <a:t>-IVA</a:t>
            </a:r>
          </a:p>
          <a:p>
            <a:r>
              <a:rPr lang="sv-SE" sz="1600" dirty="0">
                <a:solidFill>
                  <a:schemeClr val="tx1">
                    <a:lumMod val="85000"/>
                    <a:lumOff val="15000"/>
                  </a:schemeClr>
                </a:solidFill>
                <a:cs typeface="Calibri"/>
              </a:rPr>
              <a:t>kurator/präst</a:t>
            </a:r>
          </a:p>
          <a:p>
            <a:r>
              <a:rPr lang="sv-SE" sz="1600" dirty="0" err="1">
                <a:solidFill>
                  <a:schemeClr val="tx1">
                    <a:lumMod val="85000"/>
                    <a:lumOff val="15000"/>
                  </a:schemeClr>
                </a:solidFill>
                <a:cs typeface="Calibri"/>
              </a:rPr>
              <a:t>ssk-op</a:t>
            </a:r>
            <a:endParaRPr lang="sv-SE" sz="1600" dirty="0">
              <a:solidFill>
                <a:schemeClr val="tx1">
                  <a:lumMod val="85000"/>
                  <a:lumOff val="15000"/>
                </a:schemeClr>
              </a:solidFill>
              <a:cs typeface="Calibri"/>
            </a:endParaRPr>
          </a:p>
          <a:p>
            <a:r>
              <a:rPr lang="sv-SE" sz="1600" dirty="0" err="1">
                <a:solidFill>
                  <a:schemeClr val="tx1">
                    <a:lumMod val="85000"/>
                    <a:lumOff val="15000"/>
                  </a:schemeClr>
                </a:solidFill>
                <a:cs typeface="Calibri"/>
              </a:rPr>
              <a:t>ssk-ane</a:t>
            </a:r>
            <a:endParaRPr lang="sv-SE" sz="1600" dirty="0">
              <a:solidFill>
                <a:schemeClr val="tx1">
                  <a:lumMod val="85000"/>
                  <a:lumOff val="15000"/>
                </a:schemeClr>
              </a:solidFill>
              <a:cs typeface="Calibri"/>
            </a:endParaRPr>
          </a:p>
          <a:p>
            <a:r>
              <a:rPr lang="sv-SE" sz="1600" dirty="0" err="1">
                <a:solidFill>
                  <a:schemeClr val="tx1">
                    <a:lumMod val="85000"/>
                    <a:lumOff val="15000"/>
                  </a:schemeClr>
                </a:solidFill>
                <a:cs typeface="Calibri"/>
              </a:rPr>
              <a:t>usk</a:t>
            </a:r>
            <a:r>
              <a:rPr lang="sv-SE" sz="1600" dirty="0">
                <a:solidFill>
                  <a:schemeClr val="tx1">
                    <a:lumMod val="85000"/>
                    <a:lumOff val="15000"/>
                  </a:schemeClr>
                </a:solidFill>
                <a:cs typeface="Calibri"/>
              </a:rPr>
              <a:t> </a:t>
            </a:r>
            <a:r>
              <a:rPr lang="sv-SE" sz="1600" dirty="0" err="1">
                <a:solidFill>
                  <a:schemeClr val="tx1">
                    <a:lumMod val="85000"/>
                    <a:lumOff val="15000"/>
                  </a:schemeClr>
                </a:solidFill>
                <a:cs typeface="Calibri"/>
              </a:rPr>
              <a:t>op</a:t>
            </a:r>
            <a:r>
              <a:rPr lang="sv-SE" sz="1600" dirty="0">
                <a:solidFill>
                  <a:schemeClr val="tx1">
                    <a:lumMod val="85000"/>
                    <a:lumOff val="15000"/>
                  </a:schemeClr>
                </a:solidFill>
                <a:cs typeface="Calibri"/>
              </a:rPr>
              <a:t>/</a:t>
            </a:r>
            <a:r>
              <a:rPr lang="sv-SE" sz="1600" dirty="0" err="1">
                <a:solidFill>
                  <a:schemeClr val="tx1">
                    <a:lumMod val="85000"/>
                    <a:lumOff val="15000"/>
                  </a:schemeClr>
                </a:solidFill>
                <a:cs typeface="Calibri"/>
              </a:rPr>
              <a:t>ane</a:t>
            </a:r>
            <a:endParaRPr lang="sv-SE" sz="1600" dirty="0">
              <a:solidFill>
                <a:schemeClr val="tx1">
                  <a:lumMod val="85000"/>
                  <a:lumOff val="15000"/>
                </a:schemeClr>
              </a:solidFill>
              <a:cs typeface="Calibri"/>
            </a:endParaRPr>
          </a:p>
          <a:p>
            <a:r>
              <a:rPr lang="sv-SE" sz="1600" dirty="0">
                <a:solidFill>
                  <a:schemeClr val="tx1">
                    <a:lumMod val="85000"/>
                    <a:lumOff val="15000"/>
                  </a:schemeClr>
                </a:solidFill>
                <a:cs typeface="Calibri"/>
              </a:rPr>
              <a:t>röntgenpersonal</a:t>
            </a:r>
          </a:p>
          <a:p>
            <a:r>
              <a:rPr lang="sv-SE" sz="1600" dirty="0">
                <a:solidFill>
                  <a:schemeClr val="tx1">
                    <a:lumMod val="85000"/>
                    <a:lumOff val="15000"/>
                  </a:schemeClr>
                </a:solidFill>
                <a:cs typeface="Calibri"/>
              </a:rPr>
              <a:t>kardiolog</a:t>
            </a:r>
          </a:p>
          <a:p>
            <a:r>
              <a:rPr lang="sv-SE" sz="1600" dirty="0" err="1">
                <a:solidFill>
                  <a:schemeClr val="tx1">
                    <a:lumMod val="85000"/>
                    <a:lumOff val="15000"/>
                  </a:schemeClr>
                </a:solidFill>
                <a:cs typeface="Calibri"/>
              </a:rPr>
              <a:t>lab.personal</a:t>
            </a:r>
            <a:endParaRPr lang="sv-SE" sz="1600" dirty="0">
              <a:solidFill>
                <a:schemeClr val="tx1">
                  <a:lumMod val="85000"/>
                  <a:lumOff val="15000"/>
                </a:schemeClr>
              </a:solidFill>
              <a:cs typeface="Calibri"/>
            </a:endParaRPr>
          </a:p>
        </p:txBody>
      </p:sp>
    </p:spTree>
    <p:extLst>
      <p:ext uri="{BB962C8B-B14F-4D97-AF65-F5344CB8AC3E}">
        <p14:creationId xmlns:p14="http://schemas.microsoft.com/office/powerpoint/2010/main" val="476726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9A7C1A-7C53-4137-84B5-88007EAEDBE0}"/>
              </a:ext>
            </a:extLst>
          </p:cNvPr>
          <p:cNvSpPr>
            <a:spLocks noGrp="1"/>
          </p:cNvSpPr>
          <p:nvPr>
            <p:ph type="title"/>
          </p:nvPr>
        </p:nvSpPr>
        <p:spPr>
          <a:xfrm>
            <a:off x="838200" y="830633"/>
            <a:ext cx="10515600" cy="1325563"/>
          </a:xfrm>
        </p:spPr>
        <p:txBody>
          <a:bodyPr/>
          <a:lstStyle/>
          <a:p>
            <a:r>
              <a:rPr lang="sv-SE" dirty="0"/>
              <a:t>FÖR KONTAKT ELLER FRÅGOR KRING DENNA PRESENTATION</a:t>
            </a:r>
          </a:p>
        </p:txBody>
      </p:sp>
      <p:sp>
        <p:nvSpPr>
          <p:cNvPr id="3" name="Platshållare för innehåll 2">
            <a:extLst>
              <a:ext uri="{FF2B5EF4-FFF2-40B4-BE49-F238E27FC236}">
                <a16:creationId xmlns:a16="http://schemas.microsoft.com/office/drawing/2014/main" id="{3EBF3E19-DAFA-471A-B9FA-6229B337F217}"/>
              </a:ext>
            </a:extLst>
          </p:cNvPr>
          <p:cNvSpPr>
            <a:spLocks noGrp="1"/>
          </p:cNvSpPr>
          <p:nvPr>
            <p:ph sz="half" idx="1"/>
          </p:nvPr>
        </p:nvSpPr>
        <p:spPr>
          <a:xfrm>
            <a:off x="838200" y="2299446"/>
            <a:ext cx="5181600" cy="4351338"/>
          </a:xfrm>
        </p:spPr>
        <p:txBody>
          <a:bodyPr/>
          <a:lstStyle/>
          <a:p>
            <a:pPr marL="0" indent="0">
              <a:buNone/>
            </a:pPr>
            <a:r>
              <a:rPr lang="sv-SE" dirty="0"/>
              <a:t>Maila: rdc.karolinska@sll.se</a:t>
            </a:r>
          </a:p>
        </p:txBody>
      </p:sp>
      <p:pic>
        <p:nvPicPr>
          <p:cNvPr id="6" name="Bildobjekt 5" descr="En bild som visar klocka, tecken, ritning&#10;&#10;Automatiskt genererad beskrivning">
            <a:extLst>
              <a:ext uri="{FF2B5EF4-FFF2-40B4-BE49-F238E27FC236}">
                <a16:creationId xmlns:a16="http://schemas.microsoft.com/office/drawing/2014/main" id="{C8C40D5F-9F6A-49AC-8B97-324BFAC088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826" y="2958275"/>
            <a:ext cx="7799132" cy="3639594"/>
          </a:xfrm>
          <a:prstGeom prst="rect">
            <a:avLst/>
          </a:prstGeom>
        </p:spPr>
      </p:pic>
      <p:sp>
        <p:nvSpPr>
          <p:cNvPr id="7" name="Rektangel 6">
            <a:extLst>
              <a:ext uri="{FF2B5EF4-FFF2-40B4-BE49-F238E27FC236}">
                <a16:creationId xmlns:a16="http://schemas.microsoft.com/office/drawing/2014/main" id="{65376AE1-A7CE-451D-BF0F-A4563981FDEA}"/>
              </a:ext>
            </a:extLst>
          </p:cNvPr>
          <p:cNvSpPr/>
          <p:nvPr/>
        </p:nvSpPr>
        <p:spPr>
          <a:xfrm>
            <a:off x="10484069" y="5675586"/>
            <a:ext cx="1237593" cy="835573"/>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63448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4C90206-0C4F-4AC2-B8FB-2936910BEDB1}"/>
              </a:ext>
            </a:extLst>
          </p:cNvPr>
          <p:cNvSpPr>
            <a:spLocks noGrp="1"/>
          </p:cNvSpPr>
          <p:nvPr>
            <p:ph type="body" sz="quarter" idx="10"/>
          </p:nvPr>
        </p:nvSpPr>
        <p:spPr/>
        <p:txBody>
          <a:bodyPr/>
          <a:lstStyle/>
          <a:p>
            <a:r>
              <a:rPr lang="sv-SE" sz="4000" dirty="0"/>
              <a:t>Koordinering syftar till</a:t>
            </a:r>
          </a:p>
        </p:txBody>
      </p:sp>
      <p:sp>
        <p:nvSpPr>
          <p:cNvPr id="3" name="Platshållare för text 2">
            <a:extLst>
              <a:ext uri="{FF2B5EF4-FFF2-40B4-BE49-F238E27FC236}">
                <a16:creationId xmlns:a16="http://schemas.microsoft.com/office/drawing/2014/main" id="{D3FC7023-C173-4817-800E-282D172682CD}"/>
              </a:ext>
            </a:extLst>
          </p:cNvPr>
          <p:cNvSpPr>
            <a:spLocks noGrp="1"/>
          </p:cNvSpPr>
          <p:nvPr>
            <p:ph type="body" sz="quarter" idx="11"/>
          </p:nvPr>
        </p:nvSpPr>
        <p:spPr/>
        <p:txBody>
          <a:bodyPr/>
          <a:lstStyle/>
          <a:p>
            <a:r>
              <a:rPr lang="sv-SE" dirty="0"/>
              <a:t>Strukturerad samordning</a:t>
            </a:r>
          </a:p>
          <a:p>
            <a:r>
              <a:rPr lang="sv-SE" dirty="0"/>
              <a:t>Stöd och rådgivning</a:t>
            </a:r>
          </a:p>
          <a:p>
            <a:r>
              <a:rPr lang="sv-SE" dirty="0"/>
              <a:t>Informationsöverföring</a:t>
            </a:r>
          </a:p>
          <a:p>
            <a:r>
              <a:rPr lang="sv-SE" dirty="0"/>
              <a:t>Tillgänglighet 24/7</a:t>
            </a:r>
          </a:p>
          <a:p>
            <a:r>
              <a:rPr lang="sv-SE" dirty="0"/>
              <a:t>Spårbarhet</a:t>
            </a:r>
          </a:p>
        </p:txBody>
      </p:sp>
    </p:spTree>
    <p:extLst>
      <p:ext uri="{BB962C8B-B14F-4D97-AF65-F5344CB8AC3E}">
        <p14:creationId xmlns:p14="http://schemas.microsoft.com/office/powerpoint/2010/main" val="1797741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5D106538-298E-4891-8089-9EF3A36CD9F0}"/>
              </a:ext>
            </a:extLst>
          </p:cNvPr>
          <p:cNvSpPr>
            <a:spLocks noGrp="1"/>
          </p:cNvSpPr>
          <p:nvPr>
            <p:ph type="body" sz="quarter" idx="10"/>
          </p:nvPr>
        </p:nvSpPr>
        <p:spPr/>
        <p:txBody>
          <a:bodyPr/>
          <a:lstStyle/>
          <a:p>
            <a:r>
              <a:rPr lang="sv-SE" sz="4000" dirty="0"/>
              <a:t>Skyldigheter för hälso- och sjukvården</a:t>
            </a:r>
          </a:p>
        </p:txBody>
      </p:sp>
      <p:sp>
        <p:nvSpPr>
          <p:cNvPr id="3" name="Platshållare för text 2">
            <a:extLst>
              <a:ext uri="{FF2B5EF4-FFF2-40B4-BE49-F238E27FC236}">
                <a16:creationId xmlns:a16="http://schemas.microsoft.com/office/drawing/2014/main" id="{566BBF20-0AC6-4A78-B8B2-E8D241D8068E}"/>
              </a:ext>
            </a:extLst>
          </p:cNvPr>
          <p:cNvSpPr>
            <a:spLocks noGrp="1"/>
          </p:cNvSpPr>
          <p:nvPr>
            <p:ph type="body" sz="quarter" idx="11"/>
          </p:nvPr>
        </p:nvSpPr>
        <p:spPr>
          <a:xfrm>
            <a:off x="4638675" y="2316163"/>
            <a:ext cx="5749925" cy="2870200"/>
          </a:xfrm>
        </p:spPr>
        <p:txBody>
          <a:bodyPr/>
          <a:lstStyle/>
          <a:p>
            <a:pPr marL="0" indent="0">
              <a:buNone/>
            </a:pPr>
            <a:r>
              <a:rPr lang="sv-SE" dirty="0"/>
              <a:t>Enligt Hälso- och sjukvårdslagen ska befolkningen </a:t>
            </a:r>
            <a:br>
              <a:rPr lang="sv-SE" dirty="0"/>
            </a:br>
            <a:r>
              <a:rPr lang="sv-SE" dirty="0"/>
              <a:t>erbjudas god hälso- och sjukvård, där behandling med transplantation ingår. Donation är en förutsättning för transplantation. </a:t>
            </a:r>
          </a:p>
          <a:p>
            <a:r>
              <a:rPr lang="sv-SE" dirty="0"/>
              <a:t>Intensivvården är skyldig att främja donation för att personer som avlider ska beredas möjlighet att donera organ och vävnader i enlighet med deras önskan.</a:t>
            </a:r>
          </a:p>
          <a:p>
            <a:r>
              <a:rPr lang="sv-SE" dirty="0"/>
              <a:t>Patienter på en intensivvårdsavdelning vårdas alltid initialt för sin egen skull. När fortsatt intensivvård inte längre är till hjälp för patientens överlevnad ska man överväga om det är möjligt med donation. </a:t>
            </a:r>
          </a:p>
          <a:p>
            <a:pPr marL="0" indent="0">
              <a:buNone/>
            </a:pPr>
            <a:endParaRPr lang="sv-SE" dirty="0"/>
          </a:p>
        </p:txBody>
      </p:sp>
    </p:spTree>
    <p:extLst>
      <p:ext uri="{BB962C8B-B14F-4D97-AF65-F5344CB8AC3E}">
        <p14:creationId xmlns:p14="http://schemas.microsoft.com/office/powerpoint/2010/main" val="4264766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3A433A96-296C-4236-B932-07BFB99CFB48}"/>
              </a:ext>
            </a:extLst>
          </p:cNvPr>
          <p:cNvSpPr>
            <a:spLocks noGrp="1"/>
          </p:cNvSpPr>
          <p:nvPr>
            <p:ph type="body" sz="quarter" idx="10"/>
          </p:nvPr>
        </p:nvSpPr>
        <p:spPr>
          <a:xfrm>
            <a:off x="1088091" y="2003051"/>
            <a:ext cx="2864128" cy="2878138"/>
          </a:xfrm>
        </p:spPr>
        <p:txBody>
          <a:bodyPr/>
          <a:lstStyle/>
          <a:p>
            <a:r>
              <a:rPr lang="sv-SE" dirty="0"/>
              <a:t>Det finns bara en död</a:t>
            </a:r>
          </a:p>
        </p:txBody>
      </p:sp>
      <p:sp>
        <p:nvSpPr>
          <p:cNvPr id="3" name="Platshållare för text 2">
            <a:extLst>
              <a:ext uri="{FF2B5EF4-FFF2-40B4-BE49-F238E27FC236}">
                <a16:creationId xmlns:a16="http://schemas.microsoft.com/office/drawing/2014/main" id="{71B4A658-0B07-47AE-B2DF-50E0F5EF0A7D}"/>
              </a:ext>
            </a:extLst>
          </p:cNvPr>
          <p:cNvSpPr>
            <a:spLocks noGrp="1"/>
          </p:cNvSpPr>
          <p:nvPr>
            <p:ph type="body" sz="quarter" idx="11"/>
          </p:nvPr>
        </p:nvSpPr>
        <p:spPr>
          <a:xfrm>
            <a:off x="4638675" y="1624013"/>
            <a:ext cx="5749925" cy="2870200"/>
          </a:xfrm>
        </p:spPr>
        <p:txBody>
          <a:bodyPr/>
          <a:lstStyle/>
          <a:p>
            <a:pPr marL="0" indent="0">
              <a:buNone/>
            </a:pPr>
            <a:r>
              <a:rPr lang="sv-SE" dirty="0"/>
              <a:t>Det finns bara en död, det som med fackterm kallas </a:t>
            </a:r>
            <a:r>
              <a:rPr lang="sv-SE" i="1" dirty="0"/>
              <a:t>total hjärninfarkt</a:t>
            </a:r>
            <a:r>
              <a:rPr lang="sv-SE" dirty="0"/>
              <a:t>. En total hjärninfarkt innebär att hjärnans samtliga funktioner, totalt och oåterkalleligen, har upphört – det är då en människa är död (Lag om kriterier för bestämmande av människans död, 1987:269). </a:t>
            </a:r>
          </a:p>
          <a:p>
            <a:endParaRPr lang="sv-SE" dirty="0"/>
          </a:p>
        </p:txBody>
      </p:sp>
      <p:pic>
        <p:nvPicPr>
          <p:cNvPr id="4" name="Bildobjekt 3">
            <a:extLst>
              <a:ext uri="{FF2B5EF4-FFF2-40B4-BE49-F238E27FC236}">
                <a16:creationId xmlns:a16="http://schemas.microsoft.com/office/drawing/2014/main" id="{0D3409B6-9AEF-435A-84BF-0B56CDDE5C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745267" y="3710028"/>
            <a:ext cx="1941283" cy="9572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6409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2EFF6B95-6EE8-467A-B511-C3E05685DD89}"/>
              </a:ext>
            </a:extLst>
          </p:cNvPr>
          <p:cNvSpPr>
            <a:spLocks noGrp="1"/>
          </p:cNvSpPr>
          <p:nvPr>
            <p:ph type="body" sz="quarter" idx="10"/>
          </p:nvPr>
        </p:nvSpPr>
        <p:spPr/>
        <p:txBody>
          <a:bodyPr/>
          <a:lstStyle/>
          <a:p>
            <a:r>
              <a:rPr lang="sv-SE" dirty="0"/>
              <a:t>DBD/DCD</a:t>
            </a:r>
          </a:p>
        </p:txBody>
      </p:sp>
      <p:sp>
        <p:nvSpPr>
          <p:cNvPr id="3" name="Platshållare för text 2">
            <a:extLst>
              <a:ext uri="{FF2B5EF4-FFF2-40B4-BE49-F238E27FC236}">
                <a16:creationId xmlns:a16="http://schemas.microsoft.com/office/drawing/2014/main" id="{0DF4E0B1-34DC-486F-9A50-8D9806791A80}"/>
              </a:ext>
            </a:extLst>
          </p:cNvPr>
          <p:cNvSpPr>
            <a:spLocks noGrp="1"/>
          </p:cNvSpPr>
          <p:nvPr>
            <p:ph type="body" sz="quarter" idx="11"/>
          </p:nvPr>
        </p:nvSpPr>
        <p:spPr>
          <a:xfrm>
            <a:off x="4638675" y="2462213"/>
            <a:ext cx="5793536" cy="2870200"/>
          </a:xfrm>
        </p:spPr>
        <p:txBody>
          <a:bodyPr/>
          <a:lstStyle/>
          <a:p>
            <a:r>
              <a:rPr lang="sv-SE" dirty="0"/>
              <a:t>DBD, Donation då döden inträffar efter primär hjärnskada (Donation </a:t>
            </a:r>
            <a:r>
              <a:rPr lang="sv-SE" dirty="0" err="1"/>
              <a:t>after</a:t>
            </a:r>
            <a:r>
              <a:rPr lang="sv-SE" dirty="0"/>
              <a:t> Brain Death) </a:t>
            </a:r>
          </a:p>
          <a:p>
            <a:r>
              <a:rPr lang="sv-SE" dirty="0"/>
              <a:t>DCD, Donation då döden inträffar efter cirkulations-stillestånd (Donation </a:t>
            </a:r>
            <a:r>
              <a:rPr lang="sv-SE" dirty="0" err="1"/>
              <a:t>after</a:t>
            </a:r>
            <a:r>
              <a:rPr lang="sv-SE" dirty="0"/>
              <a:t> </a:t>
            </a:r>
            <a:r>
              <a:rPr lang="sv-SE" dirty="0" err="1"/>
              <a:t>Circulatory</a:t>
            </a:r>
            <a:r>
              <a:rPr lang="sv-SE" dirty="0"/>
              <a:t> Death)</a:t>
            </a:r>
          </a:p>
          <a:p>
            <a:endParaRPr lang="sv-SE" dirty="0"/>
          </a:p>
          <a:p>
            <a:endParaRPr lang="sv-SE" dirty="0"/>
          </a:p>
        </p:txBody>
      </p:sp>
    </p:spTree>
    <p:extLst>
      <p:ext uri="{BB962C8B-B14F-4D97-AF65-F5344CB8AC3E}">
        <p14:creationId xmlns:p14="http://schemas.microsoft.com/office/powerpoint/2010/main" val="126200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684042D-6B16-47F6-96CB-6F8606D29EA6}"/>
              </a:ext>
            </a:extLst>
          </p:cNvPr>
          <p:cNvSpPr>
            <a:spLocks noGrp="1"/>
          </p:cNvSpPr>
          <p:nvPr>
            <p:ph type="body" sz="quarter" idx="10"/>
          </p:nvPr>
        </p:nvSpPr>
        <p:spPr/>
        <p:txBody>
          <a:bodyPr/>
          <a:lstStyle/>
          <a:p>
            <a:r>
              <a:rPr lang="sv-SE" dirty="0"/>
              <a:t>Vem ansvarar för vad?</a:t>
            </a:r>
          </a:p>
        </p:txBody>
      </p:sp>
      <p:sp>
        <p:nvSpPr>
          <p:cNvPr id="3" name="Platshållare för text 2">
            <a:extLst>
              <a:ext uri="{FF2B5EF4-FFF2-40B4-BE49-F238E27FC236}">
                <a16:creationId xmlns:a16="http://schemas.microsoft.com/office/drawing/2014/main" id="{989DC5B6-DD53-4A3A-A73A-B075FFE4ADFD}"/>
              </a:ext>
            </a:extLst>
          </p:cNvPr>
          <p:cNvSpPr>
            <a:spLocks noGrp="1"/>
          </p:cNvSpPr>
          <p:nvPr>
            <p:ph type="body" sz="quarter" idx="11"/>
          </p:nvPr>
        </p:nvSpPr>
        <p:spPr/>
        <p:txBody>
          <a:bodyPr/>
          <a:lstStyle/>
          <a:p>
            <a:r>
              <a:rPr lang="sv-SE" dirty="0"/>
              <a:t>Donatorkarakterisering - IVA</a:t>
            </a:r>
          </a:p>
          <a:p>
            <a:r>
              <a:rPr lang="sv-SE" dirty="0"/>
              <a:t>Donationsbeslut - IVA</a:t>
            </a:r>
          </a:p>
          <a:p>
            <a:r>
              <a:rPr lang="sv-SE" dirty="0"/>
              <a:t>Transplantationsbeslut - Transplantation</a:t>
            </a:r>
          </a:p>
          <a:p>
            <a:endParaRPr lang="sv-SE" dirty="0"/>
          </a:p>
        </p:txBody>
      </p:sp>
    </p:spTree>
    <p:extLst>
      <p:ext uri="{BB962C8B-B14F-4D97-AF65-F5344CB8AC3E}">
        <p14:creationId xmlns:p14="http://schemas.microsoft.com/office/powerpoint/2010/main" val="1638745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a:extLst>
              <a:ext uri="{FF2B5EF4-FFF2-40B4-BE49-F238E27FC236}">
                <a16:creationId xmlns:a16="http://schemas.microsoft.com/office/drawing/2014/main" id="{FCB25FE8-77DC-4FF4-A77F-CFB5EDCC9F54}"/>
              </a:ext>
            </a:extLst>
          </p:cNvPr>
          <p:cNvPicPr>
            <a:picLocks noChangeAspect="1"/>
          </p:cNvPicPr>
          <p:nvPr/>
        </p:nvPicPr>
        <p:blipFill rotWithShape="1">
          <a:blip r:embed="rId3"/>
          <a:srcRect l="16446" t="16836" r="17773" b="3036"/>
          <a:stretch/>
        </p:blipFill>
        <p:spPr>
          <a:xfrm>
            <a:off x="2559922" y="1057608"/>
            <a:ext cx="7082667" cy="468037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8283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DA813A44-BC92-4A0C-8611-95A8B4669F3A}"/>
              </a:ext>
            </a:extLst>
          </p:cNvPr>
          <p:cNvSpPr>
            <a:spLocks noGrp="1"/>
          </p:cNvSpPr>
          <p:nvPr>
            <p:ph type="body" sz="quarter" idx="11"/>
          </p:nvPr>
        </p:nvSpPr>
        <p:spPr>
          <a:xfrm>
            <a:off x="254000" y="826522"/>
            <a:ext cx="4775200" cy="2541961"/>
          </a:xfrm>
        </p:spPr>
        <p:txBody>
          <a:bodyPr/>
          <a:lstStyle/>
          <a:p>
            <a:r>
              <a:rPr lang="sv-SE" sz="2800" dirty="0"/>
              <a:t>Jourhavande transplantationskoordinator:</a:t>
            </a:r>
          </a:p>
          <a:p>
            <a:r>
              <a:rPr lang="sv-SE" sz="2800" dirty="0"/>
              <a:t> 020-224 224 </a:t>
            </a:r>
          </a:p>
        </p:txBody>
      </p:sp>
      <p:sp>
        <p:nvSpPr>
          <p:cNvPr id="4" name="Platshållare för text 3">
            <a:extLst>
              <a:ext uri="{FF2B5EF4-FFF2-40B4-BE49-F238E27FC236}">
                <a16:creationId xmlns:a16="http://schemas.microsoft.com/office/drawing/2014/main" id="{DD952B5E-5A44-4088-AAC9-462E092203DB}"/>
              </a:ext>
            </a:extLst>
          </p:cNvPr>
          <p:cNvSpPr>
            <a:spLocks noGrp="1"/>
          </p:cNvSpPr>
          <p:nvPr>
            <p:ph type="body" sz="quarter" idx="12"/>
          </p:nvPr>
        </p:nvSpPr>
        <p:spPr/>
        <p:txBody>
          <a:bodyPr/>
          <a:lstStyle/>
          <a:p>
            <a:r>
              <a:rPr lang="sv-SE" sz="2800" dirty="0"/>
              <a:t>Jourhavande DOSS: </a:t>
            </a:r>
          </a:p>
          <a:p>
            <a:r>
              <a:rPr lang="sv-SE" sz="2800" dirty="0"/>
              <a:t>0746-21 97 70 </a:t>
            </a:r>
          </a:p>
        </p:txBody>
      </p:sp>
      <p:pic>
        <p:nvPicPr>
          <p:cNvPr id="7" name="Bildobjekt 6" descr="En bild som visar tallrik, klocka&#10;&#10;Automatiskt genererad beskrivning">
            <a:extLst>
              <a:ext uri="{FF2B5EF4-FFF2-40B4-BE49-F238E27FC236}">
                <a16:creationId xmlns:a16="http://schemas.microsoft.com/office/drawing/2014/main" id="{BE2714A3-575A-449B-978C-2EFFDC48DA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0082" y="1339411"/>
            <a:ext cx="3997325" cy="3997325"/>
          </a:xfrm>
          <a:prstGeom prst="rect">
            <a:avLst/>
          </a:prstGeom>
        </p:spPr>
      </p:pic>
    </p:spTree>
    <p:extLst>
      <p:ext uri="{BB962C8B-B14F-4D97-AF65-F5344CB8AC3E}">
        <p14:creationId xmlns:p14="http://schemas.microsoft.com/office/powerpoint/2010/main" val="2113848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B542CF34-4502-4EB5-9ECA-456B2D3176D1}"/>
              </a:ext>
            </a:extLst>
          </p:cNvPr>
          <p:cNvSpPr>
            <a:spLocks noGrp="1"/>
          </p:cNvSpPr>
          <p:nvPr>
            <p:ph type="body" sz="quarter" idx="10"/>
          </p:nvPr>
        </p:nvSpPr>
        <p:spPr>
          <a:xfrm>
            <a:off x="977462" y="2266248"/>
            <a:ext cx="2995121" cy="2878138"/>
          </a:xfrm>
        </p:spPr>
        <p:txBody>
          <a:bodyPr/>
          <a:lstStyle/>
          <a:p>
            <a:r>
              <a:rPr lang="sv-SE" sz="3200" dirty="0"/>
              <a:t>Första kontakt med transplantations-koordinatorn</a:t>
            </a:r>
          </a:p>
        </p:txBody>
      </p:sp>
      <p:sp>
        <p:nvSpPr>
          <p:cNvPr id="3" name="Platshållare för text 2">
            <a:extLst>
              <a:ext uri="{FF2B5EF4-FFF2-40B4-BE49-F238E27FC236}">
                <a16:creationId xmlns:a16="http://schemas.microsoft.com/office/drawing/2014/main" id="{0CAF74A8-987A-4551-A0F3-0DB0687B79FE}"/>
              </a:ext>
            </a:extLst>
          </p:cNvPr>
          <p:cNvSpPr>
            <a:spLocks noGrp="1"/>
          </p:cNvSpPr>
          <p:nvPr>
            <p:ph type="body" sz="quarter" idx="11"/>
          </p:nvPr>
        </p:nvSpPr>
        <p:spPr/>
        <p:txBody>
          <a:bodyPr/>
          <a:lstStyle/>
          <a:p>
            <a:r>
              <a:rPr lang="sv-SE" b="1" dirty="0"/>
              <a:t>Aktuell status</a:t>
            </a:r>
          </a:p>
          <a:p>
            <a:r>
              <a:rPr lang="sv-SE" b="1" dirty="0"/>
              <a:t>Journalgranskning/ Anamnes</a:t>
            </a:r>
          </a:p>
          <a:p>
            <a:r>
              <a:rPr lang="sv-SE" dirty="0"/>
              <a:t>Blodgrupp, längd och vikt</a:t>
            </a:r>
          </a:p>
          <a:p>
            <a:r>
              <a:rPr lang="sv-SE" dirty="0"/>
              <a:t>Blodprovssvar</a:t>
            </a:r>
          </a:p>
          <a:p>
            <a:r>
              <a:rPr lang="sv-SE" dirty="0"/>
              <a:t>Brytpunktsbeslut</a:t>
            </a:r>
          </a:p>
          <a:p>
            <a:r>
              <a:rPr lang="sv-SE" dirty="0"/>
              <a:t>Poliskontakt</a:t>
            </a:r>
          </a:p>
        </p:txBody>
      </p:sp>
      <p:pic>
        <p:nvPicPr>
          <p:cNvPr id="5" name="Bild 4" descr="Telefon">
            <a:extLst>
              <a:ext uri="{FF2B5EF4-FFF2-40B4-BE49-F238E27FC236}">
                <a16:creationId xmlns:a16="http://schemas.microsoft.com/office/drawing/2014/main" id="{49413934-CADA-4E9C-B31F-419E98695B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82311" y="1828800"/>
            <a:ext cx="993227" cy="993227"/>
          </a:xfrm>
          <a:prstGeom prst="rect">
            <a:avLst/>
          </a:prstGeom>
        </p:spPr>
      </p:pic>
    </p:spTree>
    <p:extLst>
      <p:ext uri="{BB962C8B-B14F-4D97-AF65-F5344CB8AC3E}">
        <p14:creationId xmlns:p14="http://schemas.microsoft.com/office/powerpoint/2010/main" val="3643164692"/>
      </p:ext>
    </p:extLst>
  </p:cSld>
  <p:clrMapOvr>
    <a:masterClrMapping/>
  </p:clrMapOvr>
</p:sld>
</file>

<file path=ppt/theme/theme1.xml><?xml version="1.0" encoding="utf-8"?>
<a:theme xmlns:a="http://schemas.openxmlformats.org/drawingml/2006/main" name="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UNKT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UBRIK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FOTO STOR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FOTO &amp; TEX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DIAGRAM">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OM BILD">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Anpassad formgivning">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E0364020408AD45841B8CE6BA318243" ma:contentTypeVersion="13" ma:contentTypeDescription="Skapa ett nytt dokument." ma:contentTypeScope="" ma:versionID="6ab0f2ad700e9cf2bbb67e7d01593935">
  <xsd:schema xmlns:xsd="http://www.w3.org/2001/XMLSchema" xmlns:xs="http://www.w3.org/2001/XMLSchema" xmlns:p="http://schemas.microsoft.com/office/2006/metadata/properties" xmlns:ns3="8a1dde71-5e8f-4501-bf67-5fdb045c5dd8" xmlns:ns4="269f3ba9-f5b2-4163-b6e7-9ee9e1314a5c" targetNamespace="http://schemas.microsoft.com/office/2006/metadata/properties" ma:root="true" ma:fieldsID="006f4d4be4e5e28a0745b0ab4ee3dc5e" ns3:_="" ns4:_="">
    <xsd:import namespace="8a1dde71-5e8f-4501-bf67-5fdb045c5dd8"/>
    <xsd:import namespace="269f3ba9-f5b2-4163-b6e7-9ee9e1314a5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dde71-5e8f-4501-bf67-5fdb045c5dd8"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9f3ba9-f5b2-4163-b6e7-9ee9e1314a5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4014BA-1427-4C3C-830A-509D85EA2B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1dde71-5e8f-4501-bf67-5fdb045c5dd8"/>
    <ds:schemaRef ds:uri="269f3ba9-f5b2-4163-b6e7-9ee9e1314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2C9D81-CDEE-42A5-A100-D002B8444607}">
  <ds:schemaRefs>
    <ds:schemaRef ds:uri="http://schemas.microsoft.com/sharepoint/v3/contenttype/forms"/>
  </ds:schemaRefs>
</ds:datastoreItem>
</file>

<file path=customXml/itemProps3.xml><?xml version="1.0" encoding="utf-8"?>
<ds:datastoreItem xmlns:ds="http://schemas.openxmlformats.org/officeDocument/2006/customXml" ds:itemID="{F276B877-98FE-47C3-A15C-32D6AF860361}">
  <ds:schemaRefs>
    <ds:schemaRef ds:uri="http://schemas.microsoft.com/office/infopath/2007/PartnerControls"/>
    <ds:schemaRef ds:uri="http://purl.org/dc/terms/"/>
    <ds:schemaRef ds:uri="269f3ba9-f5b2-4163-b6e7-9ee9e1314a5c"/>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8a1dde71-5e8f-4501-bf67-5fdb045c5dd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2448</TotalTime>
  <Words>2371</Words>
  <Application>Microsoft Office PowerPoint</Application>
  <PresentationFormat>Bredbild</PresentationFormat>
  <Paragraphs>227</Paragraphs>
  <Slides>17</Slides>
  <Notes>17</Notes>
  <HiddenSlides>0</HiddenSlides>
  <MMClips>0</MMClips>
  <ScaleCrop>false</ScaleCrop>
  <HeadingPairs>
    <vt:vector size="6" baseType="variant">
      <vt:variant>
        <vt:lpstr>Använt teckensnitt</vt:lpstr>
      </vt:variant>
      <vt:variant>
        <vt:i4>5</vt:i4>
      </vt:variant>
      <vt:variant>
        <vt:lpstr>Tema</vt:lpstr>
      </vt:variant>
      <vt:variant>
        <vt:i4>8</vt:i4>
      </vt:variant>
      <vt:variant>
        <vt:lpstr>Bildrubriker</vt:lpstr>
      </vt:variant>
      <vt:variant>
        <vt:i4>17</vt:i4>
      </vt:variant>
    </vt:vector>
  </HeadingPairs>
  <TitlesOfParts>
    <vt:vector size="30" baseType="lpstr">
      <vt:lpstr>Arial</vt:lpstr>
      <vt:lpstr>Calibri</vt:lpstr>
      <vt:lpstr>Calibri Light</vt:lpstr>
      <vt:lpstr>OpenSans-Bold</vt:lpstr>
      <vt:lpstr>OpenSans-Light</vt:lpstr>
      <vt:lpstr>FÖRSÄTTSBILDER</vt:lpstr>
      <vt:lpstr>PUNKTER</vt:lpstr>
      <vt:lpstr>RUBRIKER</vt:lpstr>
      <vt:lpstr>FOTO STORT</vt:lpstr>
      <vt:lpstr>FOTO &amp; TEXT</vt:lpstr>
      <vt:lpstr>DIAGRAM</vt:lpstr>
      <vt:lpstr>TOM BILD</vt:lpstr>
      <vt:lpstr>Anpassad formgivning</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FÖR KONTAKT ELLER FRÅGOR KRING DENNA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Linda Gyllström Krekula</dc:creator>
  <cp:lastModifiedBy>Linda Gyllström Krekula</cp:lastModifiedBy>
  <cp:revision>33</cp:revision>
  <dcterms:created xsi:type="dcterms:W3CDTF">2020-06-04T07:02:12Z</dcterms:created>
  <dcterms:modified xsi:type="dcterms:W3CDTF">2020-10-16T14:01:03Z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0x010100BE0364020408AD45841B8CE6BA318243</vt:lpwstr>
  </property>
</Properties>
</file>