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4"/>
    <p:sldMasterId id="2147483648" r:id="rId5"/>
    <p:sldMasterId id="2147483662" r:id="rId6"/>
    <p:sldMasterId id="2147483666" r:id="rId7"/>
    <p:sldMasterId id="2147483650" r:id="rId8"/>
    <p:sldMasterId id="2147483655" r:id="rId9"/>
    <p:sldMasterId id="2147483685" r:id="rId10"/>
    <p:sldMasterId id="2147483673" r:id="rId11"/>
  </p:sldMasterIdLst>
  <p:notesMasterIdLst>
    <p:notesMasterId r:id="rId20"/>
  </p:notesMasterIdLst>
  <p:handoutMasterIdLst>
    <p:handoutMasterId r:id="rId21"/>
  </p:handoutMasterIdLst>
  <p:sldIdLst>
    <p:sldId id="261" r:id="rId12"/>
    <p:sldId id="257" r:id="rId13"/>
    <p:sldId id="265" r:id="rId14"/>
    <p:sldId id="269" r:id="rId15"/>
    <p:sldId id="268" r:id="rId16"/>
    <p:sldId id="270" r:id="rId17"/>
    <p:sldId id="271" r:id="rId18"/>
    <p:sldId id="280"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 Jarsäter" initials="JJ" lastIdx="1" clrIdx="0">
    <p:extLst>
      <p:ext uri="{19B8F6BF-5375-455C-9EA6-DF929625EA0E}">
        <p15:presenceInfo xmlns:p15="http://schemas.microsoft.com/office/powerpoint/2012/main" userId="S-1-5-21-613775786-3661600701-2283250920-401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18798"/>
    <a:srgbClr val="95C11F"/>
    <a:srgbClr val="000000"/>
    <a:srgbClr val="45AC34"/>
    <a:srgbClr val="00ADD9"/>
    <a:srgbClr val="F5ACB8"/>
    <a:srgbClr val="3BAF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67A68C-F965-4302-BCE5-5B2BE8EABC0E}" v="3" dt="2020-09-29T10:25:47.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88088" autoAdjust="0"/>
  </p:normalViewPr>
  <p:slideViewPr>
    <p:cSldViewPr snapToGrid="0">
      <p:cViewPr varScale="1">
        <p:scale>
          <a:sx n="67" d="100"/>
          <a:sy n="67" d="100"/>
        </p:scale>
        <p:origin x="27" y="45"/>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2285" y="3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a" userId="ba52cd01-6005-45b1-bc60-1fff30a0bf6d" providerId="ADAL" clId="{0067A68C-F965-4302-BCE5-5B2BE8EABC0E}"/>
    <pc:docChg chg="undo custSel modSld">
      <pc:chgData name="Linda" userId="ba52cd01-6005-45b1-bc60-1fff30a0bf6d" providerId="ADAL" clId="{0067A68C-F965-4302-BCE5-5B2BE8EABC0E}" dt="2020-10-15T12:04:26.127" v="77" actId="20577"/>
      <pc:docMkLst>
        <pc:docMk/>
      </pc:docMkLst>
      <pc:sldChg chg="modNotesTx">
        <pc:chgData name="Linda" userId="ba52cd01-6005-45b1-bc60-1fff30a0bf6d" providerId="ADAL" clId="{0067A68C-F965-4302-BCE5-5B2BE8EABC0E}" dt="2020-09-29T10:21:07.676" v="25" actId="20577"/>
        <pc:sldMkLst>
          <pc:docMk/>
          <pc:sldMk cId="1797741903" sldId="257"/>
        </pc:sldMkLst>
      </pc:sldChg>
      <pc:sldChg chg="modSp mod">
        <pc:chgData name="Linda" userId="ba52cd01-6005-45b1-bc60-1fff30a0bf6d" providerId="ADAL" clId="{0067A68C-F965-4302-BCE5-5B2BE8EABC0E}" dt="2020-10-02T09:22:53.025" v="75" actId="20577"/>
        <pc:sldMkLst>
          <pc:docMk/>
          <pc:sldMk cId="1449804280" sldId="261"/>
        </pc:sldMkLst>
        <pc:spChg chg="mod">
          <ac:chgData name="Linda" userId="ba52cd01-6005-45b1-bc60-1fff30a0bf6d" providerId="ADAL" clId="{0067A68C-F965-4302-BCE5-5B2BE8EABC0E}" dt="2020-10-02T09:22:53.025" v="75" actId="20577"/>
          <ac:spMkLst>
            <pc:docMk/>
            <pc:sldMk cId="1449804280" sldId="261"/>
            <ac:spMk id="2" creationId="{3DC9901A-42EB-4C5B-A458-6211CA91D4CF}"/>
          </ac:spMkLst>
        </pc:spChg>
      </pc:sldChg>
      <pc:sldChg chg="modSp mod modNotes modNotesTx">
        <pc:chgData name="Linda" userId="ba52cd01-6005-45b1-bc60-1fff30a0bf6d" providerId="ADAL" clId="{0067A68C-F965-4302-BCE5-5B2BE8EABC0E}" dt="2020-09-29T10:31:59.346" v="73" actId="255"/>
        <pc:sldMkLst>
          <pc:docMk/>
          <pc:sldMk cId="476726105" sldId="265"/>
        </pc:sldMkLst>
        <pc:spChg chg="mod">
          <ac:chgData name="Linda" userId="ba52cd01-6005-45b1-bc60-1fff30a0bf6d" providerId="ADAL" clId="{0067A68C-F965-4302-BCE5-5B2BE8EABC0E}" dt="2020-09-29T10:25:47.746" v="40" actId="207"/>
          <ac:spMkLst>
            <pc:docMk/>
            <pc:sldMk cId="476726105" sldId="265"/>
            <ac:spMk id="2" creationId="{8FFA3EFE-B2ED-4B87-B063-AB56ACB9AE45}"/>
          </ac:spMkLst>
        </pc:spChg>
        <pc:spChg chg="mod">
          <ac:chgData name="Linda" userId="ba52cd01-6005-45b1-bc60-1fff30a0bf6d" providerId="ADAL" clId="{0067A68C-F965-4302-BCE5-5B2BE8EABC0E}" dt="2020-09-29T10:31:10.524" v="63" actId="790"/>
          <ac:spMkLst>
            <pc:docMk/>
            <pc:sldMk cId="476726105" sldId="265"/>
            <ac:spMk id="23" creationId="{6654F410-6877-4B99-8C44-B1DCBEFB77AB}"/>
          </ac:spMkLst>
        </pc:spChg>
      </pc:sldChg>
      <pc:sldChg chg="modSp mod">
        <pc:chgData name="Linda" userId="ba52cd01-6005-45b1-bc60-1fff30a0bf6d" providerId="ADAL" clId="{0067A68C-F965-4302-BCE5-5B2BE8EABC0E}" dt="2020-10-15T12:04:26.127" v="77" actId="20577"/>
        <pc:sldMkLst>
          <pc:docMk/>
          <pc:sldMk cId="1809578039" sldId="270"/>
        </pc:sldMkLst>
        <pc:spChg chg="mod">
          <ac:chgData name="Linda" userId="ba52cd01-6005-45b1-bc60-1fff30a0bf6d" providerId="ADAL" clId="{0067A68C-F965-4302-BCE5-5B2BE8EABC0E}" dt="2020-10-15T12:04:26.127" v="77" actId="20577"/>
          <ac:spMkLst>
            <pc:docMk/>
            <pc:sldMk cId="1809578039" sldId="270"/>
            <ac:spMk id="3" creationId="{479E7447-66BA-4F3C-A7DB-AE5ABD03D22B}"/>
          </ac:spMkLst>
        </pc:spChg>
      </pc:sldChg>
      <pc:sldChg chg="addSp delSp modSp mod">
        <pc:chgData name="Linda" userId="ba52cd01-6005-45b1-bc60-1fff30a0bf6d" providerId="ADAL" clId="{0067A68C-F965-4302-BCE5-5B2BE8EABC0E}" dt="2020-09-29T10:29:06.775" v="61" actId="20577"/>
        <pc:sldMkLst>
          <pc:docMk/>
          <pc:sldMk cId="2723650803" sldId="271"/>
        </pc:sldMkLst>
        <pc:spChg chg="del">
          <ac:chgData name="Linda" userId="ba52cd01-6005-45b1-bc60-1fff30a0bf6d" providerId="ADAL" clId="{0067A68C-F965-4302-BCE5-5B2BE8EABC0E}" dt="2020-09-29T10:28:42.832" v="51" actId="478"/>
          <ac:spMkLst>
            <pc:docMk/>
            <pc:sldMk cId="2723650803" sldId="271"/>
            <ac:spMk id="2" creationId="{9669DE11-60ED-4D6D-935A-AF8A79D400FE}"/>
          </ac:spMkLst>
        </pc:spChg>
        <pc:spChg chg="add">
          <ac:chgData name="Linda" userId="ba52cd01-6005-45b1-bc60-1fff30a0bf6d" providerId="ADAL" clId="{0067A68C-F965-4302-BCE5-5B2BE8EABC0E}" dt="2020-09-29T10:28:43.432" v="52" actId="22"/>
          <ac:spMkLst>
            <pc:docMk/>
            <pc:sldMk cId="2723650803" sldId="271"/>
            <ac:spMk id="3" creationId="{4F05D361-BD8D-4859-9335-18EFE8A09E30}"/>
          </ac:spMkLst>
        </pc:spChg>
        <pc:spChg chg="mod">
          <ac:chgData name="Linda" userId="ba52cd01-6005-45b1-bc60-1fff30a0bf6d" providerId="ADAL" clId="{0067A68C-F965-4302-BCE5-5B2BE8EABC0E}" dt="2020-09-29T10:29:06.775" v="61" actId="20577"/>
          <ac:spMkLst>
            <pc:docMk/>
            <pc:sldMk cId="2723650803" sldId="271"/>
            <ac:spMk id="26" creationId="{11C82F7E-7E3C-4003-8D6A-1EC07D0D9D59}"/>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121194288593947E-2"/>
          <c:y val="4.6874997116449491E-2"/>
          <c:w val="0.87525014711909999"/>
          <c:h val="0.84491241111513216"/>
        </c:manualLayout>
      </c:layout>
      <c:barChart>
        <c:barDir val="col"/>
        <c:grouping val="clustered"/>
        <c:varyColors val="0"/>
        <c:ser>
          <c:idx val="0"/>
          <c:order val="0"/>
          <c:tx>
            <c:strRef>
              <c:f>Blad1!$B$1</c:f>
              <c:strCache>
                <c:ptCount val="1"/>
                <c:pt idx="0">
                  <c:v>Serie 1</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403-4A49-9D4A-27719F1F596A}"/>
            </c:ext>
          </c:extLst>
        </c:ser>
        <c:ser>
          <c:idx val="1"/>
          <c:order val="1"/>
          <c:tx>
            <c:strRef>
              <c:f>Blad1!$C$1</c:f>
              <c:strCache>
                <c:ptCount val="1"/>
                <c:pt idx="0">
                  <c:v>Serie 2</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403-4A49-9D4A-27719F1F596A}"/>
            </c:ext>
          </c:extLst>
        </c:ser>
        <c:ser>
          <c:idx val="2"/>
          <c:order val="2"/>
          <c:tx>
            <c:strRef>
              <c:f>Blad1!$D$1</c:f>
              <c:strCache>
                <c:ptCount val="1"/>
                <c:pt idx="0">
                  <c:v>Serie 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Blad1!$A$2:$A$5</c:f>
              <c:strCache>
                <c:ptCount val="4"/>
                <c:pt idx="0">
                  <c:v>Kategori 1</c:v>
                </c:pt>
                <c:pt idx="1">
                  <c:v>Kategori 2</c:v>
                </c:pt>
                <c:pt idx="2">
                  <c:v>Kategori 3</c:v>
                </c:pt>
                <c:pt idx="3">
                  <c:v>Kategori 4</c:v>
                </c:pt>
              </c:strCache>
            </c:strRef>
          </c:cat>
          <c:val>
            <c:numRef>
              <c:f>Blad1!$D$2:$D$5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403-4A49-9D4A-27719F1F596A}"/>
            </c:ext>
          </c:extLst>
        </c:ser>
        <c:dLbls>
          <c:dLblPos val="outEnd"/>
          <c:showLegendKey val="0"/>
          <c:showVal val="1"/>
          <c:showCatName val="0"/>
          <c:showSerName val="0"/>
          <c:showPercent val="0"/>
          <c:showBubbleSize val="0"/>
        </c:dLbls>
        <c:gapWidth val="219"/>
        <c:overlap val="-27"/>
        <c:axId val="624952968"/>
        <c:axId val="623848440"/>
      </c:barChart>
      <c:catAx>
        <c:axId val="62495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623848440"/>
        <c:crosses val="autoZero"/>
        <c:auto val="1"/>
        <c:lblAlgn val="ctr"/>
        <c:lblOffset val="100"/>
        <c:noMultiLvlLbl val="0"/>
      </c:catAx>
      <c:valAx>
        <c:axId val="623848440"/>
        <c:scaling>
          <c:orientation val="minMax"/>
        </c:scaling>
        <c:delete val="1"/>
        <c:axPos val="l"/>
        <c:numFmt formatCode="General" sourceLinked="1"/>
        <c:majorTickMark val="none"/>
        <c:minorTickMark val="none"/>
        <c:tickLblPos val="nextTo"/>
        <c:crossAx val="624952968"/>
        <c:crosses val="autoZero"/>
        <c:crossBetween val="between"/>
      </c:valAx>
      <c:spPr>
        <a:noFill/>
        <a:ln>
          <a:noFill/>
        </a:ln>
        <a:effectLst/>
      </c:spPr>
    </c:plotArea>
    <c:legend>
      <c:legendPos val="b"/>
      <c:layout>
        <c:manualLayout>
          <c:xMode val="edge"/>
          <c:yMode val="edge"/>
          <c:x val="0.85881497661027073"/>
          <c:y val="0.69656891630358542"/>
          <c:w val="0.11403573265212552"/>
          <c:h val="0.2026498398960482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0EE973FE-3399-4CBA-89CB-F5244E6868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B5C863B-0490-4831-B6C7-0CA04ACD3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6013BB-C168-43A2-B501-129E86A8DC45}" type="datetimeFigureOut">
              <a:rPr lang="sv-SE" smtClean="0"/>
              <a:t>2020-10-15</a:t>
            </a:fld>
            <a:endParaRPr lang="sv-SE"/>
          </a:p>
        </p:txBody>
      </p:sp>
      <p:sp>
        <p:nvSpPr>
          <p:cNvPr id="4" name="Platshållare för sidfot 3">
            <a:extLst>
              <a:ext uri="{FF2B5EF4-FFF2-40B4-BE49-F238E27FC236}">
                <a16:creationId xmlns:a16="http://schemas.microsoft.com/office/drawing/2014/main" id="{E24969D6-22B5-4581-8ABA-2BF04C19ED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D27049D-BE78-49FC-AFC9-62CBDF2CC0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4F907-8AB4-40BE-AFAC-1028CAF62D27}" type="slidenum">
              <a:rPr lang="sv-SE" smtClean="0"/>
              <a:t>‹#›</a:t>
            </a:fld>
            <a:endParaRPr lang="sv-SE"/>
          </a:p>
        </p:txBody>
      </p:sp>
    </p:spTree>
    <p:extLst>
      <p:ext uri="{BB962C8B-B14F-4D97-AF65-F5344CB8AC3E}">
        <p14:creationId xmlns:p14="http://schemas.microsoft.com/office/powerpoint/2010/main" val="153840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A2209-5BF5-452C-B68C-626D8B29FAEA}" type="datetimeFigureOut">
              <a:rPr lang="sv-SE" smtClean="0"/>
              <a:t>2020-10-15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B272D-73C3-4B18-8B29-1555A3F28547}" type="slidenum">
              <a:rPr lang="sv-SE" smtClean="0"/>
              <a:t>‹#›</a:t>
            </a:fld>
            <a:endParaRPr lang="sv-SE"/>
          </a:p>
        </p:txBody>
      </p:sp>
    </p:spTree>
    <p:extLst>
      <p:ext uri="{BB962C8B-B14F-4D97-AF65-F5344CB8AC3E}">
        <p14:creationId xmlns:p14="http://schemas.microsoft.com/office/powerpoint/2010/main" val="10088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1</a:t>
            </a:fld>
            <a:endParaRPr lang="sv-SE" dirty="0"/>
          </a:p>
        </p:txBody>
      </p:sp>
    </p:spTree>
    <p:extLst>
      <p:ext uri="{BB962C8B-B14F-4D97-AF65-F5344CB8AC3E}">
        <p14:creationId xmlns:p14="http://schemas.microsoft.com/office/powerpoint/2010/main" val="3193218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286898"/>
            <a:ext cx="5486400" cy="4645292"/>
          </a:xfrm>
        </p:spPr>
        <p:txBody>
          <a:bodyPr/>
          <a:lstStyle/>
          <a:p>
            <a:r>
              <a:rPr lang="sv-SE" sz="1150" dirty="0">
                <a:cs typeface="Calibri" panose="020F0502020204030204"/>
              </a:rPr>
              <a:t>Transplantation är en behandling som kan erbjudas när alla andra medicinska eller kirurgiska ingrepp har övervägts eller prövats. Behandlingen erbjuds först när patienten har en förväntad livslängd på mindre än ett par år, </a:t>
            </a:r>
            <a:r>
              <a:rPr lang="sv-SE" sz="1150" b="1" dirty="0">
                <a:cs typeface="Calibri" panose="020F0502020204030204"/>
              </a:rPr>
              <a:t>utan </a:t>
            </a:r>
            <a:r>
              <a:rPr lang="sv-SE" sz="1150" dirty="0">
                <a:cs typeface="Calibri" panose="020F0502020204030204"/>
              </a:rPr>
              <a:t>att bli transplanterad. Alternativt erbjuds möjligheten till transplantation när man bedömer att patientens livskvalité skulle höjas avsevärt genom att exempelvis slippa gå i dialys. Patienten kan alltid välja att avstå en transplantation. </a:t>
            </a:r>
          </a:p>
          <a:p>
            <a:endParaRPr lang="sv-SE" sz="1150" dirty="0">
              <a:cs typeface="Calibri" panose="020F0502020204030204"/>
            </a:endParaRPr>
          </a:p>
          <a:p>
            <a:r>
              <a:rPr lang="sv-SE" sz="1150" dirty="0">
                <a:cs typeface="Calibri" panose="020F0502020204030204"/>
              </a:rPr>
              <a:t>Innan patienten erbjuds en transplantation genomförs en så kallad transplantationsutredning. Denna utredning sker multiprofessionellt och utredningen syftar till att ta reda på om patienten är tillräckligt sjuk för att behöva en transplantation, men samtidigt frisk nog att klara en transplantation. Nedan finns några exempel på det som påverkar om man blir accepterad för transplantation eller ej: </a:t>
            </a:r>
          </a:p>
          <a:p>
            <a:endParaRPr lang="sv-SE" sz="1150" dirty="0">
              <a:cs typeface="Calibri" panose="020F0502020204030204"/>
            </a:endParaRPr>
          </a:p>
          <a:p>
            <a:r>
              <a:rPr lang="sv-SE" sz="1150" b="1" dirty="0">
                <a:cs typeface="Calibri" panose="020F0502020204030204"/>
              </a:rPr>
              <a:t>Hur allvarligt sjuk man är – </a:t>
            </a:r>
            <a:r>
              <a:rPr lang="sv-SE" sz="1150" dirty="0">
                <a:cs typeface="Calibri" panose="020F0502020204030204"/>
              </a:rPr>
              <a:t>Allmäntillståndet avgör om patienten klarar av en transplantation. Man behöver vara tillräckligt frisk, fast man är sjuk. Transplantationen </a:t>
            </a:r>
            <a:r>
              <a:rPr lang="sv-SE" sz="1150" i="1" dirty="0">
                <a:cs typeface="Calibri" panose="020F0502020204030204"/>
              </a:rPr>
              <a:t>ska</a:t>
            </a:r>
            <a:r>
              <a:rPr lang="sv-SE" sz="1150" dirty="0">
                <a:cs typeface="Calibri" panose="020F0502020204030204"/>
              </a:rPr>
              <a:t> gynna patienten. Patienten ska få bättre livskvalitet efter transplantation än innan.</a:t>
            </a:r>
          </a:p>
          <a:p>
            <a:r>
              <a:rPr lang="sv-SE" sz="1150" b="1" dirty="0" err="1">
                <a:cs typeface="Calibri" panose="020F0502020204030204"/>
              </a:rPr>
              <a:t>Complience</a:t>
            </a:r>
            <a:r>
              <a:rPr lang="sv-SE" sz="1150" b="1" dirty="0">
                <a:cs typeface="Calibri" panose="020F0502020204030204"/>
              </a:rPr>
              <a:t> – </a:t>
            </a:r>
            <a:r>
              <a:rPr lang="sv-SE" sz="1150" dirty="0">
                <a:cs typeface="Calibri" panose="020F0502020204030204"/>
              </a:rPr>
              <a:t>Efter transplantation kommer mottagaren att behöva äta mediciner och följas upp av sjukvården resten av sitt liv, för att inte riskera att organet stöts bort av kroppen. Huruvida patienten kommer att klara detta och förstår innebörden är av stor betydelse. </a:t>
            </a:r>
          </a:p>
          <a:p>
            <a:r>
              <a:rPr lang="sv-SE" sz="1150" b="1" dirty="0">
                <a:cs typeface="Calibri" panose="020F0502020204030204"/>
              </a:rPr>
              <a:t>Socialt situation – </a:t>
            </a:r>
            <a:r>
              <a:rPr lang="sv-SE" sz="1150" dirty="0">
                <a:cs typeface="Calibri" panose="020F0502020204030204"/>
              </a:rPr>
              <a:t>Patienten måste redan innan transplantation ha en plan för att kunna skrivas ut till en hemadress då hen är färdigbehandlad, och i övrigt leva under sociala omständigheter som främjar hälsa. </a:t>
            </a:r>
          </a:p>
          <a:p>
            <a:r>
              <a:rPr lang="sv-SE" sz="1150" b="1" dirty="0">
                <a:cs typeface="Calibri" panose="020F0502020204030204"/>
              </a:rPr>
              <a:t>BMI</a:t>
            </a:r>
            <a:r>
              <a:rPr lang="sv-SE" sz="1150" dirty="0">
                <a:cs typeface="Calibri" panose="020F0502020204030204"/>
              </a:rPr>
              <a:t> </a:t>
            </a:r>
            <a:r>
              <a:rPr lang="sv-SE" sz="1150" b="1" dirty="0">
                <a:cs typeface="Calibri" panose="020F0502020204030204"/>
              </a:rPr>
              <a:t>– </a:t>
            </a:r>
            <a:r>
              <a:rPr lang="sv-SE" sz="1150" dirty="0">
                <a:cs typeface="Calibri" panose="020F0502020204030204"/>
              </a:rPr>
              <a:t>Övervikt i sig är inte en anledning till att man inte blir accepterad för transplantation men övervikten kan har implikationer på ett flertal hälsoaspekter, som talar emot att patienten skulle gynnas av, eller klara av, en transplantation.  </a:t>
            </a:r>
          </a:p>
          <a:p>
            <a:endParaRPr lang="sv-SE" sz="1150"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2</a:t>
            </a:fld>
            <a:endParaRPr lang="sv-SE"/>
          </a:p>
        </p:txBody>
      </p:sp>
    </p:spTree>
    <p:extLst>
      <p:ext uri="{BB962C8B-B14F-4D97-AF65-F5344CB8AC3E}">
        <p14:creationId xmlns:p14="http://schemas.microsoft.com/office/powerpoint/2010/main" val="4273549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820942"/>
          </a:xfrm>
        </p:spPr>
        <p:txBody>
          <a:bodyPr/>
          <a:lstStyle/>
          <a:p>
            <a:r>
              <a:rPr lang="sv-SE" sz="1050" dirty="0">
                <a:cs typeface="Calibri"/>
              </a:rPr>
              <a:t>Att vänta på ett organ upplevs olika för olika människor. Tiden på väntelistan beskrivs ofta som oviss och svår och många talar om att ”livet sätts på paus” när man blir accepterad till väntelistan. Samtidigt uppmanas man att försöka leva ett så normalt liv som möjligt – vilket kan vara en utmaning när man väntar på samtalet om att ett passande organ finns. Det finns också vissa restriktioner som patienterna som är uppsatta på väntelistan måste ta hänsyn till.</a:t>
            </a:r>
          </a:p>
          <a:p>
            <a:endParaRPr lang="sv-SE" sz="1050" dirty="0">
              <a:cs typeface="Calibri"/>
            </a:endParaRPr>
          </a:p>
          <a:p>
            <a:r>
              <a:rPr lang="sv-SE" sz="1050" b="1" dirty="0">
                <a:cs typeface="Calibri"/>
              </a:rPr>
              <a:t>Tillgänglighet:</a:t>
            </a:r>
            <a:r>
              <a:rPr lang="sv-SE" sz="1050" dirty="0">
                <a:cs typeface="Calibri"/>
              </a:rPr>
              <a:t> Patienter som sätts upp på väntelistan måste alltid vara tillgängliga, dag som natt, året om. De uppmanas att aldrig stänga av sin mobiltelefon och att alltid ha den laddad. De uppmanas även att svara på alla samtal som kommer, även från skyddade nummer och nummer de inte känner igen. </a:t>
            </a:r>
          </a:p>
          <a:p>
            <a:endParaRPr lang="sv-SE" sz="1050" dirty="0">
              <a:cs typeface="Calibri"/>
            </a:endParaRPr>
          </a:p>
          <a:p>
            <a:r>
              <a:rPr lang="sv-SE" sz="1050" b="1" dirty="0">
                <a:cs typeface="Calibri"/>
              </a:rPr>
              <a:t>Hälsotillstånd:</a:t>
            </a:r>
            <a:r>
              <a:rPr lang="sv-SE" sz="1050" dirty="0">
                <a:cs typeface="Calibri"/>
              </a:rPr>
              <a:t> Om patientens hälsotillstånd förändras måste hen meddela detta till patientkoordinatorn som hen har kontakt med. Ibland kan man tillfälligt behöva tas ner från väntelistan tills hälsotillståndet förbättrats.</a:t>
            </a:r>
          </a:p>
          <a:p>
            <a:endParaRPr lang="sv-SE" sz="1050" dirty="0"/>
          </a:p>
          <a:p>
            <a:r>
              <a:rPr lang="sv-SE" sz="1050" b="1" dirty="0">
                <a:cs typeface="Calibri"/>
              </a:rPr>
              <a:t>Resor:</a:t>
            </a:r>
            <a:r>
              <a:rPr lang="sv-SE" sz="1050" dirty="0">
                <a:cs typeface="Calibri"/>
              </a:rPr>
              <a:t> Vid resor utomlands måste patienten meddela patientkoordinatorn detta och bli nedtagen från väntelistan under den period hen är utomlands, eftersom hen inte har möjlighet att infinna sig till en eventuell transplantation. Resor inom Sverige sker på eget ansvar, hen måste på egen hand tillräckligt snabbt kunna ta sig in till transplantationsavdelningen. </a:t>
            </a:r>
          </a:p>
          <a:p>
            <a:endParaRPr lang="sv-SE" sz="1050" dirty="0">
              <a:solidFill>
                <a:srgbClr val="FF0000"/>
              </a:solidFill>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050" b="1" dirty="0">
                <a:cs typeface="Calibri"/>
              </a:rPr>
              <a:t>Väntan: </a:t>
            </a:r>
            <a:r>
              <a:rPr lang="sv-SE" sz="1050" dirty="0">
                <a:cs typeface="Calibri"/>
              </a:rPr>
              <a:t>Hur länge man får vänta på ett organ beror på flera olika faktorer, så som vilket organ man väntar på, vilken blodgrupp och vävnadstyp man har. De som väntar på en lever blir ofta informerade om att det sannolikt kommer att ta upp till sex månader. Att vänta på en njure kan i vissa fall ta något till några år. Tyvärr avlider varje år människor i väntan på organ.</a:t>
            </a:r>
            <a:endParaRPr lang="sv-SE" sz="1050"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3</a:t>
            </a:fld>
            <a:endParaRPr lang="sv-SE"/>
          </a:p>
        </p:txBody>
      </p:sp>
    </p:spTree>
    <p:extLst>
      <p:ext uri="{BB962C8B-B14F-4D97-AF65-F5344CB8AC3E}">
        <p14:creationId xmlns:p14="http://schemas.microsoft.com/office/powerpoint/2010/main" val="1255527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056358"/>
          </a:xfrm>
        </p:spPr>
        <p:txBody>
          <a:bodyPr/>
          <a:lstStyle/>
          <a:p>
            <a:r>
              <a:rPr lang="sv-SE" b="1" dirty="0">
                <a:cs typeface="Calibri"/>
              </a:rPr>
              <a:t>Inringning: </a:t>
            </a:r>
            <a:r>
              <a:rPr lang="sv-SE" dirty="0">
                <a:cs typeface="Calibri"/>
              </a:rPr>
              <a:t>Patienterna rings in till transplantationsavdelningen antingen av en transplantationskirurg eller en transplantationskoordinator. </a:t>
            </a:r>
            <a:r>
              <a:rPr lang="sv-SE" dirty="0"/>
              <a:t>Vid inringningen uppdaterar sig den som kontaktar patienten om dennes aktuella hälsotillstånd för att kunna identifiera eventuella kontraindikationer för transplantation, så som exempelvis tecken på pågående infektion såsom hög feber.</a:t>
            </a:r>
            <a:endParaRPr lang="sv-SE" b="1" i="1" dirty="0"/>
          </a:p>
          <a:p>
            <a:endParaRPr lang="sv-SE" b="1"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cs typeface="Calibri"/>
              </a:rPr>
              <a:t>Transport till transplantationssjukhuset: </a:t>
            </a:r>
            <a:r>
              <a:rPr lang="sv-SE" dirty="0">
                <a:cs typeface="Calibri"/>
              </a:rPr>
              <a:t>Mottagaren som ska transplanteras tas alltid till det sjukhus där transplantationsenheten finns, även om donatorn vårdas på ett annat sjukhus.</a:t>
            </a:r>
            <a:r>
              <a:rPr lang="sv-SE" i="1" dirty="0">
                <a:cs typeface="Calibri"/>
              </a:rPr>
              <a:t> </a:t>
            </a:r>
            <a:r>
              <a:rPr lang="sv-SE" dirty="0">
                <a:cs typeface="Calibri"/>
              </a:rPr>
              <a:t>Det är på transplantationsenheten som transplantationen kommer genomförs och också där som transplantationsavdelningen, som sköter mottagarens vård innan och efter transplantationen, är belägen. Transplantationskoordinatorn hjälper till att boka sjukresa. Från det att mottagaren blivit </a:t>
            </a:r>
            <a:r>
              <a:rPr lang="sv-SE" dirty="0" err="1">
                <a:cs typeface="Calibri"/>
              </a:rPr>
              <a:t>inringd</a:t>
            </a:r>
            <a:r>
              <a:rPr lang="sv-SE" dirty="0">
                <a:cs typeface="Calibri"/>
              </a:rPr>
              <a:t> från hemmet tills dess att hen är på transplantationsavdelningen finns transplantationskoordinatorn alltid tillgänglig på telefon för att kunna besvara frågor och funderingar. </a:t>
            </a:r>
          </a:p>
          <a:p>
            <a:endParaRPr lang="sv-SE"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cs typeface="Calibri"/>
              </a:rPr>
              <a:t>Förberedelser: </a:t>
            </a:r>
            <a:r>
              <a:rPr lang="sv-SE" b="0" dirty="0">
                <a:cs typeface="Calibri"/>
              </a:rPr>
              <a:t>När mottagaren anländer till transplantationsavdelningen behöver kompletterande undersökningar, så som blodprovstagning och röntgenundersökning, utföras för att preoperativt förbereda patienten inför en transplantation.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1" dirty="0">
              <a:cs typeface="Calibri"/>
            </a:endParaRPr>
          </a:p>
        </p:txBody>
      </p:sp>
      <p:sp>
        <p:nvSpPr>
          <p:cNvPr id="4" name="Platshållare för bildnummer 3"/>
          <p:cNvSpPr>
            <a:spLocks noGrp="1"/>
          </p:cNvSpPr>
          <p:nvPr>
            <p:ph type="sldNum" sz="quarter" idx="5"/>
          </p:nvPr>
        </p:nvSpPr>
        <p:spPr/>
        <p:txBody>
          <a:bodyPr/>
          <a:lstStyle/>
          <a:p>
            <a:fld id="{4E9B272D-73C3-4B18-8B29-1555A3F28547}" type="slidenum">
              <a:rPr lang="sv-SE" smtClean="0"/>
              <a:t>4</a:t>
            </a:fld>
            <a:endParaRPr lang="sv-SE"/>
          </a:p>
        </p:txBody>
      </p:sp>
    </p:spTree>
    <p:extLst>
      <p:ext uri="{BB962C8B-B14F-4D97-AF65-F5344CB8AC3E}">
        <p14:creationId xmlns:p14="http://schemas.microsoft.com/office/powerpoint/2010/main" val="1426644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302395"/>
            <a:ext cx="5486400" cy="4640127"/>
          </a:xfrm>
        </p:spPr>
        <p:txBody>
          <a:bodyPr/>
          <a:lstStyle/>
          <a:p>
            <a:r>
              <a:rPr lang="sv-SE" sz="1150" b="1" dirty="0"/>
              <a:t>Vårdtid: </a:t>
            </a:r>
            <a:r>
              <a:rPr lang="sv-SE" sz="1150" b="0" i="0" u="none" strike="noStrike" kern="1200" baseline="0" dirty="0">
                <a:solidFill>
                  <a:schemeClr val="tx1"/>
                </a:solidFill>
                <a:latin typeface="+mn-lt"/>
                <a:ea typeface="+mn-ea"/>
                <a:cs typeface="+mn-cs"/>
              </a:rPr>
              <a:t>Efter en transplantation vårdas mottagaren på transplantationsavdelningen för återhämtning och rehabilitering. Patienten får lära sig om de mediciner hen nu kommer behöva äta och får undervisning om vad hen bör tänka på inför hemgång.</a:t>
            </a:r>
            <a:r>
              <a:rPr lang="sv-SE" sz="1150" dirty="0"/>
              <a:t>  </a:t>
            </a:r>
            <a:endParaRPr lang="sv-SE" sz="1150" dirty="0">
              <a:cs typeface="Calibri"/>
            </a:endParaRPr>
          </a:p>
          <a:p>
            <a:endParaRPr lang="sv-SE" sz="1150" b="1"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150" b="1" dirty="0">
                <a:cs typeface="Calibri"/>
              </a:rPr>
              <a:t>Uppföljning: </a:t>
            </a:r>
            <a:r>
              <a:rPr lang="sv-SE" sz="1150" dirty="0">
                <a:cs typeface="Calibri"/>
              </a:rPr>
              <a:t>Att bli transplanterad är ofta livsomvälvande på flera sätt, både medicinskt och känslomässigt. Som mottagare följs man upp resten av livet, dock glesas uppföljningen ut efter hand.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150" b="1" dirty="0">
              <a:cs typeface="Calibri"/>
            </a:endParaRPr>
          </a:p>
          <a:p>
            <a:r>
              <a:rPr lang="sv-SE" sz="1150" b="1" dirty="0">
                <a:cs typeface="Calibri"/>
              </a:rPr>
              <a:t>Vad man ska tänka på: </a:t>
            </a:r>
            <a:r>
              <a:rPr lang="sv-SE" sz="1150" dirty="0">
                <a:cs typeface="Calibri"/>
              </a:rPr>
              <a:t>Som mottagare uppmuntras man att leva ett så normal liv som möjligt men med vissa anpassningar. Efter en transplantation äter mottagaren </a:t>
            </a:r>
            <a:r>
              <a:rPr lang="sv-SE" sz="1150" dirty="0" err="1">
                <a:cs typeface="Calibri"/>
              </a:rPr>
              <a:t>immunosuprimerande</a:t>
            </a:r>
            <a:r>
              <a:rPr lang="sv-SE" sz="1150" dirty="0">
                <a:cs typeface="Calibri"/>
              </a:rPr>
              <a:t> läkemedel resten av livet för att organet inte ska stötas bort av kroppen. Detta innebär att man som mottagare är extra infektionskänslig. För att komma igång, efter ofta många års sjukdom, uppmuntras man att motionera och träna så mycket man orkar. Efter några månader återgår de flesta till sina arbeten och sysselsättningsgraden kan successivt ökas utefter vad man klarar av.</a:t>
            </a:r>
          </a:p>
          <a:p>
            <a:endParaRPr lang="sv-SE" sz="115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150" b="1" dirty="0">
                <a:cs typeface="Calibri"/>
              </a:rPr>
              <a:t>Information: </a:t>
            </a:r>
            <a:r>
              <a:rPr lang="sv-SE" sz="1150" b="0" i="0" u="none" strike="noStrike" kern="1200" baseline="0" dirty="0">
                <a:solidFill>
                  <a:schemeClr val="tx1"/>
                </a:solidFill>
                <a:latin typeface="+mn-lt"/>
                <a:ea typeface="+mn-ea"/>
                <a:cs typeface="+mn-cs"/>
              </a:rPr>
              <a:t>Det råder sekretess inom vården. Det går således inte att få reda på vem som är donator respektive mottagare. I de fall donatorns närstående önskar, får de information om vilka organ som transplanterats samt hur det har gått för mottagarna. </a:t>
            </a:r>
            <a:r>
              <a:rPr lang="sv-SE" sz="1150" dirty="0"/>
              <a:t>I</a:t>
            </a:r>
            <a:r>
              <a:rPr lang="sv-SE" sz="1150" b="0" i="0" u="none" strike="noStrike" kern="1200" baseline="0" dirty="0">
                <a:solidFill>
                  <a:schemeClr val="tx1"/>
                </a:solidFill>
                <a:latin typeface="+mn-lt"/>
                <a:ea typeface="+mn-ea"/>
                <a:cs typeface="+mn-cs"/>
              </a:rPr>
              <a:t>nformationen är utformad på ett sätt som gör att den inte går att härleda till mottagarna. På grund av det stora användandet av sociala medier och för att säkerställa sekretessen för donatorn och dennes efterlevande har man, inom region Stockholm, beslutat att ej vidarebefordra någon information till mottagarna om deras donator. </a:t>
            </a:r>
            <a:endParaRPr lang="sv-SE" sz="1150" dirty="0"/>
          </a:p>
        </p:txBody>
      </p:sp>
      <p:sp>
        <p:nvSpPr>
          <p:cNvPr id="4" name="Platshållare för bildnummer 3"/>
          <p:cNvSpPr>
            <a:spLocks noGrp="1"/>
          </p:cNvSpPr>
          <p:nvPr>
            <p:ph type="sldNum" sz="quarter" idx="5"/>
          </p:nvPr>
        </p:nvSpPr>
        <p:spPr/>
        <p:txBody>
          <a:bodyPr/>
          <a:lstStyle/>
          <a:p>
            <a:fld id="{4E9B272D-73C3-4B18-8B29-1555A3F28547}" type="slidenum">
              <a:rPr lang="sv-SE" smtClean="0"/>
              <a:t>5</a:t>
            </a:fld>
            <a:endParaRPr lang="sv-SE"/>
          </a:p>
        </p:txBody>
      </p:sp>
    </p:spTree>
    <p:extLst>
      <p:ext uri="{BB962C8B-B14F-4D97-AF65-F5344CB8AC3E}">
        <p14:creationId xmlns:p14="http://schemas.microsoft.com/office/powerpoint/2010/main" val="2556422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Hur länge ett transplanterat organ kan fungera i en mottagares kropp beror på flera olika faktorer och är därför svårt att ge ett enkelt svar på. Allt eftersom forskningen går framåt och mediciner utvecklas förbättras oddsen för att organen ska fungera längre. Detta förutsätter förstås att mottagaren sköter sin medicinering optimalt och följer de rekommendationer som ges efter transplantationen. </a:t>
            </a:r>
          </a:p>
          <a:p>
            <a:r>
              <a:rPr lang="sv-SE" dirty="0"/>
              <a:t>De allra flesta som transplanterats avlider av en annan orsak än att det transplanterade organet slutat att fungera. </a:t>
            </a:r>
          </a:p>
        </p:txBody>
      </p:sp>
      <p:sp>
        <p:nvSpPr>
          <p:cNvPr id="4" name="Platshållare för bildnummer 3"/>
          <p:cNvSpPr>
            <a:spLocks noGrp="1"/>
          </p:cNvSpPr>
          <p:nvPr>
            <p:ph type="sldNum" sz="quarter" idx="5"/>
          </p:nvPr>
        </p:nvSpPr>
        <p:spPr/>
        <p:txBody>
          <a:bodyPr/>
          <a:lstStyle/>
          <a:p>
            <a:fld id="{4E9B272D-73C3-4B18-8B29-1555A3F28547}" type="slidenum">
              <a:rPr lang="sv-SE" smtClean="0"/>
              <a:t>6</a:t>
            </a:fld>
            <a:endParaRPr lang="sv-SE"/>
          </a:p>
        </p:txBody>
      </p:sp>
    </p:spTree>
    <p:extLst>
      <p:ext uri="{BB962C8B-B14F-4D97-AF65-F5344CB8AC3E}">
        <p14:creationId xmlns:p14="http://schemas.microsoft.com/office/powerpoint/2010/main" val="1950337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Citat från mottagare.</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9B272D-73C3-4B18-8B29-1555A3F28547}"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562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F7335F-6970-481E-8D4E-2FB5E9717C42}"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935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3" name="Bildobjekt 12" descr="En bild som visar ritning, ljus&#10;&#10;Automatiskt genererad beskrivning">
            <a:extLst>
              <a:ext uri="{FF2B5EF4-FFF2-40B4-BE49-F238E27FC236}">
                <a16:creationId xmlns:a16="http://schemas.microsoft.com/office/drawing/2014/main" id="{ED45F454-D23B-4292-82A8-07CB15E33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1835" y="284354"/>
            <a:ext cx="6603381" cy="6603381"/>
          </a:xfrm>
          <a:prstGeom prst="rect">
            <a:avLst/>
          </a:prstGeom>
        </p:spPr>
      </p:pic>
    </p:spTree>
    <p:extLst>
      <p:ext uri="{BB962C8B-B14F-4D97-AF65-F5344CB8AC3E}">
        <p14:creationId xmlns:p14="http://schemas.microsoft.com/office/powerpoint/2010/main" val="20631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8673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09BE1A-A4D9-4343-9A5C-0C81CEAA681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4DC7AF0-EED5-4DD7-AD49-39700F147AB2}"/>
              </a:ext>
            </a:extLst>
          </p:cNvPr>
          <p:cNvSpPr>
            <a:spLocks noGrp="1"/>
          </p:cNvSpPr>
          <p:nvPr>
            <p:ph idx="1"/>
          </p:nvPr>
        </p:nvSpPr>
        <p:spPr>
          <a:xfrm>
            <a:off x="838200" y="1825625"/>
            <a:ext cx="10515600" cy="4326404"/>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388931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C1543-0DBB-4055-9769-E2ADC31C2AD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5906517-40CE-40CE-A546-3C3DBA188D2A}"/>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C2069C-9C0E-43BE-9839-BD3326A8D5F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49979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02FCB9-1D68-4A44-B330-FBB08A53274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9B62A96-CEC3-4F99-826B-BFA339F8CF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E4596BD-B5E6-4724-B0B1-ACF21757149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C1A5746-F8C0-4004-A797-FBCE22AB6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359191F-0727-4F3F-BADE-9A299FFFF56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2434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13732"/>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pic>
        <p:nvPicPr>
          <p:cNvPr id="11" name="Bildobjekt 10" descr="En bild som visar ritning&#10;&#10;Automatiskt genererad beskrivning">
            <a:extLst>
              <a:ext uri="{FF2B5EF4-FFF2-40B4-BE49-F238E27FC236}">
                <a16:creationId xmlns:a16="http://schemas.microsoft.com/office/drawing/2014/main" id="{4AE045AB-5FF7-46B8-9D95-776402C73BCF}"/>
              </a:ext>
            </a:extLst>
          </p:cNvPr>
          <p:cNvPicPr>
            <a:picLocks noChangeAspect="1"/>
          </p:cNvPicPr>
          <p:nvPr/>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5" name="Bildobjekt 14" descr="En bild som visar ritning, mugg&#10;&#10;Automatiskt genererad beskrivning">
            <a:extLst>
              <a:ext uri="{FF2B5EF4-FFF2-40B4-BE49-F238E27FC236}">
                <a16:creationId xmlns:a16="http://schemas.microsoft.com/office/drawing/2014/main" id="{CF5766DD-93DC-4F44-9D0B-CD6B2BF5C65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95997" y="358692"/>
            <a:ext cx="6250263" cy="6250263"/>
          </a:xfrm>
          <a:prstGeom prst="rect">
            <a:avLst/>
          </a:prstGeom>
        </p:spPr>
      </p:pic>
    </p:spTree>
    <p:extLst>
      <p:ext uri="{BB962C8B-B14F-4D97-AF65-F5344CB8AC3E}">
        <p14:creationId xmlns:p14="http://schemas.microsoft.com/office/powerpoint/2010/main" val="100792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p:spTree>
      <p:nvGrpSpPr>
        <p:cNvPr id="1" name=""/>
        <p:cNvGrpSpPr/>
        <p:nvPr/>
      </p:nvGrpSpPr>
      <p:grpSpPr>
        <a:xfrm>
          <a:off x="0" y="0"/>
          <a:ext cx="0" cy="0"/>
          <a:chOff x="0" y="0"/>
          <a:chExt cx="0" cy="0"/>
        </a:xfrm>
      </p:grpSpPr>
      <p:pic>
        <p:nvPicPr>
          <p:cNvPr id="12" name="Bildobjekt 11" descr="En bild som visar klocka, tecken, ritning&#10;&#10;Automatiskt genererad beskrivning">
            <a:extLst>
              <a:ext uri="{FF2B5EF4-FFF2-40B4-BE49-F238E27FC236}">
                <a16:creationId xmlns:a16="http://schemas.microsoft.com/office/drawing/2014/main" id="{DB489D2A-E273-45BD-8F53-05C2C72965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200" y="6048824"/>
            <a:ext cx="1322094" cy="616977"/>
          </a:xfrm>
          <a:prstGeom prst="rect">
            <a:avLst/>
          </a:prstGeom>
        </p:spPr>
      </p:pic>
      <p:sp>
        <p:nvSpPr>
          <p:cNvPr id="14" name="Platshållare för text 13">
            <a:extLst>
              <a:ext uri="{FF2B5EF4-FFF2-40B4-BE49-F238E27FC236}">
                <a16:creationId xmlns:a16="http://schemas.microsoft.com/office/drawing/2014/main" id="{A6489E46-EA88-4E7A-B77D-B29997158974}"/>
              </a:ext>
            </a:extLst>
          </p:cNvPr>
          <p:cNvSpPr>
            <a:spLocks noGrp="1"/>
          </p:cNvSpPr>
          <p:nvPr>
            <p:ph type="body" sz="quarter" idx="10" hasCustomPrompt="1"/>
          </p:nvPr>
        </p:nvSpPr>
        <p:spPr>
          <a:xfrm>
            <a:off x="232775" y="436310"/>
            <a:ext cx="2126027" cy="2166938"/>
          </a:xfrm>
        </p:spPr>
        <p:txBody>
          <a:bodyPr>
            <a:noAutofit/>
          </a:bodyPr>
          <a:lstStyle>
            <a:lvl1pPr marL="0" indent="0">
              <a:buFontTx/>
              <a:buNone/>
              <a:defRPr sz="2000">
                <a:latin typeface="+mj-lt"/>
              </a:defRPr>
            </a:lvl1pPr>
            <a:lvl2pPr marL="457200" indent="0">
              <a:buFontTx/>
              <a:buNone/>
              <a:defRPr sz="2000">
                <a:latin typeface="+mj-lt"/>
              </a:defRPr>
            </a:lvl2pPr>
            <a:lvl3pPr marL="914400" indent="0">
              <a:buFontTx/>
              <a:buNone/>
              <a:defRPr sz="2000">
                <a:latin typeface="+mj-lt"/>
              </a:defRPr>
            </a:lvl3pPr>
            <a:lvl4pPr marL="1371600" indent="0">
              <a:buFontTx/>
              <a:buNone/>
              <a:defRPr sz="2000">
                <a:latin typeface="+mj-lt"/>
              </a:defRPr>
            </a:lvl4pPr>
            <a:lvl5pPr marL="1828800" indent="0">
              <a:buFontTx/>
              <a:buNone/>
              <a:defRPr sz="2000">
                <a:latin typeface="+mj-lt"/>
              </a:defRPr>
            </a:lvl5pPr>
          </a:lstStyle>
          <a:p>
            <a:pPr lvl="0"/>
            <a:r>
              <a:rPr lang="sv-SE" dirty="0"/>
              <a:t>Rubrik på föredraget kan infogas här</a:t>
            </a:r>
          </a:p>
        </p:txBody>
      </p:sp>
      <p:sp>
        <p:nvSpPr>
          <p:cNvPr id="18" name="Platshållare för text 17">
            <a:extLst>
              <a:ext uri="{FF2B5EF4-FFF2-40B4-BE49-F238E27FC236}">
                <a16:creationId xmlns:a16="http://schemas.microsoft.com/office/drawing/2014/main" id="{1F09F7FA-1F15-4B89-8F8E-549DDCBF85AC}"/>
              </a:ext>
            </a:extLst>
          </p:cNvPr>
          <p:cNvSpPr>
            <a:spLocks noGrp="1"/>
          </p:cNvSpPr>
          <p:nvPr>
            <p:ph type="body" sz="quarter" idx="11" hasCustomPrompt="1"/>
          </p:nvPr>
        </p:nvSpPr>
        <p:spPr>
          <a:xfrm>
            <a:off x="262087" y="4968310"/>
            <a:ext cx="2102539" cy="1444140"/>
          </a:xfrm>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sz="1200" b="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0" cap="none" spc="0" normalizeH="0" baseline="0" noProof="0" dirty="0">
                <a:ln>
                  <a:noFill/>
                </a:ln>
                <a:solidFill>
                  <a:prstClr val="black">
                    <a:lumMod val="75000"/>
                    <a:lumOff val="25000"/>
                  </a:prstClr>
                </a:solidFill>
                <a:effectLst/>
                <a:uLnTx/>
                <a:uFillTx/>
                <a:latin typeface="+mn-lt"/>
                <a:ea typeface="+mn-ea"/>
                <a:cs typeface="+mn-cs"/>
              </a:rPr>
              <a:t>Namn på föredragshållaren</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Titel</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Regionalt Donationscentrum </a:t>
            </a:r>
            <a:b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br>
            <a:r>
              <a:rPr kumimoji="0" lang="sv-SE" sz="1200" b="0" i="0" u="none" strike="noStrike" kern="0" cap="none" spc="0" normalizeH="0" baseline="0" noProof="0" dirty="0">
                <a:ln>
                  <a:noFill/>
                </a:ln>
                <a:solidFill>
                  <a:prstClr val="black">
                    <a:lumMod val="75000"/>
                    <a:lumOff val="25000"/>
                  </a:prstClr>
                </a:solidFill>
                <a:effectLst/>
                <a:uLnTx/>
                <a:uFillTx/>
                <a:latin typeface="+mn-lt"/>
                <a:ea typeface="+mn-ea"/>
                <a:cs typeface="+mn-cs"/>
              </a:rPr>
              <a:t>Stockholm Gotland </a:t>
            </a:r>
          </a:p>
          <a:p>
            <a:pPr lvl="0"/>
            <a:endParaRPr lang="sv-SE" dirty="0"/>
          </a:p>
        </p:txBody>
      </p:sp>
      <p:grpSp>
        <p:nvGrpSpPr>
          <p:cNvPr id="7" name="Grupp 6">
            <a:extLst>
              <a:ext uri="{FF2B5EF4-FFF2-40B4-BE49-F238E27FC236}">
                <a16:creationId xmlns:a16="http://schemas.microsoft.com/office/drawing/2014/main" id="{25709AEC-731F-473B-A226-E8C9E17A5833}"/>
              </a:ext>
            </a:extLst>
          </p:cNvPr>
          <p:cNvGrpSpPr/>
          <p:nvPr userDrawn="1"/>
        </p:nvGrpSpPr>
        <p:grpSpPr>
          <a:xfrm>
            <a:off x="2516591" y="-2221"/>
            <a:ext cx="10164204" cy="6897391"/>
            <a:chOff x="2516591" y="-2221"/>
            <a:chExt cx="10164204" cy="6897391"/>
          </a:xfrm>
        </p:grpSpPr>
        <p:pic>
          <p:nvPicPr>
            <p:cNvPr id="13" name="Bildobjekt 12" descr="En bild som visar ritning&#10;&#10;Automatiskt genererad beskrivning">
              <a:extLst>
                <a:ext uri="{FF2B5EF4-FFF2-40B4-BE49-F238E27FC236}">
                  <a16:creationId xmlns:a16="http://schemas.microsoft.com/office/drawing/2014/main" id="{A66FBF50-785B-40D8-ACC0-5EF78130D49A}"/>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5442" r="15183"/>
            <a:stretch/>
          </p:blipFill>
          <p:spPr>
            <a:xfrm>
              <a:off x="2516591" y="-2221"/>
              <a:ext cx="9677400" cy="6858000"/>
            </a:xfrm>
            <a:prstGeom prst="rect">
              <a:avLst/>
            </a:prstGeom>
          </p:spPr>
        </p:pic>
        <p:pic>
          <p:nvPicPr>
            <p:cNvPr id="17" name="Bildobjekt 16" descr="En bild som visar ritning&#10;&#10;Automatiskt genererad beskrivning">
              <a:extLst>
                <a:ext uri="{FF2B5EF4-FFF2-40B4-BE49-F238E27FC236}">
                  <a16:creationId xmlns:a16="http://schemas.microsoft.com/office/drawing/2014/main" id="{6C1AB022-4B46-4550-8C18-8236E9275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66263" y="280638"/>
              <a:ext cx="6614532" cy="6614532"/>
            </a:xfrm>
            <a:prstGeom prst="rect">
              <a:avLst/>
            </a:prstGeom>
          </p:spPr>
        </p:pic>
      </p:grpSp>
    </p:spTree>
    <p:extLst>
      <p:ext uri="{BB962C8B-B14F-4D97-AF65-F5344CB8AC3E}">
        <p14:creationId xmlns:p14="http://schemas.microsoft.com/office/powerpoint/2010/main" val="3588728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937A737E-9274-4152-A2C6-31C925CD561A}"/>
              </a:ext>
            </a:extLst>
          </p:cNvPr>
          <p:cNvSpPr>
            <a:spLocks noGrp="1"/>
          </p:cNvSpPr>
          <p:nvPr>
            <p:ph type="body" sz="quarter" idx="10"/>
          </p:nvPr>
        </p:nvSpPr>
        <p:spPr>
          <a:xfrm>
            <a:off x="1069041" y="1990351"/>
            <a:ext cx="2864128" cy="2878138"/>
          </a:xfrm>
          <a:prstGeom prst="rect">
            <a:avLst/>
          </a:prstGeom>
        </p:spPr>
        <p:txBody>
          <a:bodyPr anchor="ctr"/>
          <a:lstStyle>
            <a:lvl1pPr algn="r">
              <a:defRPr/>
            </a:lvl1pPr>
          </a:lstStyle>
          <a:p>
            <a:pPr lvl="0"/>
            <a:r>
              <a:rPr lang="sv-SE" dirty="0"/>
              <a:t>Klicka här</a:t>
            </a:r>
          </a:p>
        </p:txBody>
      </p:sp>
      <p:sp>
        <p:nvSpPr>
          <p:cNvPr id="13" name="Platshållare för text 12">
            <a:extLst>
              <a:ext uri="{FF2B5EF4-FFF2-40B4-BE49-F238E27FC236}">
                <a16:creationId xmlns:a16="http://schemas.microsoft.com/office/drawing/2014/main" id="{8B434883-0124-4793-A71D-42B31E355A19}"/>
              </a:ext>
            </a:extLst>
          </p:cNvPr>
          <p:cNvSpPr>
            <a:spLocks noGrp="1"/>
          </p:cNvSpPr>
          <p:nvPr>
            <p:ph type="body" sz="quarter" idx="11"/>
          </p:nvPr>
        </p:nvSpPr>
        <p:spPr>
          <a:xfrm>
            <a:off x="4638675" y="2024063"/>
            <a:ext cx="5749925" cy="2870200"/>
          </a:xfrm>
          <a:prstGeom prst="rect">
            <a:avLst/>
          </a:prstGeom>
        </p:spPr>
        <p:txBody>
          <a:bodyPr anchor="ctr"/>
          <a:lstStyle>
            <a:lvl1pPr marL="285750" indent="-285750" algn="l">
              <a:buFont typeface="Arial" panose="020B0604020202020204" pitchFamily="34" charset="0"/>
              <a:buChar char="•"/>
              <a:defRPr sz="1800">
                <a:solidFill>
                  <a:schemeClr val="tx1"/>
                </a:solidFill>
                <a:latin typeface="+mn-lt"/>
              </a:defRPr>
            </a:lvl1pPr>
          </a:lstStyle>
          <a:p>
            <a:pPr lvl="0"/>
            <a:r>
              <a:rPr lang="sv-SE" dirty="0"/>
              <a:t>Klicka här för att ändra format på bakgrundstexten</a:t>
            </a:r>
          </a:p>
          <a:p>
            <a:pPr lvl="0"/>
            <a:r>
              <a:rPr lang="sv-SE" dirty="0"/>
              <a:t>X</a:t>
            </a:r>
          </a:p>
          <a:p>
            <a:pPr lvl="0"/>
            <a:r>
              <a:rPr lang="sv-SE" dirty="0"/>
              <a:t>X</a:t>
            </a:r>
          </a:p>
          <a:p>
            <a:pPr lvl="0"/>
            <a:r>
              <a:rPr lang="sv-SE" dirty="0"/>
              <a:t>X</a:t>
            </a:r>
          </a:p>
          <a:p>
            <a:pPr lvl="0"/>
            <a:r>
              <a:rPr lang="sv-SE" dirty="0"/>
              <a:t>X</a:t>
            </a:r>
          </a:p>
        </p:txBody>
      </p:sp>
    </p:spTree>
    <p:extLst>
      <p:ext uri="{BB962C8B-B14F-4D97-AF65-F5344CB8AC3E}">
        <p14:creationId xmlns:p14="http://schemas.microsoft.com/office/powerpoint/2010/main" val="140577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0CE67A7-850F-46D9-BCFF-D83B828866B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35400BFE-EA9D-490A-97E2-ACEFEBCC54AB}"/>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16458CF-FF12-42BB-8D19-60372117F285}"/>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pic>
        <p:nvPicPr>
          <p:cNvPr id="9" name="Bildobjekt 8">
            <a:extLst>
              <a:ext uri="{FF2B5EF4-FFF2-40B4-BE49-F238E27FC236}">
                <a16:creationId xmlns:a16="http://schemas.microsoft.com/office/drawing/2014/main" id="{38D1E75C-BAE9-4B04-8CF8-3CF338A79AE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3447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C2CA0344-3DE6-4202-808F-A4C86A494137}"/>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F3C50DC-C432-4983-B2B5-EB10AF2032FD}"/>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24A2FA9-62EC-46A5-AF48-B4AC320D2E15}"/>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9" name="Bildobjekt 8">
            <a:extLst>
              <a:ext uri="{FF2B5EF4-FFF2-40B4-BE49-F238E27FC236}">
                <a16:creationId xmlns:a16="http://schemas.microsoft.com/office/drawing/2014/main" id="{2BE4D1A3-B5DD-446C-8EF0-C700D1B8B06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11583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amp;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64C50B-AF16-445A-922F-70C2AFFF42E2}"/>
              </a:ext>
            </a:extLst>
          </p:cNvPr>
          <p:cNvSpPr>
            <a:spLocks noGrp="1"/>
          </p:cNvSpPr>
          <p:nvPr>
            <p:ph type="title"/>
          </p:nvPr>
        </p:nvSpPr>
        <p:spPr/>
        <p:txBody>
          <a:bodyPr/>
          <a:lstStyle/>
          <a:p>
            <a:r>
              <a:rPr lang="sv-SE"/>
              <a:t>Klicka här för att ändra mall för rubrikformat</a:t>
            </a:r>
          </a:p>
        </p:txBody>
      </p:sp>
      <p:sp>
        <p:nvSpPr>
          <p:cNvPr id="7" name="Platshållare för bild 6">
            <a:extLst>
              <a:ext uri="{FF2B5EF4-FFF2-40B4-BE49-F238E27FC236}">
                <a16:creationId xmlns:a16="http://schemas.microsoft.com/office/drawing/2014/main" id="{3AB9EA88-F769-45F0-865B-2C42B1814C6A}"/>
              </a:ext>
            </a:extLst>
          </p:cNvPr>
          <p:cNvSpPr>
            <a:spLocks noGrp="1"/>
          </p:cNvSpPr>
          <p:nvPr>
            <p:ph type="pic" sz="quarter" idx="10"/>
          </p:nvPr>
        </p:nvSpPr>
        <p:spPr>
          <a:xfrm>
            <a:off x="853888" y="1855788"/>
            <a:ext cx="10522137" cy="3717925"/>
          </a:xfrm>
          <a:prstGeom prst="rect">
            <a:avLst/>
          </a:prstGeom>
        </p:spPr>
        <p:txBody>
          <a:bodyPr/>
          <a:lstStyle/>
          <a:p>
            <a:endParaRPr lang="sv-SE"/>
          </a:p>
        </p:txBody>
      </p:sp>
    </p:spTree>
    <p:extLst>
      <p:ext uri="{BB962C8B-B14F-4D97-AF65-F5344CB8AC3E}">
        <p14:creationId xmlns:p14="http://schemas.microsoft.com/office/powerpoint/2010/main" val="901561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tobi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45B116AF-BB6D-4793-89CC-5AF990BBDC5F}"/>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sp>
        <p:nvSpPr>
          <p:cNvPr id="7" name="Platshållare för bild 6">
            <a:extLst>
              <a:ext uri="{FF2B5EF4-FFF2-40B4-BE49-F238E27FC236}">
                <a16:creationId xmlns:a16="http://schemas.microsoft.com/office/drawing/2014/main" id="{21629133-979F-4BA3-9F00-2F851E7728BE}"/>
              </a:ext>
            </a:extLst>
          </p:cNvPr>
          <p:cNvSpPr>
            <a:spLocks noGrp="1"/>
          </p:cNvSpPr>
          <p:nvPr>
            <p:ph type="pic" sz="quarter" idx="10"/>
          </p:nvPr>
        </p:nvSpPr>
        <p:spPr>
          <a:xfrm>
            <a:off x="6078538" y="1284193"/>
            <a:ext cx="5372100" cy="4289519"/>
          </a:xfrm>
          <a:prstGeom prst="rect">
            <a:avLst/>
          </a:prstGeom>
        </p:spPr>
        <p:txBody>
          <a:bodyPr/>
          <a:lstStyle/>
          <a:p>
            <a:endParaRPr lang="sv-SE" dirty="0"/>
          </a:p>
        </p:txBody>
      </p:sp>
      <p:sp>
        <p:nvSpPr>
          <p:cNvPr id="9" name="Platshållare för text 8">
            <a:extLst>
              <a:ext uri="{FF2B5EF4-FFF2-40B4-BE49-F238E27FC236}">
                <a16:creationId xmlns:a16="http://schemas.microsoft.com/office/drawing/2014/main" id="{AB84624F-51F8-4295-BB52-A20487F886ED}"/>
              </a:ext>
            </a:extLst>
          </p:cNvPr>
          <p:cNvSpPr>
            <a:spLocks noGrp="1"/>
          </p:cNvSpPr>
          <p:nvPr>
            <p:ph type="body" sz="quarter" idx="11" hasCustomPrompt="1"/>
          </p:nvPr>
        </p:nvSpPr>
        <p:spPr>
          <a:xfrm>
            <a:off x="734086" y="826522"/>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Ruta för text</a:t>
            </a:r>
          </a:p>
        </p:txBody>
      </p:sp>
      <p:sp>
        <p:nvSpPr>
          <p:cNvPr id="10" name="Platshållare för text 8">
            <a:extLst>
              <a:ext uri="{FF2B5EF4-FFF2-40B4-BE49-F238E27FC236}">
                <a16:creationId xmlns:a16="http://schemas.microsoft.com/office/drawing/2014/main" id="{1FCE1A77-ED86-41FF-91C8-0CB76ADA0D86}"/>
              </a:ext>
            </a:extLst>
          </p:cNvPr>
          <p:cNvSpPr>
            <a:spLocks noGrp="1"/>
          </p:cNvSpPr>
          <p:nvPr>
            <p:ph type="body" sz="quarter" idx="12" hasCustomPrompt="1"/>
          </p:nvPr>
        </p:nvSpPr>
        <p:spPr>
          <a:xfrm>
            <a:off x="725115" y="3493539"/>
            <a:ext cx="3932044" cy="2541961"/>
          </a:xfrm>
          <a:prstGeom prst="rect">
            <a:avLst/>
          </a:prstGeom>
        </p:spPr>
        <p:txBody>
          <a:bodyPr anchor="ctr"/>
          <a:lstStyle>
            <a:lvl1pPr marL="0" indent="0" algn="ctr">
              <a:buNone/>
              <a:defRPr sz="3200" b="1">
                <a:solidFill>
                  <a:schemeClr val="bg1"/>
                </a:solidFill>
                <a:latin typeface="+mj-lt"/>
              </a:defRPr>
            </a:lvl1pPr>
          </a:lstStyle>
          <a:p>
            <a:pPr lvl="0"/>
            <a:r>
              <a:rPr lang="sv-SE" dirty="0"/>
              <a:t>Och här för mer text</a:t>
            </a:r>
          </a:p>
        </p:txBody>
      </p:sp>
    </p:spTree>
    <p:extLst>
      <p:ext uri="{BB962C8B-B14F-4D97-AF65-F5344CB8AC3E}">
        <p14:creationId xmlns:p14="http://schemas.microsoft.com/office/powerpoint/2010/main" val="1056982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Diagrambi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A9875687-D4F3-479D-B866-32FC60038AF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a:extLst>
              <a:ext uri="{FF2B5EF4-FFF2-40B4-BE49-F238E27FC236}">
                <a16:creationId xmlns:a16="http://schemas.microsoft.com/office/drawing/2014/main" id="{81989545-9D9B-418A-A35A-C53C79E64146}"/>
              </a:ext>
            </a:extLst>
          </p:cNvPr>
          <p:cNvSpPr>
            <a:spLocks noGrp="1"/>
          </p:cNvSpPr>
          <p:nvPr>
            <p:ph type="title"/>
          </p:nvPr>
        </p:nvSpPr>
        <p:spPr>
          <a:xfrm>
            <a:off x="932328" y="445807"/>
            <a:ext cx="10515600" cy="1325563"/>
          </a:xfrm>
          <a:prstGeom prst="rect">
            <a:avLst/>
          </a:prstGeom>
        </p:spPr>
        <p:txBody>
          <a:bodyPr/>
          <a:lstStyle>
            <a:lvl1pPr algn="l">
              <a:defRPr/>
            </a:lvl1pPr>
          </a:lstStyle>
          <a:p>
            <a:r>
              <a:rPr lang="sv-SE" dirty="0"/>
              <a:t>Klicka här för att ändra mall för rubrikformat</a:t>
            </a:r>
          </a:p>
        </p:txBody>
      </p:sp>
      <p:graphicFrame>
        <p:nvGraphicFramePr>
          <p:cNvPr id="10" name="Diagram 9">
            <a:extLst>
              <a:ext uri="{FF2B5EF4-FFF2-40B4-BE49-F238E27FC236}">
                <a16:creationId xmlns:a16="http://schemas.microsoft.com/office/drawing/2014/main" id="{714FA27E-7518-4FBF-93A2-9C5E0C8B5DE5}"/>
              </a:ext>
            </a:extLst>
          </p:cNvPr>
          <p:cNvGraphicFramePr/>
          <p:nvPr userDrawn="1">
            <p:extLst>
              <p:ext uri="{D42A27DB-BD31-4B8C-83A1-F6EECF244321}">
                <p14:modId xmlns:p14="http://schemas.microsoft.com/office/powerpoint/2010/main" val="2756092246"/>
              </p:ext>
            </p:extLst>
          </p:nvPr>
        </p:nvGraphicFramePr>
        <p:xfrm>
          <a:off x="1062318" y="766734"/>
          <a:ext cx="10078569" cy="5418667"/>
        </p:xfrm>
        <a:graphic>
          <a:graphicData uri="http://schemas.openxmlformats.org/drawingml/2006/chart">
            <c:chart xmlns:c="http://schemas.openxmlformats.org/drawingml/2006/chart" xmlns:r="http://schemas.openxmlformats.org/officeDocument/2006/relationships" r:id="rId2"/>
          </a:graphicData>
        </a:graphic>
      </p:graphicFrame>
      <p:pic>
        <p:nvPicPr>
          <p:cNvPr id="12" name="Bildobjekt 11">
            <a:extLst>
              <a:ext uri="{FF2B5EF4-FFF2-40B4-BE49-F238E27FC236}">
                <a16:creationId xmlns:a16="http://schemas.microsoft.com/office/drawing/2014/main" id="{340A6668-8C8A-4C43-8077-9E6380C919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91629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5.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FEDA307-1472-4EDA-AA89-CA5F3B1E0E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D61A983-21AA-4208-80F0-0C0DFC1713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743439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B588C423-00F3-494E-85E6-1A5CC3E69A2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9" name="Rak koppling 8">
            <a:extLst>
              <a:ext uri="{FF2B5EF4-FFF2-40B4-BE49-F238E27FC236}">
                <a16:creationId xmlns:a16="http://schemas.microsoft.com/office/drawing/2014/main" id="{AF26C0B7-0CD7-4CA2-943D-5543D6D9E4F9}"/>
              </a:ext>
            </a:extLst>
          </p:cNvPr>
          <p:cNvCxnSpPr>
            <a:cxnSpLocks/>
          </p:cNvCxnSpPr>
          <p:nvPr userDrawn="1"/>
        </p:nvCxnSpPr>
        <p:spPr>
          <a:xfrm>
            <a:off x="4318022" y="1996888"/>
            <a:ext cx="0" cy="2877671"/>
          </a:xfrm>
          <a:prstGeom prst="line">
            <a:avLst/>
          </a:prstGeom>
          <a:ln w="12700">
            <a:solidFill>
              <a:schemeClr val="tx1">
                <a:lumMod val="75000"/>
                <a:lumOff val="25000"/>
              </a:schemeClr>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97D7F17E-6FED-4CBF-B679-1EF31E7C6D6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54921191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0" indent="0" algn="r" defTabSz="914400" rtl="0" eaLnBrk="1" latinLnBrk="0" hangingPunct="1">
        <a:lnSpc>
          <a:spcPct val="90000"/>
        </a:lnSpc>
        <a:spcBef>
          <a:spcPts val="1000"/>
        </a:spcBef>
        <a:buFont typeface="Arial" panose="020B0604020202020204" pitchFamily="34" charset="0"/>
        <a:buNone/>
        <a:defRPr sz="4400" kern="1200">
          <a:solidFill>
            <a:srgbClr val="F5ACB8"/>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C44A29C-87EA-4489-B7B6-9A9B8AB0A84F}"/>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id="{77E42C98-606F-4577-BC32-92D1857B9909}"/>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422994179"/>
      </p:ext>
    </p:extLst>
  </p:cSld>
  <p:clrMap bg1="lt1" tx1="dk1" bg2="lt2" tx2="dk2" accent1="accent1" accent2="accent2" accent3="accent3" accent4="accent4" accent5="accent5" accent6="accent6" hlink="hlink" folHlink="folHlink"/>
  <p:sldLayoutIdLst>
    <p:sldLayoutId id="2147483663" r:id="rId1"/>
    <p:sldLayoutId id="214748366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2EE3AC5-08A1-4DA3-9F41-9623B6FDD92E}"/>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4CD2D613-98B3-4EC6-96D7-86C9E459A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9" name="Bildobjekt 8">
            <a:extLst>
              <a:ext uri="{FF2B5EF4-FFF2-40B4-BE49-F238E27FC236}">
                <a16:creationId xmlns:a16="http://schemas.microsoft.com/office/drawing/2014/main" id="{D179278D-359B-4079-A36B-C4C65795F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896420133"/>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ABFF817B-E081-4FF2-BDC0-FB77F43DB780}"/>
              </a:ext>
            </a:extLst>
          </p:cNvPr>
          <p:cNvSpPr/>
          <p:nvPr userDrawn="1"/>
        </p:nvSpPr>
        <p:spPr>
          <a:xfrm>
            <a:off x="1" y="0"/>
            <a:ext cx="5392270" cy="6858000"/>
          </a:xfrm>
          <a:prstGeom prst="rect">
            <a:avLst/>
          </a:prstGeom>
          <a:solidFill>
            <a:srgbClr val="F5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Rak koppling 11">
            <a:extLst>
              <a:ext uri="{FF2B5EF4-FFF2-40B4-BE49-F238E27FC236}">
                <a16:creationId xmlns:a16="http://schemas.microsoft.com/office/drawing/2014/main" id="{8A365ACE-874A-4FF2-ACFD-6BAE7D8B6302}"/>
              </a:ext>
            </a:extLst>
          </p:cNvPr>
          <p:cNvCxnSpPr>
            <a:cxnSpLocks/>
          </p:cNvCxnSpPr>
          <p:nvPr userDrawn="1"/>
        </p:nvCxnSpPr>
        <p:spPr>
          <a:xfrm>
            <a:off x="753041" y="3435382"/>
            <a:ext cx="3880993" cy="0"/>
          </a:xfrm>
          <a:prstGeom prst="line">
            <a:avLst/>
          </a:prstGeom>
          <a:ln w="19050">
            <a:solidFill>
              <a:schemeClr val="bg1"/>
            </a:solidFill>
          </a:ln>
        </p:spPr>
        <p:style>
          <a:lnRef idx="1">
            <a:schemeClr val="dk1"/>
          </a:lnRef>
          <a:fillRef idx="0">
            <a:schemeClr val="dk1"/>
          </a:fillRef>
          <a:effectRef idx="0">
            <a:schemeClr val="dk1"/>
          </a:effectRef>
          <a:fontRef idx="minor">
            <a:schemeClr val="tx1"/>
          </a:fontRef>
        </p:style>
      </p:cxnSp>
      <p:pic>
        <p:nvPicPr>
          <p:cNvPr id="13" name="Bildobjekt 12">
            <a:extLst>
              <a:ext uri="{FF2B5EF4-FFF2-40B4-BE49-F238E27FC236}">
                <a16:creationId xmlns:a16="http://schemas.microsoft.com/office/drawing/2014/main" id="{DA27090E-C429-4BD4-A4E7-D82B048B9CC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570342665"/>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88910BBD-4CA1-42EC-80F3-7E35531F1DB8}"/>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A693F31C-566B-4B95-BA8B-93A108D6C1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pic>
        <p:nvPicPr>
          <p:cNvPr id="10" name="Bildobjekt 9">
            <a:extLst>
              <a:ext uri="{FF2B5EF4-FFF2-40B4-BE49-F238E27FC236}">
                <a16:creationId xmlns:a16="http://schemas.microsoft.com/office/drawing/2014/main" id="{A89D3A4F-8B6B-4E0A-8E99-878128E79B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1974352911"/>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105C05B-2A22-412B-B873-9F9B860058C5}"/>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499A80C5-0DB1-4A33-A4E3-148F8B4FBF0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2492680879"/>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48AFDE8D-3ECD-4949-AAD2-27AE9B030C3D}"/>
              </a:ext>
            </a:extLst>
          </p:cNvPr>
          <p:cNvSpPr/>
          <p:nvPr userDrawn="1"/>
        </p:nvSpPr>
        <p:spPr>
          <a:xfrm>
            <a:off x="338667" y="281563"/>
            <a:ext cx="11520312" cy="63443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a:extLst>
              <a:ext uri="{FF2B5EF4-FFF2-40B4-BE49-F238E27FC236}">
                <a16:creationId xmlns:a16="http://schemas.microsoft.com/office/drawing/2014/main" id="{E1B9998D-2CC1-4FBE-B01E-742980ACD5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80B81B8-A7B4-4716-8D08-C2F0448AB1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1" name="Bildobjekt 10">
            <a:extLst>
              <a:ext uri="{FF2B5EF4-FFF2-40B4-BE49-F238E27FC236}">
                <a16:creationId xmlns:a16="http://schemas.microsoft.com/office/drawing/2014/main" id="{753D37DC-A063-49AB-AC1A-8AB4C26BDC70}"/>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0555941" y="5874599"/>
            <a:ext cx="1174538" cy="548118"/>
          </a:xfrm>
          <a:prstGeom prst="rect">
            <a:avLst/>
          </a:prstGeom>
        </p:spPr>
      </p:pic>
    </p:spTree>
    <p:extLst>
      <p:ext uri="{BB962C8B-B14F-4D97-AF65-F5344CB8AC3E}">
        <p14:creationId xmlns:p14="http://schemas.microsoft.com/office/powerpoint/2010/main" val="3622716227"/>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microsoft.com/office/2007/relationships/hdphoto" Target="../media/hdphoto1.wdp"/><Relationship Id="rId5" Type="http://schemas.openxmlformats.org/officeDocument/2006/relationships/image" Target="../media/image7.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DC9901A-42EB-4C5B-A458-6211CA91D4CF}"/>
              </a:ext>
            </a:extLst>
          </p:cNvPr>
          <p:cNvSpPr>
            <a:spLocks noGrp="1"/>
          </p:cNvSpPr>
          <p:nvPr>
            <p:ph type="body" sz="quarter" idx="10"/>
          </p:nvPr>
        </p:nvSpPr>
        <p:spPr/>
        <p:txBody>
          <a:bodyPr/>
          <a:lstStyle/>
          <a:p>
            <a:r>
              <a:rPr lang="sv-SE" sz="2400"/>
              <a:t>Mottagar-perspektivet</a:t>
            </a:r>
            <a:endParaRPr lang="sv-SE" sz="2400" dirty="0"/>
          </a:p>
        </p:txBody>
      </p:sp>
      <p:sp>
        <p:nvSpPr>
          <p:cNvPr id="3" name="Platshållare för text 2">
            <a:extLst>
              <a:ext uri="{FF2B5EF4-FFF2-40B4-BE49-F238E27FC236}">
                <a16:creationId xmlns:a16="http://schemas.microsoft.com/office/drawing/2014/main" id="{83753F65-A510-4B08-A4CD-0F6F990906B5}"/>
              </a:ext>
            </a:extLst>
          </p:cNvPr>
          <p:cNvSpPr>
            <a:spLocks noGrp="1"/>
          </p:cNvSpPr>
          <p:nvPr>
            <p:ph type="body" sz="quarter" idx="11"/>
          </p:nvPr>
        </p:nvSpPr>
        <p:spPr/>
        <p:txBody>
          <a:bodyPr/>
          <a:lstStyle/>
          <a:p>
            <a:endParaRPr lang="sv-SE" dirty="0"/>
          </a:p>
        </p:txBody>
      </p:sp>
    </p:spTree>
    <p:extLst>
      <p:ext uri="{BB962C8B-B14F-4D97-AF65-F5344CB8AC3E}">
        <p14:creationId xmlns:p14="http://schemas.microsoft.com/office/powerpoint/2010/main" val="144980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4C90206-0C4F-4AC2-B8FB-2936910BEDB1}"/>
              </a:ext>
            </a:extLst>
          </p:cNvPr>
          <p:cNvSpPr>
            <a:spLocks noGrp="1"/>
          </p:cNvSpPr>
          <p:nvPr>
            <p:ph type="body" sz="quarter" idx="10"/>
          </p:nvPr>
        </p:nvSpPr>
        <p:spPr/>
        <p:txBody>
          <a:bodyPr/>
          <a:lstStyle/>
          <a:p>
            <a:r>
              <a:rPr lang="sv-SE" sz="3200" dirty="0"/>
              <a:t>Indikation för transplantation</a:t>
            </a:r>
          </a:p>
        </p:txBody>
      </p:sp>
      <p:sp>
        <p:nvSpPr>
          <p:cNvPr id="3" name="Platshållare för text 2">
            <a:extLst>
              <a:ext uri="{FF2B5EF4-FFF2-40B4-BE49-F238E27FC236}">
                <a16:creationId xmlns:a16="http://schemas.microsoft.com/office/drawing/2014/main" id="{D3FC7023-C173-4817-800E-282D172682CD}"/>
              </a:ext>
            </a:extLst>
          </p:cNvPr>
          <p:cNvSpPr>
            <a:spLocks noGrp="1"/>
          </p:cNvSpPr>
          <p:nvPr>
            <p:ph type="body" sz="quarter" idx="11"/>
          </p:nvPr>
        </p:nvSpPr>
        <p:spPr/>
        <p:txBody>
          <a:bodyPr/>
          <a:lstStyle/>
          <a:p>
            <a:r>
              <a:rPr lang="sv-SE" dirty="0">
                <a:latin typeface="Calibri Light"/>
                <a:cs typeface="Calibri"/>
              </a:rPr>
              <a:t>När alla andra behandlingar har prövats eller övervägts </a:t>
            </a:r>
          </a:p>
          <a:p>
            <a:r>
              <a:rPr lang="sv-SE" dirty="0">
                <a:latin typeface="Calibri Light"/>
                <a:cs typeface="Calibri"/>
              </a:rPr>
              <a:t>Förväntad livslängd mindre än ett par år </a:t>
            </a:r>
            <a:br>
              <a:rPr lang="sv-SE" dirty="0">
                <a:latin typeface="Calibri Light"/>
                <a:cs typeface="Calibri"/>
              </a:rPr>
            </a:br>
            <a:r>
              <a:rPr lang="sv-SE" dirty="0">
                <a:latin typeface="Calibri Light"/>
                <a:cs typeface="Calibri"/>
              </a:rPr>
              <a:t>alternativt förväntad förhöjd livskvalité</a:t>
            </a:r>
          </a:p>
          <a:p>
            <a:r>
              <a:rPr lang="sv-SE" dirty="0">
                <a:latin typeface="Calibri Light"/>
                <a:cs typeface="Calibri"/>
              </a:rPr>
              <a:t>Svår svikt i det aktuella organet</a:t>
            </a:r>
          </a:p>
          <a:p>
            <a:pPr marL="0" indent="0">
              <a:buNone/>
            </a:pPr>
            <a:endParaRPr lang="sv-SE" dirty="0"/>
          </a:p>
        </p:txBody>
      </p:sp>
    </p:spTree>
    <p:extLst>
      <p:ext uri="{BB962C8B-B14F-4D97-AF65-F5344CB8AC3E}">
        <p14:creationId xmlns:p14="http://schemas.microsoft.com/office/powerpoint/2010/main" val="179774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ödesschema: Koppling 20">
            <a:extLst>
              <a:ext uri="{FF2B5EF4-FFF2-40B4-BE49-F238E27FC236}">
                <a16:creationId xmlns:a16="http://schemas.microsoft.com/office/drawing/2014/main" id="{52A7047F-6793-4A8D-990B-4ED2DBAF87E6}"/>
              </a:ext>
            </a:extLst>
          </p:cNvPr>
          <p:cNvSpPr/>
          <p:nvPr/>
        </p:nvSpPr>
        <p:spPr>
          <a:xfrm>
            <a:off x="4909130" y="1848971"/>
            <a:ext cx="2933578" cy="2699826"/>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white"/>
                </a:solidFill>
                <a:effectLst/>
                <a:uLnTx/>
                <a:uFillTx/>
                <a:latin typeface="Calibri" panose="020F0502020204030204"/>
                <a:ea typeface="+mn-ea"/>
                <a:cs typeface="+mn-cs"/>
              </a:rPr>
              <a:t>Att vänta på ett organ</a:t>
            </a:r>
          </a:p>
        </p:txBody>
      </p:sp>
      <p:sp>
        <p:nvSpPr>
          <p:cNvPr id="22" name="Pratbubbla: rektangel med rundade hörn 21">
            <a:extLst>
              <a:ext uri="{FF2B5EF4-FFF2-40B4-BE49-F238E27FC236}">
                <a16:creationId xmlns:a16="http://schemas.microsoft.com/office/drawing/2014/main" id="{6A27F80C-67C3-4343-8143-58F763DB1253}"/>
              </a:ext>
            </a:extLst>
          </p:cNvPr>
          <p:cNvSpPr/>
          <p:nvPr/>
        </p:nvSpPr>
        <p:spPr>
          <a:xfrm>
            <a:off x="2278106" y="907420"/>
            <a:ext cx="2851947" cy="851578"/>
          </a:xfrm>
          <a:prstGeom prst="wedgeRoundRectCallout">
            <a:avLst>
              <a:gd name="adj1" fmla="val 64211"/>
              <a:gd name="adj2" fmla="val 47163"/>
              <a:gd name="adj3" fmla="val 16667"/>
            </a:avLst>
          </a:prstGeom>
          <a:solidFill>
            <a:srgbClr val="00AD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latin typeface="Calibri Light"/>
                <a:cs typeface="Segoe UI"/>
              </a:rPr>
              <a:t>    "</a:t>
            </a:r>
            <a:r>
              <a:rPr lang="en-US" dirty="0" err="1">
                <a:latin typeface="Calibri Light"/>
                <a:cs typeface="Segoe UI"/>
              </a:rPr>
              <a:t>Att</a:t>
            </a:r>
            <a:r>
              <a:rPr lang="en-US" dirty="0">
                <a:latin typeface="Calibri Light"/>
                <a:cs typeface="Segoe UI"/>
              </a:rPr>
              <a:t> </a:t>
            </a:r>
            <a:r>
              <a:rPr lang="en-US" dirty="0" err="1">
                <a:latin typeface="Calibri Light"/>
                <a:cs typeface="Segoe UI"/>
              </a:rPr>
              <a:t>vara</a:t>
            </a:r>
            <a:r>
              <a:rPr lang="en-US" dirty="0">
                <a:latin typeface="Calibri Light"/>
                <a:cs typeface="Segoe UI"/>
              </a:rPr>
              <a:t> </a:t>
            </a:r>
            <a:r>
              <a:rPr lang="en-US" dirty="0" err="1">
                <a:latin typeface="Calibri Light"/>
                <a:cs typeface="Segoe UI"/>
              </a:rPr>
              <a:t>så</a:t>
            </a:r>
            <a:r>
              <a:rPr lang="en-US" dirty="0">
                <a:latin typeface="Calibri Light"/>
                <a:cs typeface="Segoe UI"/>
              </a:rPr>
              <a:t> </a:t>
            </a:r>
            <a:r>
              <a:rPr lang="en-US" dirty="0" err="1">
                <a:latin typeface="Calibri Light"/>
                <a:cs typeface="Segoe UI"/>
              </a:rPr>
              <a:t>nära</a:t>
            </a:r>
            <a:r>
              <a:rPr lang="en-US" dirty="0">
                <a:latin typeface="Calibri Light"/>
                <a:cs typeface="Segoe UI"/>
              </a:rPr>
              <a:t> </a:t>
            </a:r>
            <a:r>
              <a:rPr lang="en-US" dirty="0" err="1">
                <a:latin typeface="Calibri Light"/>
                <a:cs typeface="Segoe UI"/>
              </a:rPr>
              <a:t>livet</a:t>
            </a:r>
            <a:r>
              <a:rPr lang="en-US" dirty="0">
                <a:latin typeface="Calibri Light"/>
                <a:cs typeface="Segoe UI"/>
              </a:rPr>
              <a:t>,​</a:t>
            </a:r>
          </a:p>
          <a:p>
            <a:pPr algn="ctr"/>
            <a:r>
              <a:rPr lang="en-US" dirty="0" err="1">
                <a:latin typeface="Calibri Light"/>
                <a:cs typeface="Segoe UI"/>
              </a:rPr>
              <a:t>och</a:t>
            </a:r>
            <a:r>
              <a:rPr lang="en-US" dirty="0">
                <a:latin typeface="Calibri Light"/>
                <a:cs typeface="Segoe UI"/>
              </a:rPr>
              <a:t> </a:t>
            </a:r>
            <a:r>
              <a:rPr lang="en-US" dirty="0" err="1">
                <a:latin typeface="Calibri Light"/>
                <a:cs typeface="Segoe UI"/>
              </a:rPr>
              <a:t>ändå</a:t>
            </a:r>
            <a:r>
              <a:rPr lang="en-US" dirty="0">
                <a:latin typeface="Calibri Light"/>
                <a:cs typeface="Segoe UI"/>
              </a:rPr>
              <a:t> </a:t>
            </a:r>
            <a:r>
              <a:rPr lang="en-US" dirty="0" err="1">
                <a:latin typeface="Calibri Light"/>
                <a:cs typeface="Segoe UI"/>
              </a:rPr>
              <a:t>så</a:t>
            </a:r>
            <a:r>
              <a:rPr lang="en-US" dirty="0">
                <a:latin typeface="Calibri Light"/>
                <a:cs typeface="Segoe UI"/>
              </a:rPr>
              <a:t> </a:t>
            </a:r>
            <a:r>
              <a:rPr lang="en-US" dirty="0" err="1">
                <a:latin typeface="Calibri Light"/>
                <a:cs typeface="Segoe UI"/>
              </a:rPr>
              <a:t>långt</a:t>
            </a:r>
            <a:r>
              <a:rPr lang="en-US" dirty="0">
                <a:latin typeface="Calibri Light"/>
                <a:cs typeface="Segoe UI"/>
              </a:rPr>
              <a:t> bort."</a:t>
            </a:r>
          </a:p>
        </p:txBody>
      </p:sp>
      <p:sp>
        <p:nvSpPr>
          <p:cNvPr id="23" name="Pratbubbla: rektangel med rundade hörn 22">
            <a:extLst>
              <a:ext uri="{FF2B5EF4-FFF2-40B4-BE49-F238E27FC236}">
                <a16:creationId xmlns:a16="http://schemas.microsoft.com/office/drawing/2014/main" id="{6654F410-6877-4B99-8C44-B1DCBEFB77AB}"/>
              </a:ext>
            </a:extLst>
          </p:cNvPr>
          <p:cNvSpPr/>
          <p:nvPr/>
        </p:nvSpPr>
        <p:spPr>
          <a:xfrm>
            <a:off x="714403" y="2924684"/>
            <a:ext cx="3484358" cy="2226668"/>
          </a:xfrm>
          <a:prstGeom prst="wedgeRoundRectCallout">
            <a:avLst>
              <a:gd name="adj1" fmla="val 64915"/>
              <a:gd name="adj2" fmla="val -40526"/>
              <a:gd name="adj3" fmla="val 16667"/>
            </a:avLst>
          </a:prstGeom>
          <a:solidFill>
            <a:srgbClr val="45AC34">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t>
            </a:r>
            <a:r>
              <a:rPr lang="sv-SE" dirty="0"/>
              <a:t>Att</a:t>
            </a:r>
            <a:r>
              <a:rPr lang="en-US" dirty="0"/>
              <a:t> ha </a:t>
            </a:r>
            <a:r>
              <a:rPr lang="sv-SE" dirty="0"/>
              <a:t>en</a:t>
            </a:r>
            <a:r>
              <a:rPr lang="en-US" dirty="0"/>
              <a:t> dotter </a:t>
            </a:r>
            <a:r>
              <a:rPr lang="en-US" dirty="0" err="1"/>
              <a:t>som</a:t>
            </a:r>
            <a:r>
              <a:rPr lang="en-US" dirty="0"/>
              <a:t> </a:t>
            </a:r>
            <a:r>
              <a:rPr lang="en-US" dirty="0" err="1"/>
              <a:t>alltid</a:t>
            </a:r>
            <a:r>
              <a:rPr lang="en-US" dirty="0"/>
              <a:t> </a:t>
            </a:r>
            <a:r>
              <a:rPr lang="en-US" dirty="0" err="1"/>
              <a:t>får</a:t>
            </a:r>
            <a:r>
              <a:rPr lang="en-US" dirty="0"/>
              <a:t> </a:t>
            </a:r>
            <a:r>
              <a:rPr lang="en-US" dirty="0" err="1"/>
              <a:t>höra</a:t>
            </a:r>
            <a:r>
              <a:rPr lang="en-US" dirty="0"/>
              <a:t>; </a:t>
            </a:r>
            <a:r>
              <a:rPr lang="en-US" dirty="0" err="1"/>
              <a:t>Inte</a:t>
            </a:r>
            <a:r>
              <a:rPr lang="en-US" dirty="0"/>
              <a:t> nu, </a:t>
            </a:r>
            <a:r>
              <a:rPr lang="en-US" dirty="0" err="1"/>
              <a:t>sen</a:t>
            </a:r>
            <a:r>
              <a:rPr lang="en-US" dirty="0"/>
              <a:t>, mamma </a:t>
            </a:r>
            <a:r>
              <a:rPr lang="en-US" dirty="0" err="1"/>
              <a:t>är</a:t>
            </a:r>
            <a:r>
              <a:rPr lang="en-US" dirty="0"/>
              <a:t> </a:t>
            </a:r>
            <a:r>
              <a:rPr lang="en-US" dirty="0" err="1"/>
              <a:t>trött</a:t>
            </a:r>
            <a:r>
              <a:rPr lang="en-US" dirty="0"/>
              <a:t>, </a:t>
            </a:r>
            <a:r>
              <a:rPr lang="en-US" dirty="0" err="1"/>
              <a:t>fråga</a:t>
            </a:r>
            <a:r>
              <a:rPr lang="en-US" dirty="0"/>
              <a:t> pappa </a:t>
            </a:r>
            <a:r>
              <a:rPr lang="en-US" dirty="0" err="1"/>
              <a:t>istället</a:t>
            </a:r>
            <a:r>
              <a:rPr lang="en-US" dirty="0"/>
              <a:t>. Det </a:t>
            </a:r>
            <a:r>
              <a:rPr lang="en-US" dirty="0" err="1"/>
              <a:t>gjorde</a:t>
            </a:r>
            <a:r>
              <a:rPr lang="en-US" dirty="0"/>
              <a:t> </a:t>
            </a:r>
            <a:r>
              <a:rPr lang="en-US" dirty="0" err="1"/>
              <a:t>ont.</a:t>
            </a:r>
            <a:r>
              <a:rPr lang="en-US" dirty="0"/>
              <a:t> Men det </a:t>
            </a:r>
            <a:r>
              <a:rPr lang="en-US" dirty="0" err="1"/>
              <a:t>som</a:t>
            </a:r>
            <a:r>
              <a:rPr lang="en-US" dirty="0"/>
              <a:t> </a:t>
            </a:r>
            <a:r>
              <a:rPr lang="en-US" dirty="0" err="1"/>
              <a:t>gjorde</a:t>
            </a:r>
            <a:r>
              <a:rPr lang="en-US" dirty="0"/>
              <a:t> </a:t>
            </a:r>
            <a:r>
              <a:rPr lang="en-US" dirty="0" err="1"/>
              <a:t>ondast</a:t>
            </a:r>
            <a:r>
              <a:rPr lang="en-US" dirty="0"/>
              <a:t> var </a:t>
            </a:r>
            <a:r>
              <a:rPr lang="en-US" dirty="0" err="1"/>
              <a:t>ändå</a:t>
            </a:r>
            <a:r>
              <a:rPr lang="en-US" dirty="0"/>
              <a:t> </a:t>
            </a:r>
            <a:r>
              <a:rPr lang="en-US" dirty="0" err="1"/>
              <a:t>när</a:t>
            </a:r>
            <a:r>
              <a:rPr lang="en-US" dirty="0"/>
              <a:t> hon </a:t>
            </a:r>
            <a:r>
              <a:rPr lang="en-US" dirty="0" err="1"/>
              <a:t>slutade</a:t>
            </a:r>
            <a:r>
              <a:rPr lang="en-US" dirty="0"/>
              <a:t> </a:t>
            </a:r>
            <a:r>
              <a:rPr lang="en-US" dirty="0" err="1"/>
              <a:t>fråga</a:t>
            </a:r>
            <a:r>
              <a:rPr lang="en-US" dirty="0"/>
              <a:t>. Hon </a:t>
            </a:r>
            <a:r>
              <a:rPr lang="en-US" dirty="0" err="1"/>
              <a:t>visste</a:t>
            </a:r>
            <a:r>
              <a:rPr lang="en-US" dirty="0"/>
              <a:t> </a:t>
            </a:r>
            <a:r>
              <a:rPr lang="en-US" dirty="0" err="1"/>
              <a:t>att</a:t>
            </a:r>
            <a:r>
              <a:rPr lang="en-US" dirty="0"/>
              <a:t> det </a:t>
            </a:r>
            <a:r>
              <a:rPr lang="en-US" dirty="0" err="1"/>
              <a:t>inte</a:t>
            </a:r>
            <a:r>
              <a:rPr lang="en-US" dirty="0"/>
              <a:t> var </a:t>
            </a:r>
            <a:r>
              <a:rPr lang="en-US" dirty="0" err="1"/>
              <a:t>någon</a:t>
            </a:r>
            <a:r>
              <a:rPr lang="en-US" dirty="0"/>
              <a:t> </a:t>
            </a:r>
            <a:r>
              <a:rPr lang="en-US" dirty="0" err="1"/>
              <a:t>idé</a:t>
            </a:r>
            <a:r>
              <a:rPr lang="en-US" dirty="0"/>
              <a:t>."</a:t>
            </a:r>
            <a:endParaRPr lang="en-US" dirty="0">
              <a:cs typeface="Calibri"/>
            </a:endParaRPr>
          </a:p>
        </p:txBody>
      </p:sp>
      <p:sp>
        <p:nvSpPr>
          <p:cNvPr id="24" name="Pratbubbla: rektangel med rundade hörn 23">
            <a:extLst>
              <a:ext uri="{FF2B5EF4-FFF2-40B4-BE49-F238E27FC236}">
                <a16:creationId xmlns:a16="http://schemas.microsoft.com/office/drawing/2014/main" id="{5D7F688B-7A79-4328-B95B-7E21B41D1F8D}"/>
              </a:ext>
            </a:extLst>
          </p:cNvPr>
          <p:cNvSpPr/>
          <p:nvPr/>
        </p:nvSpPr>
        <p:spPr>
          <a:xfrm>
            <a:off x="8534520" y="4208848"/>
            <a:ext cx="2563923" cy="754041"/>
          </a:xfrm>
          <a:prstGeom prst="wedgeRoundRectCallout">
            <a:avLst>
              <a:gd name="adj1" fmla="val -85422"/>
              <a:gd name="adj2" fmla="val -78131"/>
              <a:gd name="adj3" fmla="val 16667"/>
            </a:avLst>
          </a:prstGeom>
          <a:solidFill>
            <a:srgbClr val="95C1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cs typeface="Segoe UI"/>
              </a:rPr>
              <a:t> “Jag </a:t>
            </a:r>
            <a:r>
              <a:rPr lang="en-US" dirty="0" err="1">
                <a:cs typeface="Segoe UI"/>
              </a:rPr>
              <a:t>vill</a:t>
            </a:r>
            <a:r>
              <a:rPr lang="en-US" dirty="0">
                <a:cs typeface="Segoe UI"/>
              </a:rPr>
              <a:t> leva​, </a:t>
            </a:r>
            <a:r>
              <a:rPr lang="en-US" dirty="0" err="1">
                <a:cs typeface="Segoe UI"/>
              </a:rPr>
              <a:t>inte</a:t>
            </a:r>
            <a:r>
              <a:rPr lang="en-US" dirty="0">
                <a:cs typeface="Segoe UI"/>
              </a:rPr>
              <a:t> bara </a:t>
            </a:r>
            <a:r>
              <a:rPr lang="en-US" dirty="0" err="1">
                <a:cs typeface="Segoe UI"/>
              </a:rPr>
              <a:t>överleva</a:t>
            </a:r>
            <a:r>
              <a:rPr lang="en-US" dirty="0">
                <a:cs typeface="Segoe UI"/>
              </a:rPr>
              <a:t>."</a:t>
            </a:r>
          </a:p>
        </p:txBody>
      </p:sp>
      <p:sp>
        <p:nvSpPr>
          <p:cNvPr id="25" name="Pratbubbla: rektangel med rundade hörn 24">
            <a:extLst>
              <a:ext uri="{FF2B5EF4-FFF2-40B4-BE49-F238E27FC236}">
                <a16:creationId xmlns:a16="http://schemas.microsoft.com/office/drawing/2014/main" id="{415EAFCD-598A-46C5-8EB2-C3B3BC743BDD}"/>
              </a:ext>
            </a:extLst>
          </p:cNvPr>
          <p:cNvSpPr/>
          <p:nvPr/>
        </p:nvSpPr>
        <p:spPr>
          <a:xfrm>
            <a:off x="4783741" y="5199018"/>
            <a:ext cx="2851947" cy="643370"/>
          </a:xfrm>
          <a:prstGeom prst="wedgeRoundRectCallout">
            <a:avLst>
              <a:gd name="adj1" fmla="val -4798"/>
              <a:gd name="adj2" fmla="val -128894"/>
              <a:gd name="adj3" fmla="val 16667"/>
            </a:avLst>
          </a:prstGeom>
          <a:solidFill>
            <a:srgbClr val="F1879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cs typeface="Calibri"/>
              </a:rPr>
              <a:t>"</a:t>
            </a:r>
            <a:r>
              <a:rPr lang="en-US" dirty="0" err="1">
                <a:cs typeface="Calibri"/>
              </a:rPr>
              <a:t>Väntan</a:t>
            </a:r>
            <a:r>
              <a:rPr lang="en-US" dirty="0">
                <a:cs typeface="Calibri"/>
              </a:rPr>
              <a:t> </a:t>
            </a:r>
            <a:r>
              <a:rPr lang="en-US" dirty="0" err="1">
                <a:cs typeface="Calibri"/>
              </a:rPr>
              <a:t>känns</a:t>
            </a:r>
            <a:r>
              <a:rPr lang="en-US" dirty="0">
                <a:cs typeface="Calibri"/>
              </a:rPr>
              <a:t> </a:t>
            </a:r>
            <a:r>
              <a:rPr lang="en-US" dirty="0" err="1">
                <a:cs typeface="Calibri"/>
              </a:rPr>
              <a:t>oändlig</a:t>
            </a:r>
            <a:r>
              <a:rPr lang="en-US" dirty="0">
                <a:cs typeface="Calibri"/>
              </a:rPr>
              <a:t>"</a:t>
            </a:r>
            <a:endParaRPr lang="en-US" dirty="0"/>
          </a:p>
        </p:txBody>
      </p:sp>
      <p:sp>
        <p:nvSpPr>
          <p:cNvPr id="26" name="Pratbubbla: rektangel med rundade hörn 25">
            <a:extLst>
              <a:ext uri="{FF2B5EF4-FFF2-40B4-BE49-F238E27FC236}">
                <a16:creationId xmlns:a16="http://schemas.microsoft.com/office/drawing/2014/main" id="{11C82F7E-7E3C-4003-8D6A-1EC07D0D9D59}"/>
              </a:ext>
            </a:extLst>
          </p:cNvPr>
          <p:cNvSpPr/>
          <p:nvPr/>
        </p:nvSpPr>
        <p:spPr>
          <a:xfrm>
            <a:off x="8034156" y="1116824"/>
            <a:ext cx="3350473" cy="1109844"/>
          </a:xfrm>
          <a:prstGeom prst="wedgeRoundRectCallout">
            <a:avLst>
              <a:gd name="adj1" fmla="val -66573"/>
              <a:gd name="adj2" fmla="val 46772"/>
              <a:gd name="adj3" fmla="val 16667"/>
            </a:avLst>
          </a:prstGeom>
          <a:solidFill>
            <a:srgbClr val="00AD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cs typeface="Segoe UI"/>
              </a:rPr>
              <a:t> "Det </a:t>
            </a:r>
            <a:r>
              <a:rPr lang="en-US" dirty="0" err="1">
                <a:cs typeface="Segoe UI"/>
              </a:rPr>
              <a:t>kan</a:t>
            </a:r>
            <a:r>
              <a:rPr lang="en-US" dirty="0">
                <a:cs typeface="Segoe UI"/>
              </a:rPr>
              <a:t> </a:t>
            </a:r>
            <a:r>
              <a:rPr lang="en-US" dirty="0" err="1">
                <a:cs typeface="Segoe UI"/>
              </a:rPr>
              <a:t>vara</a:t>
            </a:r>
            <a:r>
              <a:rPr lang="en-US" dirty="0">
                <a:cs typeface="Segoe UI"/>
              </a:rPr>
              <a:t> </a:t>
            </a:r>
            <a:r>
              <a:rPr lang="en-US" dirty="0" err="1">
                <a:cs typeface="Segoe UI"/>
              </a:rPr>
              <a:t>imorgon</a:t>
            </a:r>
            <a:r>
              <a:rPr lang="en-US" dirty="0">
                <a:cs typeface="Segoe UI"/>
              </a:rPr>
              <a:t> </a:t>
            </a:r>
            <a:r>
              <a:rPr lang="en-US" dirty="0" err="1">
                <a:cs typeface="Segoe UI"/>
              </a:rPr>
              <a:t>och</a:t>
            </a:r>
            <a:r>
              <a:rPr lang="en-US" dirty="0">
                <a:cs typeface="Segoe UI"/>
              </a:rPr>
              <a:t> det </a:t>
            </a:r>
            <a:r>
              <a:rPr lang="en-US" dirty="0" err="1">
                <a:cs typeface="Segoe UI"/>
              </a:rPr>
              <a:t>kan</a:t>
            </a:r>
            <a:r>
              <a:rPr lang="en-US" dirty="0">
                <a:cs typeface="Segoe UI"/>
              </a:rPr>
              <a:t>​ </a:t>
            </a:r>
            <a:r>
              <a:rPr lang="en-US" dirty="0" err="1">
                <a:cs typeface="Segoe UI"/>
              </a:rPr>
              <a:t>vara</a:t>
            </a:r>
            <a:r>
              <a:rPr lang="en-US" dirty="0">
                <a:cs typeface="Segoe UI"/>
              </a:rPr>
              <a:t> om fem </a:t>
            </a:r>
            <a:r>
              <a:rPr lang="en-US" dirty="0" err="1">
                <a:cs typeface="Segoe UI"/>
              </a:rPr>
              <a:t>år</a:t>
            </a:r>
            <a:r>
              <a:rPr lang="en-US" dirty="0">
                <a:cs typeface="Segoe UI"/>
              </a:rPr>
              <a:t>. Livet </a:t>
            </a:r>
            <a:r>
              <a:rPr lang="en-US" dirty="0" err="1">
                <a:cs typeface="Segoe UI"/>
              </a:rPr>
              <a:t>står</a:t>
            </a:r>
            <a:r>
              <a:rPr lang="en-US" dirty="0">
                <a:cs typeface="Segoe UI"/>
              </a:rPr>
              <a:t> </a:t>
            </a:r>
            <a:r>
              <a:rPr lang="en-US" dirty="0" err="1">
                <a:cs typeface="Segoe UI"/>
              </a:rPr>
              <a:t>på</a:t>
            </a:r>
            <a:r>
              <a:rPr lang="en-US" dirty="0">
                <a:cs typeface="Segoe UI"/>
              </a:rPr>
              <a:t> paus,​ </a:t>
            </a:r>
            <a:r>
              <a:rPr lang="en-US" dirty="0" err="1">
                <a:cs typeface="Segoe UI"/>
              </a:rPr>
              <a:t>kan</a:t>
            </a:r>
            <a:r>
              <a:rPr lang="en-US" dirty="0">
                <a:cs typeface="Segoe UI"/>
              </a:rPr>
              <a:t> man </a:t>
            </a:r>
            <a:r>
              <a:rPr lang="en-US" dirty="0" err="1">
                <a:cs typeface="Segoe UI"/>
              </a:rPr>
              <a:t>säga</a:t>
            </a:r>
            <a:r>
              <a:rPr lang="en-US" dirty="0">
                <a:cs typeface="Segoe UI"/>
              </a:rPr>
              <a:t>."</a:t>
            </a:r>
          </a:p>
        </p:txBody>
      </p:sp>
      <p:sp>
        <p:nvSpPr>
          <p:cNvPr id="2" name="textruta 1">
            <a:extLst>
              <a:ext uri="{FF2B5EF4-FFF2-40B4-BE49-F238E27FC236}">
                <a16:creationId xmlns:a16="http://schemas.microsoft.com/office/drawing/2014/main" id="{8FFA3EFE-B2ED-4B87-B063-AB56ACB9AE45}"/>
              </a:ext>
            </a:extLst>
          </p:cNvPr>
          <p:cNvSpPr txBox="1"/>
          <p:nvPr/>
        </p:nvSpPr>
        <p:spPr>
          <a:xfrm>
            <a:off x="649153" y="6163474"/>
            <a:ext cx="5249075" cy="523220"/>
          </a:xfrm>
          <a:prstGeom prst="rect">
            <a:avLst/>
          </a:prstGeom>
          <a:noFill/>
        </p:spPr>
        <p:txBody>
          <a:bodyPr wrap="square" rtlCol="0">
            <a:spAutoFit/>
          </a:bodyPr>
          <a:lstStyle/>
          <a:p>
            <a:r>
              <a:rPr lang="sv-SE" sz="1400" dirty="0">
                <a:solidFill>
                  <a:schemeClr val="tx1">
                    <a:lumMod val="50000"/>
                    <a:lumOff val="50000"/>
                  </a:schemeClr>
                </a:solidFill>
                <a:cs typeface="Calibri"/>
              </a:rPr>
              <a:t>Citat, </a:t>
            </a:r>
            <a:r>
              <a:rPr lang="sv-SE" sz="1400" dirty="0" err="1">
                <a:solidFill>
                  <a:schemeClr val="tx1">
                    <a:lumMod val="50000"/>
                    <a:lumOff val="50000"/>
                  </a:schemeClr>
                </a:solidFill>
                <a:cs typeface="Calibri"/>
              </a:rPr>
              <a:t>MOD:s</a:t>
            </a:r>
            <a:r>
              <a:rPr lang="sv-SE" sz="1400" dirty="0">
                <a:solidFill>
                  <a:schemeClr val="tx1">
                    <a:lumMod val="50000"/>
                    <a:lumOff val="50000"/>
                  </a:schemeClr>
                </a:solidFill>
                <a:cs typeface="Calibri"/>
              </a:rPr>
              <a:t> bok: ”När livet vänder”. </a:t>
            </a:r>
          </a:p>
          <a:p>
            <a:endParaRPr lang="sv-SE" sz="1400" dirty="0">
              <a:solidFill>
                <a:schemeClr val="tx1">
                  <a:lumMod val="50000"/>
                  <a:lumOff val="50000"/>
                </a:schemeClr>
              </a:solidFill>
            </a:endParaRPr>
          </a:p>
        </p:txBody>
      </p:sp>
    </p:spTree>
    <p:extLst>
      <p:ext uri="{BB962C8B-B14F-4D97-AF65-F5344CB8AC3E}">
        <p14:creationId xmlns:p14="http://schemas.microsoft.com/office/powerpoint/2010/main" val="476726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371FCDFA-DF5F-4239-AE60-105835163A2F}"/>
              </a:ext>
            </a:extLst>
          </p:cNvPr>
          <p:cNvSpPr>
            <a:spLocks noGrp="1"/>
          </p:cNvSpPr>
          <p:nvPr>
            <p:ph type="body" sz="quarter" idx="10"/>
          </p:nvPr>
        </p:nvSpPr>
        <p:spPr/>
        <p:txBody>
          <a:bodyPr/>
          <a:lstStyle/>
          <a:p>
            <a:r>
              <a:rPr lang="sv-SE" dirty="0"/>
              <a:t>När samtalet kommer</a:t>
            </a:r>
          </a:p>
        </p:txBody>
      </p:sp>
      <p:sp>
        <p:nvSpPr>
          <p:cNvPr id="3" name="Platshållare för text 2">
            <a:extLst>
              <a:ext uri="{FF2B5EF4-FFF2-40B4-BE49-F238E27FC236}">
                <a16:creationId xmlns:a16="http://schemas.microsoft.com/office/drawing/2014/main" id="{EDCECE6C-227D-4793-96A9-E2FF2AE8821D}"/>
              </a:ext>
            </a:extLst>
          </p:cNvPr>
          <p:cNvSpPr>
            <a:spLocks noGrp="1"/>
          </p:cNvSpPr>
          <p:nvPr>
            <p:ph type="body" sz="quarter" idx="11"/>
          </p:nvPr>
        </p:nvSpPr>
        <p:spPr/>
        <p:txBody>
          <a:bodyPr/>
          <a:lstStyle/>
          <a:p>
            <a:pPr>
              <a:lnSpc>
                <a:spcPct val="100000"/>
              </a:lnSpc>
            </a:pPr>
            <a:r>
              <a:rPr lang="sv-SE" dirty="0"/>
              <a:t>Inringning</a:t>
            </a:r>
          </a:p>
          <a:p>
            <a:pPr>
              <a:lnSpc>
                <a:spcPct val="100000"/>
              </a:lnSpc>
            </a:pPr>
            <a:r>
              <a:rPr lang="sv-SE" dirty="0"/>
              <a:t>Transport till sjukhuset</a:t>
            </a:r>
          </a:p>
          <a:p>
            <a:pPr>
              <a:lnSpc>
                <a:spcPct val="100000"/>
              </a:lnSpc>
            </a:pPr>
            <a:r>
              <a:rPr lang="sv-SE" dirty="0"/>
              <a:t>Förberedelser inför transplantation</a:t>
            </a:r>
          </a:p>
        </p:txBody>
      </p:sp>
    </p:spTree>
    <p:extLst>
      <p:ext uri="{BB962C8B-B14F-4D97-AF65-F5344CB8AC3E}">
        <p14:creationId xmlns:p14="http://schemas.microsoft.com/office/powerpoint/2010/main" val="108004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F2FE635-3F44-4B7B-9B0C-6AF0B1E1646A}"/>
              </a:ext>
            </a:extLst>
          </p:cNvPr>
          <p:cNvSpPr>
            <a:spLocks noGrp="1"/>
          </p:cNvSpPr>
          <p:nvPr>
            <p:ph type="body" sz="quarter" idx="10"/>
          </p:nvPr>
        </p:nvSpPr>
        <p:spPr/>
        <p:txBody>
          <a:bodyPr/>
          <a:lstStyle/>
          <a:p>
            <a:r>
              <a:rPr lang="sv-SE" dirty="0">
                <a:cs typeface="Calibri Light"/>
              </a:rPr>
              <a:t>Efter </a:t>
            </a:r>
            <a:br>
              <a:rPr lang="sv-SE" dirty="0">
                <a:cs typeface="Calibri Light"/>
              </a:rPr>
            </a:br>
            <a:r>
              <a:rPr lang="sv-SE" dirty="0">
                <a:cs typeface="Calibri Light"/>
              </a:rPr>
              <a:t>trans-</a:t>
            </a:r>
            <a:r>
              <a:rPr lang="sv-SE" dirty="0" err="1">
                <a:cs typeface="Calibri Light"/>
              </a:rPr>
              <a:t>plantation</a:t>
            </a:r>
            <a:endParaRPr lang="sv-SE" dirty="0"/>
          </a:p>
        </p:txBody>
      </p:sp>
      <p:sp>
        <p:nvSpPr>
          <p:cNvPr id="3" name="Platshållare för text 2">
            <a:extLst>
              <a:ext uri="{FF2B5EF4-FFF2-40B4-BE49-F238E27FC236}">
                <a16:creationId xmlns:a16="http://schemas.microsoft.com/office/drawing/2014/main" id="{56BA0C6F-3121-4F17-8F76-7E6EFB554857}"/>
              </a:ext>
            </a:extLst>
          </p:cNvPr>
          <p:cNvSpPr>
            <a:spLocks noGrp="1"/>
          </p:cNvSpPr>
          <p:nvPr>
            <p:ph type="body" sz="quarter" idx="11"/>
          </p:nvPr>
        </p:nvSpPr>
        <p:spPr/>
        <p:txBody>
          <a:bodyPr/>
          <a:lstStyle/>
          <a:p>
            <a:pPr>
              <a:buFont typeface="Arial"/>
              <a:buChar char="•"/>
            </a:pPr>
            <a:r>
              <a:rPr lang="sv-SE" dirty="0">
                <a:cs typeface="Calibri"/>
              </a:rPr>
              <a:t>Vårdtid</a:t>
            </a:r>
          </a:p>
          <a:p>
            <a:pPr>
              <a:buFont typeface="Arial"/>
              <a:buChar char="•"/>
            </a:pPr>
            <a:r>
              <a:rPr lang="sv-SE" dirty="0">
                <a:cs typeface="Calibri"/>
              </a:rPr>
              <a:t>Uppföljning</a:t>
            </a:r>
          </a:p>
          <a:p>
            <a:pPr>
              <a:buFont typeface="Arial"/>
              <a:buChar char="•"/>
            </a:pPr>
            <a:r>
              <a:rPr lang="sv-SE" dirty="0">
                <a:cs typeface="Calibri"/>
              </a:rPr>
              <a:t>Att tänka på</a:t>
            </a:r>
          </a:p>
          <a:p>
            <a:r>
              <a:rPr lang="sv-SE" dirty="0">
                <a:cs typeface="Calibri"/>
              </a:rPr>
              <a:t>Information om donator/mottagare</a:t>
            </a:r>
          </a:p>
          <a:p>
            <a:endParaRPr lang="sv-SE" dirty="0"/>
          </a:p>
        </p:txBody>
      </p:sp>
    </p:spTree>
    <p:extLst>
      <p:ext uri="{BB962C8B-B14F-4D97-AF65-F5344CB8AC3E}">
        <p14:creationId xmlns:p14="http://schemas.microsoft.com/office/powerpoint/2010/main" val="2415367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79E7447-66BA-4F3C-A7DB-AE5ABD03D22B}"/>
              </a:ext>
            </a:extLst>
          </p:cNvPr>
          <p:cNvSpPr>
            <a:spLocks noGrp="1"/>
          </p:cNvSpPr>
          <p:nvPr>
            <p:ph type="body" sz="quarter" idx="11"/>
          </p:nvPr>
        </p:nvSpPr>
        <p:spPr>
          <a:xfrm>
            <a:off x="734086" y="1028402"/>
            <a:ext cx="3932044" cy="2541961"/>
          </a:xfrm>
        </p:spPr>
        <p:txBody>
          <a:bodyPr/>
          <a:lstStyle/>
          <a:p>
            <a:r>
              <a:rPr lang="sv-SE"/>
              <a:t>Hur länge </a:t>
            </a:r>
            <a:r>
              <a:rPr lang="sv-SE" dirty="0"/>
              <a:t>fungerar organen?</a:t>
            </a:r>
          </a:p>
        </p:txBody>
      </p:sp>
      <p:sp>
        <p:nvSpPr>
          <p:cNvPr id="4" name="Platshållare för text 3">
            <a:extLst>
              <a:ext uri="{FF2B5EF4-FFF2-40B4-BE49-F238E27FC236}">
                <a16:creationId xmlns:a16="http://schemas.microsoft.com/office/drawing/2014/main" id="{E8B7569E-68FF-4AEC-A87B-D16A801E95E3}"/>
              </a:ext>
            </a:extLst>
          </p:cNvPr>
          <p:cNvSpPr>
            <a:spLocks noGrp="1"/>
          </p:cNvSpPr>
          <p:nvPr>
            <p:ph type="body" sz="quarter" idx="12"/>
          </p:nvPr>
        </p:nvSpPr>
        <p:spPr/>
        <p:txBody>
          <a:bodyPr/>
          <a:lstStyle/>
          <a:p>
            <a:endParaRPr lang="sv-SE" dirty="0"/>
          </a:p>
        </p:txBody>
      </p:sp>
      <p:sp>
        <p:nvSpPr>
          <p:cNvPr id="6" name="textruta 5">
            <a:extLst>
              <a:ext uri="{FF2B5EF4-FFF2-40B4-BE49-F238E27FC236}">
                <a16:creationId xmlns:a16="http://schemas.microsoft.com/office/drawing/2014/main" id="{554C40A1-12B2-4607-83DF-36A0DFA81AA4}"/>
              </a:ext>
            </a:extLst>
          </p:cNvPr>
          <p:cNvSpPr txBox="1"/>
          <p:nvPr/>
        </p:nvSpPr>
        <p:spPr>
          <a:xfrm>
            <a:off x="13551877" y="5298831"/>
            <a:ext cx="184731" cy="369332"/>
          </a:xfrm>
          <a:prstGeom prst="rect">
            <a:avLst/>
          </a:prstGeom>
          <a:noFill/>
        </p:spPr>
        <p:txBody>
          <a:bodyPr wrap="none" rtlCol="0">
            <a:spAutoFit/>
          </a:bodyPr>
          <a:lstStyle/>
          <a:p>
            <a:endParaRPr lang="sv-SE"/>
          </a:p>
        </p:txBody>
      </p:sp>
      <p:pic>
        <p:nvPicPr>
          <p:cNvPr id="7" name="Bildobjekt 6">
            <a:extLst>
              <a:ext uri="{FF2B5EF4-FFF2-40B4-BE49-F238E27FC236}">
                <a16:creationId xmlns:a16="http://schemas.microsoft.com/office/drawing/2014/main" id="{18859304-B3B0-4DAE-AEA5-442A35D6BB33}"/>
              </a:ext>
            </a:extLst>
          </p:cNvPr>
          <p:cNvPicPr>
            <a:picLocks noChangeAspect="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8565224" y="1647316"/>
            <a:ext cx="2764140" cy="2764140"/>
          </a:xfrm>
          <a:prstGeom prst="rect">
            <a:avLst/>
          </a:prstGeom>
        </p:spPr>
      </p:pic>
      <p:pic>
        <p:nvPicPr>
          <p:cNvPr id="9" name="Bildobjekt 8">
            <a:extLst>
              <a:ext uri="{FF2B5EF4-FFF2-40B4-BE49-F238E27FC236}">
                <a16:creationId xmlns:a16="http://schemas.microsoft.com/office/drawing/2014/main" id="{8669ABE7-3133-4128-BFF7-4CD1079CBFE4}"/>
              </a:ext>
            </a:extLst>
          </p:cNvPr>
          <p:cNvPicPr>
            <a:picLocks noChangeAspect="1"/>
          </p:cNvPicPr>
          <p:nvPr/>
        </p:nvPicPr>
        <p:blipFill>
          <a:blip r:embed="rId4">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408358" y="2673397"/>
            <a:ext cx="3249261" cy="3249261"/>
          </a:xfrm>
          <a:prstGeom prst="rect">
            <a:avLst/>
          </a:prstGeom>
        </p:spPr>
      </p:pic>
      <p:pic>
        <p:nvPicPr>
          <p:cNvPr id="11" name="Bildobjekt 10">
            <a:extLst>
              <a:ext uri="{FF2B5EF4-FFF2-40B4-BE49-F238E27FC236}">
                <a16:creationId xmlns:a16="http://schemas.microsoft.com/office/drawing/2014/main" id="{A4BE3A87-A335-49BD-A3C2-EE90DCD7BB50}"/>
              </a:ext>
            </a:extLst>
          </p:cNvPr>
          <p:cNvPicPr>
            <a:picLocks noChangeAspect="1"/>
          </p:cNvPicPr>
          <p:nvPr/>
        </p:nvPicPr>
        <p:blipFill>
          <a:blip r:embed="rId5">
            <a:duotone>
              <a:prstClr val="black"/>
              <a:schemeClr val="accent2">
                <a:tint val="45000"/>
                <a:satMod val="400000"/>
              </a:schemeClr>
            </a:duotone>
            <a:extLst>
              <a:ext uri="{BEBA8EAE-BF5A-486C-A8C5-ECC9F3942E4B}">
                <a14:imgProps xmlns:a14="http://schemas.microsoft.com/office/drawing/2010/main">
                  <a14:imgLayer r:embed="rId6">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287858" y="1016193"/>
            <a:ext cx="1911980" cy="1911980"/>
          </a:xfrm>
          <a:prstGeom prst="rect">
            <a:avLst/>
          </a:prstGeom>
        </p:spPr>
      </p:pic>
    </p:spTree>
    <p:extLst>
      <p:ext uri="{BB962C8B-B14F-4D97-AF65-F5344CB8AC3E}">
        <p14:creationId xmlns:p14="http://schemas.microsoft.com/office/powerpoint/2010/main" val="1809578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ödesschema: Koppling 20">
            <a:extLst>
              <a:ext uri="{FF2B5EF4-FFF2-40B4-BE49-F238E27FC236}">
                <a16:creationId xmlns:a16="http://schemas.microsoft.com/office/drawing/2014/main" id="{52A7047F-6793-4A8D-990B-4ED2DBAF87E6}"/>
              </a:ext>
            </a:extLst>
          </p:cNvPr>
          <p:cNvSpPr/>
          <p:nvPr/>
        </p:nvSpPr>
        <p:spPr>
          <a:xfrm>
            <a:off x="4909130" y="1848971"/>
            <a:ext cx="2933578" cy="2699826"/>
          </a:xfrm>
          <a:prstGeom prst="flowChart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prstClr val="white"/>
                </a:solidFill>
                <a:effectLst/>
                <a:uLnTx/>
                <a:uFillTx/>
                <a:latin typeface="Calibri" panose="020F0502020204030204"/>
                <a:ea typeface="+mn-ea"/>
                <a:cs typeface="+mn-cs"/>
              </a:rPr>
              <a:t>Att ha fått ett organ</a:t>
            </a:r>
          </a:p>
        </p:txBody>
      </p:sp>
      <p:sp>
        <p:nvSpPr>
          <p:cNvPr id="22" name="Pratbubbla: rektangel med rundade hörn 21">
            <a:extLst>
              <a:ext uri="{FF2B5EF4-FFF2-40B4-BE49-F238E27FC236}">
                <a16:creationId xmlns:a16="http://schemas.microsoft.com/office/drawing/2014/main" id="{6A27F80C-67C3-4343-8143-58F763DB1253}"/>
              </a:ext>
            </a:extLst>
          </p:cNvPr>
          <p:cNvSpPr/>
          <p:nvPr/>
        </p:nvSpPr>
        <p:spPr>
          <a:xfrm>
            <a:off x="2278106" y="907420"/>
            <a:ext cx="2851947" cy="851578"/>
          </a:xfrm>
          <a:prstGeom prst="wedgeRoundRectCallout">
            <a:avLst>
              <a:gd name="adj1" fmla="val 64211"/>
              <a:gd name="adj2" fmla="val 47163"/>
              <a:gd name="adj3" fmla="val 16667"/>
            </a:avLst>
          </a:prstGeom>
          <a:solidFill>
            <a:srgbClr val="00AD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Light"/>
                <a:ea typeface="+mn-ea"/>
                <a:cs typeface="Segoe UI"/>
              </a:rPr>
              <a:t>Tack </a:t>
            </a:r>
            <a:r>
              <a:rPr kumimoji="0" lang="en-US" sz="1800" b="0" i="0" u="none" strike="noStrike" kern="1200" cap="none" spc="0" normalizeH="0" baseline="0" noProof="0" dirty="0" err="1">
                <a:ln>
                  <a:noFill/>
                </a:ln>
                <a:solidFill>
                  <a:prstClr val="white"/>
                </a:solidFill>
                <a:effectLst/>
                <a:uLnTx/>
                <a:uFillTx/>
                <a:latin typeface="Calibri Light"/>
                <a:ea typeface="+mn-ea"/>
                <a:cs typeface="Segoe UI"/>
              </a:rPr>
              <a:t>vare</a:t>
            </a:r>
            <a:r>
              <a:rPr kumimoji="0" lang="en-US" sz="1800" b="0" i="0" u="none" strike="noStrike" kern="1200" cap="none" spc="0" normalizeH="0" baseline="0" noProof="0" dirty="0">
                <a:ln>
                  <a:noFill/>
                </a:ln>
                <a:solidFill>
                  <a:prstClr val="white"/>
                </a:solidFill>
                <a:effectLst/>
                <a:uLnTx/>
                <a:uFillTx/>
                <a:latin typeface="Calibri Light"/>
                <a:ea typeface="+mn-ea"/>
                <a:cs typeface="Segoe UI"/>
              </a:rPr>
              <a:t> min donator </a:t>
            </a:r>
            <a:r>
              <a:rPr kumimoji="0" lang="en-US" sz="1800" b="0" i="0" u="none" strike="noStrike" kern="1200" cap="none" spc="0" normalizeH="0" baseline="0" noProof="0" dirty="0" err="1">
                <a:ln>
                  <a:noFill/>
                </a:ln>
                <a:solidFill>
                  <a:prstClr val="white"/>
                </a:solidFill>
                <a:effectLst/>
                <a:uLnTx/>
                <a:uFillTx/>
                <a:latin typeface="Calibri Light"/>
                <a:ea typeface="+mn-ea"/>
                <a:cs typeface="Segoe UI"/>
              </a:rPr>
              <a:t>så</a:t>
            </a:r>
            <a:r>
              <a:rPr kumimoji="0" lang="en-US" sz="1800" b="0" i="0" u="none" strike="noStrike" kern="1200" cap="none" spc="0" normalizeH="0" baseline="0" noProof="0" dirty="0">
                <a:ln>
                  <a:noFill/>
                </a:ln>
                <a:solidFill>
                  <a:prstClr val="white"/>
                </a:solidFill>
                <a:effectLst/>
                <a:uLnTx/>
                <a:uFillTx/>
                <a:latin typeface="Calibri Light"/>
                <a:ea typeface="+mn-ea"/>
                <a:cs typeface="Segoe UI"/>
              </a:rPr>
              <a:t> har min dotter </a:t>
            </a:r>
            <a:r>
              <a:rPr kumimoji="0" lang="en-US" sz="1800" b="0" i="0" u="none" strike="noStrike" kern="1200" cap="none" spc="0" normalizeH="0" baseline="0" noProof="0" dirty="0" err="1">
                <a:ln>
                  <a:noFill/>
                </a:ln>
                <a:solidFill>
                  <a:prstClr val="white"/>
                </a:solidFill>
                <a:effectLst/>
                <a:uLnTx/>
                <a:uFillTx/>
                <a:latin typeface="Calibri Light"/>
                <a:ea typeface="+mn-ea"/>
                <a:cs typeface="Segoe UI"/>
              </a:rPr>
              <a:t>en</a:t>
            </a:r>
            <a:r>
              <a:rPr kumimoji="0" lang="en-US" sz="1800" b="0" i="0" u="none" strike="noStrike" kern="1200" cap="none" spc="0" normalizeH="0" baseline="0" noProof="0" dirty="0">
                <a:ln>
                  <a:noFill/>
                </a:ln>
                <a:solidFill>
                  <a:prstClr val="white"/>
                </a:solidFill>
                <a:effectLst/>
                <a:uLnTx/>
                <a:uFillTx/>
                <a:latin typeface="Calibri Light"/>
                <a:ea typeface="+mn-ea"/>
                <a:cs typeface="Segoe UI"/>
              </a:rPr>
              <a:t> mamma.</a:t>
            </a:r>
          </a:p>
        </p:txBody>
      </p:sp>
      <p:sp>
        <p:nvSpPr>
          <p:cNvPr id="23" name="Pratbubbla: rektangel med rundade hörn 22">
            <a:extLst>
              <a:ext uri="{FF2B5EF4-FFF2-40B4-BE49-F238E27FC236}">
                <a16:creationId xmlns:a16="http://schemas.microsoft.com/office/drawing/2014/main" id="{6654F410-6877-4B99-8C44-B1DCBEFB77AB}"/>
              </a:ext>
            </a:extLst>
          </p:cNvPr>
          <p:cNvSpPr/>
          <p:nvPr/>
        </p:nvSpPr>
        <p:spPr>
          <a:xfrm>
            <a:off x="714403" y="2924684"/>
            <a:ext cx="3484358" cy="2226668"/>
          </a:xfrm>
          <a:prstGeom prst="wedgeRoundRectCallout">
            <a:avLst>
              <a:gd name="adj1" fmla="val 64915"/>
              <a:gd name="adj2" fmla="val -40526"/>
              <a:gd name="adj3" fmla="val 16667"/>
            </a:avLst>
          </a:prstGeom>
          <a:solidFill>
            <a:srgbClr val="45AC34">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Det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låter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klyschigt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men jag har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verkligen</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fått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ett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nytt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liv.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Att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kunna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ta hand om mitt barn,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laga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middag</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gå</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på</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stan. Det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är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så</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jäkla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underbart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Calibri"/>
            </a:endParaRPr>
          </a:p>
        </p:txBody>
      </p:sp>
      <p:sp>
        <p:nvSpPr>
          <p:cNvPr id="24" name="Pratbubbla: rektangel med rundade hörn 23">
            <a:extLst>
              <a:ext uri="{FF2B5EF4-FFF2-40B4-BE49-F238E27FC236}">
                <a16:creationId xmlns:a16="http://schemas.microsoft.com/office/drawing/2014/main" id="{5D7F688B-7A79-4328-B95B-7E21B41D1F8D}"/>
              </a:ext>
            </a:extLst>
          </p:cNvPr>
          <p:cNvSpPr/>
          <p:nvPr/>
        </p:nvSpPr>
        <p:spPr>
          <a:xfrm>
            <a:off x="8863953" y="3883626"/>
            <a:ext cx="2613644" cy="1330342"/>
          </a:xfrm>
          <a:prstGeom prst="wedgeRoundRectCallout">
            <a:avLst>
              <a:gd name="adj1" fmla="val -85422"/>
              <a:gd name="adj2" fmla="val -78131"/>
              <a:gd name="adj3" fmla="val 16667"/>
            </a:avLst>
          </a:prstGeom>
          <a:solidFill>
            <a:srgbClr val="95C11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Varje</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dag</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finns</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min donator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och</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hens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anhöriga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i</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mina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tankar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a:t>
            </a:r>
          </a:p>
        </p:txBody>
      </p:sp>
      <p:sp>
        <p:nvSpPr>
          <p:cNvPr id="25" name="Pratbubbla: rektangel med rundade hörn 24">
            <a:extLst>
              <a:ext uri="{FF2B5EF4-FFF2-40B4-BE49-F238E27FC236}">
                <a16:creationId xmlns:a16="http://schemas.microsoft.com/office/drawing/2014/main" id="{415EAFCD-598A-46C5-8EB2-C3B3BC743BDD}"/>
              </a:ext>
            </a:extLst>
          </p:cNvPr>
          <p:cNvSpPr/>
          <p:nvPr/>
        </p:nvSpPr>
        <p:spPr>
          <a:xfrm>
            <a:off x="4611934" y="5307210"/>
            <a:ext cx="3422222" cy="643370"/>
          </a:xfrm>
          <a:prstGeom prst="wedgeRoundRectCallout">
            <a:avLst>
              <a:gd name="adj1" fmla="val -4798"/>
              <a:gd name="adj2" fmla="val -128894"/>
              <a:gd name="adj3" fmla="val 16667"/>
            </a:avLst>
          </a:prstGeom>
          <a:solidFill>
            <a:srgbClr val="F1879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Jag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älskar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att</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jag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kan</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vara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mn-cs"/>
              </a:rPr>
              <a:t>vanlig</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rPr>
              <a:t>!</a:t>
            </a:r>
          </a:p>
        </p:txBody>
      </p:sp>
      <p:sp>
        <p:nvSpPr>
          <p:cNvPr id="26" name="Pratbubbla: rektangel med rundade hörn 25">
            <a:extLst>
              <a:ext uri="{FF2B5EF4-FFF2-40B4-BE49-F238E27FC236}">
                <a16:creationId xmlns:a16="http://schemas.microsoft.com/office/drawing/2014/main" id="{11C82F7E-7E3C-4003-8D6A-1EC07D0D9D59}"/>
              </a:ext>
            </a:extLst>
          </p:cNvPr>
          <p:cNvSpPr/>
          <p:nvPr/>
        </p:nvSpPr>
        <p:spPr>
          <a:xfrm>
            <a:off x="8166106" y="744055"/>
            <a:ext cx="3350473" cy="1448746"/>
          </a:xfrm>
          <a:prstGeom prst="wedgeRoundRectCallout">
            <a:avLst>
              <a:gd name="adj1" fmla="val -66573"/>
              <a:gd name="adj2" fmla="val 46772"/>
              <a:gd name="adj3" fmla="val 16667"/>
            </a:avLst>
          </a:prstGeom>
          <a:solidFill>
            <a:srgbClr val="00ADD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Jag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är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så</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tacksam</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för</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min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andra</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kumimoji="0" lang="en-US" sz="1800" b="0" i="0" u="none" strike="noStrike" kern="1200" cap="none" spc="0" normalizeH="0" baseline="0" noProof="0" dirty="0" err="1">
                <a:ln>
                  <a:noFill/>
                </a:ln>
                <a:solidFill>
                  <a:prstClr val="white"/>
                </a:solidFill>
                <a:effectLst/>
                <a:uLnTx/>
                <a:uFillTx/>
                <a:latin typeface="Calibri" panose="020F0502020204030204"/>
                <a:ea typeface="+mn-ea"/>
                <a:cs typeface="Segoe UI"/>
              </a:rPr>
              <a:t>chans</a:t>
            </a:r>
            <a:r>
              <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rPr>
              <a:t> </a:t>
            </a:r>
            <a:r>
              <a:rPr lang="en-US" dirty="0" err="1">
                <a:solidFill>
                  <a:prstClr val="white"/>
                </a:solidFill>
                <a:latin typeface="Calibri" panose="020F0502020204030204"/>
                <a:cs typeface="Segoe UI"/>
              </a:rPr>
              <a:t>och</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gör</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allt</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i</a:t>
            </a:r>
            <a:r>
              <a:rPr lang="en-US" dirty="0">
                <a:solidFill>
                  <a:prstClr val="white"/>
                </a:solidFill>
                <a:latin typeface="Calibri" panose="020F0502020204030204"/>
                <a:cs typeface="Segoe UI"/>
              </a:rPr>
              <a:t> min </a:t>
            </a:r>
            <a:r>
              <a:rPr lang="en-US" dirty="0" err="1">
                <a:solidFill>
                  <a:prstClr val="white"/>
                </a:solidFill>
                <a:latin typeface="Calibri" panose="020F0502020204030204"/>
                <a:cs typeface="Segoe UI"/>
              </a:rPr>
              <a:t>makt</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för</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att</a:t>
            </a:r>
            <a:r>
              <a:rPr lang="en-US" dirty="0">
                <a:solidFill>
                  <a:prstClr val="white"/>
                </a:solidFill>
                <a:latin typeface="Calibri" panose="020F0502020204030204"/>
                <a:cs typeface="Segoe UI"/>
              </a:rPr>
              <a:t> ta hand om den </a:t>
            </a:r>
            <a:r>
              <a:rPr lang="en-US" dirty="0" err="1">
                <a:solidFill>
                  <a:prstClr val="white"/>
                </a:solidFill>
                <a:latin typeface="Calibri" panose="020F0502020204030204"/>
                <a:cs typeface="Segoe UI"/>
              </a:rPr>
              <a:t>så</a:t>
            </a:r>
            <a:r>
              <a:rPr lang="en-US" dirty="0">
                <a:solidFill>
                  <a:prstClr val="white"/>
                </a:solidFill>
                <a:latin typeface="Calibri" panose="020F0502020204030204"/>
                <a:cs typeface="Segoe UI"/>
              </a:rPr>
              <a:t> </a:t>
            </a:r>
            <a:r>
              <a:rPr lang="en-US" dirty="0" err="1">
                <a:solidFill>
                  <a:prstClr val="white"/>
                </a:solidFill>
                <a:latin typeface="Calibri" panose="020F0502020204030204"/>
                <a:cs typeface="Segoe UI"/>
              </a:rPr>
              <a:t>gott</a:t>
            </a:r>
            <a:r>
              <a:rPr lang="en-US" dirty="0">
                <a:solidFill>
                  <a:prstClr val="white"/>
                </a:solidFill>
                <a:latin typeface="Calibri" panose="020F0502020204030204"/>
                <a:cs typeface="Segoe UI"/>
              </a:rPr>
              <a:t> jag </a:t>
            </a:r>
            <a:r>
              <a:rPr lang="en-US" dirty="0" err="1">
                <a:solidFill>
                  <a:prstClr val="white"/>
                </a:solidFill>
                <a:latin typeface="Calibri" panose="020F0502020204030204"/>
                <a:cs typeface="Segoe UI"/>
              </a:rPr>
              <a:t>kan.</a:t>
            </a: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Segoe UI"/>
            </a:endParaRPr>
          </a:p>
        </p:txBody>
      </p:sp>
      <p:sp>
        <p:nvSpPr>
          <p:cNvPr id="3" name="textruta 2">
            <a:extLst>
              <a:ext uri="{FF2B5EF4-FFF2-40B4-BE49-F238E27FC236}">
                <a16:creationId xmlns:a16="http://schemas.microsoft.com/office/drawing/2014/main" id="{4F05D361-BD8D-4859-9335-18EFE8A09E30}"/>
              </a:ext>
            </a:extLst>
          </p:cNvPr>
          <p:cNvSpPr txBox="1"/>
          <p:nvPr/>
        </p:nvSpPr>
        <p:spPr>
          <a:xfrm>
            <a:off x="649153" y="6163474"/>
            <a:ext cx="5249075" cy="523220"/>
          </a:xfrm>
          <a:prstGeom prst="rect">
            <a:avLst/>
          </a:prstGeom>
          <a:noFill/>
        </p:spPr>
        <p:txBody>
          <a:bodyPr wrap="square" rtlCol="0">
            <a:spAutoFit/>
          </a:bodyPr>
          <a:lstStyle/>
          <a:p>
            <a:r>
              <a:rPr lang="sv-SE" sz="1400" dirty="0">
                <a:solidFill>
                  <a:schemeClr val="tx1">
                    <a:lumMod val="50000"/>
                    <a:lumOff val="50000"/>
                  </a:schemeClr>
                </a:solidFill>
                <a:cs typeface="Calibri"/>
              </a:rPr>
              <a:t>Citat, </a:t>
            </a:r>
            <a:r>
              <a:rPr lang="sv-SE" sz="1400" dirty="0" err="1">
                <a:solidFill>
                  <a:schemeClr val="tx1">
                    <a:lumMod val="50000"/>
                    <a:lumOff val="50000"/>
                  </a:schemeClr>
                </a:solidFill>
                <a:cs typeface="Calibri"/>
              </a:rPr>
              <a:t>MOD:s</a:t>
            </a:r>
            <a:r>
              <a:rPr lang="sv-SE" sz="1400" dirty="0">
                <a:solidFill>
                  <a:schemeClr val="tx1">
                    <a:lumMod val="50000"/>
                    <a:lumOff val="50000"/>
                  </a:schemeClr>
                </a:solidFill>
                <a:cs typeface="Calibri"/>
              </a:rPr>
              <a:t> bok: ”När livet vänder”. </a:t>
            </a:r>
          </a:p>
          <a:p>
            <a:endParaRPr lang="sv-SE" sz="1400" dirty="0">
              <a:solidFill>
                <a:schemeClr val="tx1">
                  <a:lumMod val="50000"/>
                  <a:lumOff val="50000"/>
                </a:schemeClr>
              </a:solidFill>
            </a:endParaRPr>
          </a:p>
        </p:txBody>
      </p:sp>
    </p:spTree>
    <p:extLst>
      <p:ext uri="{BB962C8B-B14F-4D97-AF65-F5344CB8AC3E}">
        <p14:creationId xmlns:p14="http://schemas.microsoft.com/office/powerpoint/2010/main" val="272365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9A7C1A-7C53-4137-84B5-88007EAEDBE0}"/>
              </a:ext>
            </a:extLst>
          </p:cNvPr>
          <p:cNvSpPr>
            <a:spLocks noGrp="1"/>
          </p:cNvSpPr>
          <p:nvPr>
            <p:ph type="title"/>
          </p:nvPr>
        </p:nvSpPr>
        <p:spPr>
          <a:xfrm>
            <a:off x="838200" y="830633"/>
            <a:ext cx="10515600" cy="1325563"/>
          </a:xfrm>
        </p:spPr>
        <p:txBody>
          <a:bodyPr/>
          <a:lstStyle/>
          <a:p>
            <a:r>
              <a:rPr lang="sv-SE" dirty="0"/>
              <a:t>FÖR KONTAKT ELLER FRÅGOR KRING DENNA PRESENTATION</a:t>
            </a:r>
          </a:p>
        </p:txBody>
      </p:sp>
      <p:sp>
        <p:nvSpPr>
          <p:cNvPr id="3" name="Platshållare för innehåll 2">
            <a:extLst>
              <a:ext uri="{FF2B5EF4-FFF2-40B4-BE49-F238E27FC236}">
                <a16:creationId xmlns:a16="http://schemas.microsoft.com/office/drawing/2014/main" id="{3EBF3E19-DAFA-471A-B9FA-6229B337F217}"/>
              </a:ext>
            </a:extLst>
          </p:cNvPr>
          <p:cNvSpPr>
            <a:spLocks noGrp="1"/>
          </p:cNvSpPr>
          <p:nvPr>
            <p:ph sz="half" idx="1"/>
          </p:nvPr>
        </p:nvSpPr>
        <p:spPr>
          <a:xfrm>
            <a:off x="838200" y="2299446"/>
            <a:ext cx="5181600" cy="4351338"/>
          </a:xfrm>
        </p:spPr>
        <p:txBody>
          <a:bodyPr/>
          <a:lstStyle/>
          <a:p>
            <a:pPr marL="0" indent="0">
              <a:buNone/>
            </a:pPr>
            <a:r>
              <a:rPr lang="sv-SE" dirty="0"/>
              <a:t>Maila: rdc.karolinska@sll.se</a:t>
            </a:r>
          </a:p>
        </p:txBody>
      </p:sp>
      <p:pic>
        <p:nvPicPr>
          <p:cNvPr id="6" name="Bildobjekt 5" descr="En bild som visar klocka, tecken, ritning&#10;&#10;Automatiskt genererad beskrivning">
            <a:extLst>
              <a:ext uri="{FF2B5EF4-FFF2-40B4-BE49-F238E27FC236}">
                <a16:creationId xmlns:a16="http://schemas.microsoft.com/office/drawing/2014/main" id="{C8C40D5F-9F6A-49AC-8B97-324BFAC088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826" y="2958275"/>
            <a:ext cx="7799132" cy="3639594"/>
          </a:xfrm>
          <a:prstGeom prst="rect">
            <a:avLst/>
          </a:prstGeom>
        </p:spPr>
      </p:pic>
      <p:sp>
        <p:nvSpPr>
          <p:cNvPr id="7" name="Rektangel 6">
            <a:extLst>
              <a:ext uri="{FF2B5EF4-FFF2-40B4-BE49-F238E27FC236}">
                <a16:creationId xmlns:a16="http://schemas.microsoft.com/office/drawing/2014/main" id="{65376AE1-A7CE-451D-BF0F-A4563981FDEA}"/>
              </a:ext>
            </a:extLst>
          </p:cNvPr>
          <p:cNvSpPr/>
          <p:nvPr/>
        </p:nvSpPr>
        <p:spPr>
          <a:xfrm>
            <a:off x="10484069" y="5675586"/>
            <a:ext cx="1237593" cy="83557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3448940"/>
      </p:ext>
    </p:extLst>
  </p:cSld>
  <p:clrMapOvr>
    <a:masterClrMapping/>
  </p:clrMapOvr>
</p:sld>
</file>

<file path=ppt/theme/theme1.xml><?xml version="1.0" encoding="utf-8"?>
<a:theme xmlns:a="http://schemas.openxmlformats.org/drawingml/2006/main" name="FÖRSÄTTSBILD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UNKT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RUBRIKER">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FOTO STOR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FOTO &amp; TEXT">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DIAGRAM">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TOM BILD">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Anpassad formgivning">
  <a:themeElements>
    <a:clrScheme name="RDCs färger">
      <a:dk1>
        <a:sysClr val="windowText" lastClr="000000"/>
      </a:dk1>
      <a:lt1>
        <a:sysClr val="window" lastClr="FFFFFF"/>
      </a:lt1>
      <a:dk2>
        <a:srgbClr val="44546A"/>
      </a:dk2>
      <a:lt2>
        <a:srgbClr val="E7E6E6"/>
      </a:lt2>
      <a:accent1>
        <a:srgbClr val="262626"/>
      </a:accent1>
      <a:accent2>
        <a:srgbClr val="00ADD8"/>
      </a:accent2>
      <a:accent3>
        <a:srgbClr val="45AC34"/>
      </a:accent3>
      <a:accent4>
        <a:srgbClr val="F5ACB8"/>
      </a:accent4>
      <a:accent5>
        <a:srgbClr val="95C11F"/>
      </a:accent5>
      <a:accent6>
        <a:srgbClr val="54565B"/>
      </a:accent6>
      <a:hlink>
        <a:srgbClr val="45AC34"/>
      </a:hlink>
      <a:folHlink>
        <a:srgbClr val="00ADD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E0364020408AD45841B8CE6BA318243" ma:contentTypeVersion="13" ma:contentTypeDescription="Skapa ett nytt dokument." ma:contentTypeScope="" ma:versionID="6ab0f2ad700e9cf2bbb67e7d01593935">
  <xsd:schema xmlns:xsd="http://www.w3.org/2001/XMLSchema" xmlns:xs="http://www.w3.org/2001/XMLSchema" xmlns:p="http://schemas.microsoft.com/office/2006/metadata/properties" xmlns:ns3="8a1dde71-5e8f-4501-bf67-5fdb045c5dd8" xmlns:ns4="269f3ba9-f5b2-4163-b6e7-9ee9e1314a5c" targetNamespace="http://schemas.microsoft.com/office/2006/metadata/properties" ma:root="true" ma:fieldsID="006f4d4be4e5e28a0745b0ab4ee3dc5e" ns3:_="" ns4:_="">
    <xsd:import namespace="8a1dde71-5e8f-4501-bf67-5fdb045c5dd8"/>
    <xsd:import namespace="269f3ba9-f5b2-4163-b6e7-9ee9e1314a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1dde71-5e8f-4501-bf67-5fdb045c5dd8" elementFormDefault="qualified">
    <xsd:import namespace="http://schemas.microsoft.com/office/2006/documentManagement/types"/>
    <xsd:import namespace="http://schemas.microsoft.com/office/infopath/2007/PartnerControls"/>
    <xsd:element name="SharedWithUsers" ma:index="8"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at med information" ma:internalName="SharedWithDetails" ma:readOnly="true">
      <xsd:simpleType>
        <xsd:restriction base="dms:Note">
          <xsd:maxLength value="255"/>
        </xsd:restriction>
      </xsd:simpleType>
    </xsd:element>
    <xsd:element name="SharingHintHash" ma:index="10" nillable="true" ma:displayName="Delar tips,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f3ba9-f5b2-4163-b6e7-9ee9e1314a5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4014BA-1427-4C3C-830A-509D85EA2B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1dde71-5e8f-4501-bf67-5fdb045c5dd8"/>
    <ds:schemaRef ds:uri="269f3ba9-f5b2-4163-b6e7-9ee9e1314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42C9D81-CDEE-42A5-A100-D002B8444607}">
  <ds:schemaRefs>
    <ds:schemaRef ds:uri="http://schemas.microsoft.com/sharepoint/v3/contenttype/forms"/>
  </ds:schemaRefs>
</ds:datastoreItem>
</file>

<file path=customXml/itemProps3.xml><?xml version="1.0" encoding="utf-8"?>
<ds:datastoreItem xmlns:ds="http://schemas.openxmlformats.org/officeDocument/2006/customXml" ds:itemID="{F276B877-98FE-47C3-A15C-32D6AF860361}">
  <ds:schemaRefs>
    <ds:schemaRef ds:uri="269f3ba9-f5b2-4163-b6e7-9ee9e1314a5c"/>
    <ds:schemaRef ds:uri="http://purl.org/dc/elements/1.1/"/>
    <ds:schemaRef ds:uri="8a1dde71-5e8f-4501-bf67-5fdb045c5dd8"/>
    <ds:schemaRef ds:uri="http://schemas.microsoft.com/office/infopath/2007/PartnerControls"/>
    <ds:schemaRef ds:uri="http://purl.org/dc/dcmitype/"/>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13720</TotalTime>
  <Words>1426</Words>
  <Application>Microsoft Office PowerPoint</Application>
  <PresentationFormat>Bredbild</PresentationFormat>
  <Paragraphs>72</Paragraphs>
  <Slides>8</Slides>
  <Notes>8</Notes>
  <HiddenSlides>0</HiddenSlides>
  <MMClips>0</MMClips>
  <ScaleCrop>false</ScaleCrop>
  <HeadingPairs>
    <vt:vector size="6" baseType="variant">
      <vt:variant>
        <vt:lpstr>Använt teckensnitt</vt:lpstr>
      </vt:variant>
      <vt:variant>
        <vt:i4>3</vt:i4>
      </vt:variant>
      <vt:variant>
        <vt:lpstr>Tema</vt:lpstr>
      </vt:variant>
      <vt:variant>
        <vt:i4>8</vt:i4>
      </vt:variant>
      <vt:variant>
        <vt:lpstr>Bildrubriker</vt:lpstr>
      </vt:variant>
      <vt:variant>
        <vt:i4>8</vt:i4>
      </vt:variant>
    </vt:vector>
  </HeadingPairs>
  <TitlesOfParts>
    <vt:vector size="19" baseType="lpstr">
      <vt:lpstr>Arial</vt:lpstr>
      <vt:lpstr>Calibri</vt:lpstr>
      <vt:lpstr>Calibri Light</vt:lpstr>
      <vt:lpstr>FÖRSÄTTSBILDER</vt:lpstr>
      <vt:lpstr>PUNKTER</vt:lpstr>
      <vt:lpstr>RUBRIKER</vt:lpstr>
      <vt:lpstr>FOTO STORT</vt:lpstr>
      <vt:lpstr>FOTO &amp; TEXT</vt:lpstr>
      <vt:lpstr>DIAGRAM</vt:lpstr>
      <vt:lpstr>TOM BILD</vt:lpstr>
      <vt:lpstr>Anpassad formgivning</vt:lpstr>
      <vt:lpstr>PowerPoint-presentation</vt:lpstr>
      <vt:lpstr>PowerPoint-presentation</vt:lpstr>
      <vt:lpstr>PowerPoint-presentation</vt:lpstr>
      <vt:lpstr>PowerPoint-presentation</vt:lpstr>
      <vt:lpstr>PowerPoint-presentation</vt:lpstr>
      <vt:lpstr>PowerPoint-presentation</vt:lpstr>
      <vt:lpstr>PowerPoint-presentation</vt:lpstr>
      <vt:lpstr>FÖR KONTAKT ELLER FRÅGOR KRING DENNA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Linda Gyllström Krekula</dc:creator>
  <cp:lastModifiedBy>Linda Gyllström Krekula</cp:lastModifiedBy>
  <cp:revision>49</cp:revision>
  <dcterms:created xsi:type="dcterms:W3CDTF">2020-06-04T07:02:12Z</dcterms:created>
  <dcterms:modified xsi:type="dcterms:W3CDTF">2020-10-15T12:04:27Z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0x010100BE0364020408AD45841B8CE6BA318243</vt:lpwstr>
  </property>
</Properties>
</file>