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theme/theme6.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slideLayouts/slideLayout10.xml" ContentType="application/vnd.openxmlformats-officedocument.presentationml.slideLayout+xml"/>
  <Override PartName="/ppt/theme/theme7.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 id="2147483648" r:id="rId5"/>
    <p:sldMasterId id="2147483662" r:id="rId6"/>
    <p:sldMasterId id="2147483666" r:id="rId7"/>
    <p:sldMasterId id="2147483650" r:id="rId8"/>
    <p:sldMasterId id="2147483655" r:id="rId9"/>
    <p:sldMasterId id="2147483685" r:id="rId10"/>
    <p:sldMasterId id="2147483673" r:id="rId11"/>
  </p:sldMasterIdLst>
  <p:notesMasterIdLst>
    <p:notesMasterId r:id="rId32"/>
  </p:notesMasterIdLst>
  <p:handoutMasterIdLst>
    <p:handoutMasterId r:id="rId33"/>
  </p:handoutMasterIdLst>
  <p:sldIdLst>
    <p:sldId id="261" r:id="rId12"/>
    <p:sldId id="406" r:id="rId13"/>
    <p:sldId id="409" r:id="rId14"/>
    <p:sldId id="418" r:id="rId15"/>
    <p:sldId id="417" r:id="rId16"/>
    <p:sldId id="366" r:id="rId17"/>
    <p:sldId id="410" r:id="rId18"/>
    <p:sldId id="412" r:id="rId19"/>
    <p:sldId id="411" r:id="rId20"/>
    <p:sldId id="265" r:id="rId21"/>
    <p:sldId id="358" r:id="rId22"/>
    <p:sldId id="419" r:id="rId23"/>
    <p:sldId id="420" r:id="rId24"/>
    <p:sldId id="421" r:id="rId25"/>
    <p:sldId id="415" r:id="rId26"/>
    <p:sldId id="416" r:id="rId27"/>
    <p:sldId id="405" r:id="rId28"/>
    <p:sldId id="267" r:id="rId29"/>
    <p:sldId id="422" r:id="rId30"/>
    <p:sldId id="280" r:id="rId3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6E6"/>
    <a:srgbClr val="B2B2B2"/>
    <a:srgbClr val="F18798"/>
    <a:srgbClr val="95C11F"/>
    <a:srgbClr val="000000"/>
    <a:srgbClr val="45AC34"/>
    <a:srgbClr val="00ADD9"/>
    <a:srgbClr val="F5ACB8"/>
    <a:srgbClr val="3BAF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64568" autoAdjust="0"/>
  </p:normalViewPr>
  <p:slideViewPr>
    <p:cSldViewPr snapToGrid="0">
      <p:cViewPr varScale="1">
        <p:scale>
          <a:sx n="44" d="100"/>
          <a:sy n="44" d="100"/>
        </p:scale>
        <p:origin x="19" y="123"/>
      </p:cViewPr>
      <p:guideLst/>
    </p:cSldViewPr>
  </p:slideViewPr>
  <p:outlineViewPr>
    <p:cViewPr>
      <p:scale>
        <a:sx n="33" d="100"/>
        <a:sy n="33" d="100"/>
      </p:scale>
      <p:origin x="0" y="-8724"/>
    </p:cViewPr>
  </p:outlineViewPr>
  <p:notesTextViewPr>
    <p:cViewPr>
      <p:scale>
        <a:sx n="1" d="1"/>
        <a:sy n="1" d="1"/>
      </p:scale>
      <p:origin x="0" y="0"/>
    </p:cViewPr>
  </p:notesTextViewPr>
  <p:sorterViewPr>
    <p:cViewPr varScale="1">
      <p:scale>
        <a:sx n="1" d="1"/>
        <a:sy n="1" d="1"/>
      </p:scale>
      <p:origin x="0" y="-2286"/>
    </p:cViewPr>
  </p:sorterViewPr>
  <p:notesViewPr>
    <p:cSldViewPr snapToGrid="0">
      <p:cViewPr>
        <p:scale>
          <a:sx n="96" d="100"/>
          <a:sy n="96" d="100"/>
        </p:scale>
        <p:origin x="1464" y="-8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customXml" Target="../customXml/item3.xml"/><Relationship Id="rId21" Type="http://schemas.openxmlformats.org/officeDocument/2006/relationships/slide" Target="slides/slide10.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userId="ba52cd01-6005-45b1-bc60-1fff30a0bf6d" providerId="ADAL" clId="{45683892-99BA-453B-8A58-C80F4EE30B0F}"/>
    <pc:docChg chg="modSld">
      <pc:chgData name="Linda" userId="ba52cd01-6005-45b1-bc60-1fff30a0bf6d" providerId="ADAL" clId="{45683892-99BA-453B-8A58-C80F4EE30B0F}" dt="2021-02-12T12:33:33.697" v="3" actId="27918"/>
      <pc:docMkLst>
        <pc:docMk/>
      </pc:docMkLst>
      <pc:sldChg chg="mod">
        <pc:chgData name="Linda" userId="ba52cd01-6005-45b1-bc60-1fff30a0bf6d" providerId="ADAL" clId="{45683892-99BA-453B-8A58-C80F4EE30B0F}" dt="2021-02-12T12:33:33.697" v="3" actId="27918"/>
        <pc:sldMkLst>
          <pc:docMk/>
          <pc:sldMk cId="752871737" sldId="418"/>
        </pc:sldMkLst>
      </pc:sldChg>
    </pc:docChg>
  </pc:docChgLst>
  <pc:docChgLst>
    <pc:chgData name="Linda" userId="ba52cd01-6005-45b1-bc60-1fff30a0bf6d" providerId="ADAL" clId="{54346029-1F49-4502-9FDA-A47291A10A47}"/>
    <pc:docChg chg="undo custSel addSld delSld modSld">
      <pc:chgData name="Linda" userId="ba52cd01-6005-45b1-bc60-1fff30a0bf6d" providerId="ADAL" clId="{54346029-1F49-4502-9FDA-A47291A10A47}" dt="2020-10-16T14:29:00.342" v="2758" actId="20577"/>
      <pc:docMkLst>
        <pc:docMk/>
      </pc:docMkLst>
      <pc:sldChg chg="modSp mod">
        <pc:chgData name="Linda" userId="ba52cd01-6005-45b1-bc60-1fff30a0bf6d" providerId="ADAL" clId="{54346029-1F49-4502-9FDA-A47291A10A47}" dt="2020-10-02T09:23:15.413" v="2096" actId="20577"/>
        <pc:sldMkLst>
          <pc:docMk/>
          <pc:sldMk cId="1449804280" sldId="261"/>
        </pc:sldMkLst>
        <pc:spChg chg="mod">
          <ac:chgData name="Linda" userId="ba52cd01-6005-45b1-bc60-1fff30a0bf6d" providerId="ADAL" clId="{54346029-1F49-4502-9FDA-A47291A10A47}" dt="2020-10-02T09:23:15.413" v="2096" actId="20577"/>
          <ac:spMkLst>
            <pc:docMk/>
            <pc:sldMk cId="1449804280" sldId="261"/>
            <ac:spMk id="2" creationId="{3DC9901A-42EB-4C5B-A458-6211CA91D4CF}"/>
          </ac:spMkLst>
        </pc:spChg>
      </pc:sldChg>
      <pc:sldChg chg="modNotes modNotesTx">
        <pc:chgData name="Linda" userId="ba52cd01-6005-45b1-bc60-1fff30a0bf6d" providerId="ADAL" clId="{54346029-1F49-4502-9FDA-A47291A10A47}" dt="2020-09-29T11:28:49.585" v="2095" actId="1036"/>
        <pc:sldMkLst>
          <pc:docMk/>
          <pc:sldMk cId="476726105" sldId="265"/>
        </pc:sldMkLst>
      </pc:sldChg>
      <pc:sldChg chg="del modNotesTx">
        <pc:chgData name="Linda" userId="ba52cd01-6005-45b1-bc60-1fff30a0bf6d" providerId="ADAL" clId="{54346029-1F49-4502-9FDA-A47291A10A47}" dt="2020-09-29T11:18:57.595" v="1763" actId="47"/>
        <pc:sldMkLst>
          <pc:docMk/>
          <pc:sldMk cId="2141205910" sldId="359"/>
        </pc:sldMkLst>
      </pc:sldChg>
      <pc:sldChg chg="modNotesTx">
        <pc:chgData name="Linda" userId="ba52cd01-6005-45b1-bc60-1fff30a0bf6d" providerId="ADAL" clId="{54346029-1F49-4502-9FDA-A47291A10A47}" dt="2020-09-29T10:35:16.302" v="18" actId="20577"/>
        <pc:sldMkLst>
          <pc:docMk/>
          <pc:sldMk cId="2736540567" sldId="366"/>
        </pc:sldMkLst>
      </pc:sldChg>
      <pc:sldChg chg="addSp modSp mod modNotes modNotesTx">
        <pc:chgData name="Linda" userId="ba52cd01-6005-45b1-bc60-1fff30a0bf6d" providerId="ADAL" clId="{54346029-1F49-4502-9FDA-A47291A10A47}" dt="2020-10-16T14:29:00.342" v="2758" actId="20577"/>
        <pc:sldMkLst>
          <pc:docMk/>
          <pc:sldMk cId="3193984119" sldId="405"/>
        </pc:sldMkLst>
        <pc:spChg chg="mod">
          <ac:chgData name="Linda" userId="ba52cd01-6005-45b1-bc60-1fff30a0bf6d" providerId="ADAL" clId="{54346029-1F49-4502-9FDA-A47291A10A47}" dt="2020-10-16T14:22:51.083" v="2601" actId="20577"/>
          <ac:spMkLst>
            <pc:docMk/>
            <pc:sldMk cId="3193984119" sldId="405"/>
            <ac:spMk id="4" creationId="{1D42FA04-2491-4D61-BE0F-11BAA5EAC5C5}"/>
          </ac:spMkLst>
        </pc:spChg>
        <pc:spChg chg="mod">
          <ac:chgData name="Linda" userId="ba52cd01-6005-45b1-bc60-1fff30a0bf6d" providerId="ADAL" clId="{54346029-1F49-4502-9FDA-A47291A10A47}" dt="2020-10-16T14:28:12.886" v="2695" actId="1037"/>
          <ac:spMkLst>
            <pc:docMk/>
            <pc:sldMk cId="3193984119" sldId="405"/>
            <ac:spMk id="5" creationId="{911F1199-9CF5-4116-B09B-35588F8B1A91}"/>
          </ac:spMkLst>
        </pc:spChg>
        <pc:spChg chg="mod">
          <ac:chgData name="Linda" userId="ba52cd01-6005-45b1-bc60-1fff30a0bf6d" providerId="ADAL" clId="{54346029-1F49-4502-9FDA-A47291A10A47}" dt="2020-10-16T14:26:23.967" v="2665" actId="1038"/>
          <ac:spMkLst>
            <pc:docMk/>
            <pc:sldMk cId="3193984119" sldId="405"/>
            <ac:spMk id="6" creationId="{BB3A334E-D9A0-408D-8AD5-07FD08030135}"/>
          </ac:spMkLst>
        </pc:spChg>
        <pc:spChg chg="add mod">
          <ac:chgData name="Linda" userId="ba52cd01-6005-45b1-bc60-1fff30a0bf6d" providerId="ADAL" clId="{54346029-1F49-4502-9FDA-A47291A10A47}" dt="2020-10-16T14:25:51.882" v="2649" actId="1035"/>
          <ac:spMkLst>
            <pc:docMk/>
            <pc:sldMk cId="3193984119" sldId="405"/>
            <ac:spMk id="7" creationId="{E6AD84BB-75CB-4473-B861-09D1A079CD80}"/>
          </ac:spMkLst>
        </pc:spChg>
        <pc:spChg chg="add mod">
          <ac:chgData name="Linda" userId="ba52cd01-6005-45b1-bc60-1fff30a0bf6d" providerId="ADAL" clId="{54346029-1F49-4502-9FDA-A47291A10A47}" dt="2020-10-16T14:25:57.048" v="2651" actId="1035"/>
          <ac:spMkLst>
            <pc:docMk/>
            <pc:sldMk cId="3193984119" sldId="405"/>
            <ac:spMk id="42" creationId="{9DD956AC-663D-4A91-997C-9105005B9315}"/>
          </ac:spMkLst>
        </pc:spChg>
        <pc:spChg chg="add mod">
          <ac:chgData name="Linda" userId="ba52cd01-6005-45b1-bc60-1fff30a0bf6d" providerId="ADAL" clId="{54346029-1F49-4502-9FDA-A47291A10A47}" dt="2020-10-16T14:26:01.540" v="2653" actId="1038"/>
          <ac:spMkLst>
            <pc:docMk/>
            <pc:sldMk cId="3193984119" sldId="405"/>
            <ac:spMk id="43" creationId="{944A6E37-BAA0-45A2-98AC-CB0CB40B5A0C}"/>
          </ac:spMkLst>
        </pc:spChg>
        <pc:picChg chg="mod">
          <ac:chgData name="Linda" userId="ba52cd01-6005-45b1-bc60-1fff30a0bf6d" providerId="ADAL" clId="{54346029-1F49-4502-9FDA-A47291A10A47}" dt="2020-10-16T14:27:38.233" v="2669" actId="1076"/>
          <ac:picMkLst>
            <pc:docMk/>
            <pc:sldMk cId="3193984119" sldId="405"/>
            <ac:picMk id="1036" creationId="{5668D4F7-05D7-45B0-A058-AD115FFB634B}"/>
          </ac:picMkLst>
        </pc:picChg>
      </pc:sldChg>
      <pc:sldChg chg="modNotesTx">
        <pc:chgData name="Linda" userId="ba52cd01-6005-45b1-bc60-1fff30a0bf6d" providerId="ADAL" clId="{54346029-1F49-4502-9FDA-A47291A10A47}" dt="2020-09-29T10:34:18.392" v="10" actId="6549"/>
        <pc:sldMkLst>
          <pc:docMk/>
          <pc:sldMk cId="3045152066" sldId="409"/>
        </pc:sldMkLst>
      </pc:sldChg>
      <pc:sldChg chg="modNotesTx">
        <pc:chgData name="Linda" userId="ba52cd01-6005-45b1-bc60-1fff30a0bf6d" providerId="ADAL" clId="{54346029-1F49-4502-9FDA-A47291A10A47}" dt="2020-09-29T10:37:13.210" v="68" actId="6549"/>
        <pc:sldMkLst>
          <pc:docMk/>
          <pc:sldMk cId="2526175938" sldId="410"/>
        </pc:sldMkLst>
      </pc:sldChg>
      <pc:sldChg chg="modNotesTx">
        <pc:chgData name="Linda" userId="ba52cd01-6005-45b1-bc60-1fff30a0bf6d" providerId="ADAL" clId="{54346029-1F49-4502-9FDA-A47291A10A47}" dt="2020-09-29T10:43:16.666" v="385" actId="6549"/>
        <pc:sldMkLst>
          <pc:docMk/>
          <pc:sldMk cId="504900211" sldId="411"/>
        </pc:sldMkLst>
      </pc:sldChg>
      <pc:sldChg chg="modNotes modNotesTx">
        <pc:chgData name="Linda" userId="ba52cd01-6005-45b1-bc60-1fff30a0bf6d" providerId="ADAL" clId="{54346029-1F49-4502-9FDA-A47291A10A47}" dt="2020-10-16T12:25:54.950" v="2173" actId="20577"/>
        <pc:sldMkLst>
          <pc:docMk/>
          <pc:sldMk cId="4099410581" sldId="412"/>
        </pc:sldMkLst>
      </pc:sldChg>
      <pc:sldChg chg="modSp mod modNotes modNotesTx">
        <pc:chgData name="Linda" userId="ba52cd01-6005-45b1-bc60-1fff30a0bf6d" providerId="ADAL" clId="{54346029-1F49-4502-9FDA-A47291A10A47}" dt="2020-10-16T12:25:26.959" v="2172" actId="20577"/>
        <pc:sldMkLst>
          <pc:docMk/>
          <pc:sldMk cId="4138690436" sldId="415"/>
        </pc:sldMkLst>
        <pc:spChg chg="mod">
          <ac:chgData name="Linda" userId="ba52cd01-6005-45b1-bc60-1fff30a0bf6d" providerId="ADAL" clId="{54346029-1F49-4502-9FDA-A47291A10A47}" dt="2020-10-15T14:00:01.437" v="2152"/>
          <ac:spMkLst>
            <pc:docMk/>
            <pc:sldMk cId="4138690436" sldId="415"/>
            <ac:spMk id="3" creationId="{41E8AA18-65AA-4893-A70E-988512A3B937}"/>
          </ac:spMkLst>
        </pc:spChg>
      </pc:sldChg>
      <pc:sldChg chg="modNotes modNotesTx">
        <pc:chgData name="Linda" userId="ba52cd01-6005-45b1-bc60-1fff30a0bf6d" providerId="ADAL" clId="{54346029-1F49-4502-9FDA-A47291A10A47}" dt="2020-10-16T14:13:17.259" v="2394" actId="20577"/>
        <pc:sldMkLst>
          <pc:docMk/>
          <pc:sldMk cId="3370088394" sldId="416"/>
        </pc:sldMkLst>
      </pc:sldChg>
      <pc:sldChg chg="modSp mod">
        <pc:chgData name="Linda" userId="ba52cd01-6005-45b1-bc60-1fff30a0bf6d" providerId="ADAL" clId="{54346029-1F49-4502-9FDA-A47291A10A47}" dt="2020-09-28T14:15:40.647" v="3" actId="1440"/>
        <pc:sldMkLst>
          <pc:docMk/>
          <pc:sldMk cId="2974459437" sldId="417"/>
        </pc:sldMkLst>
        <pc:picChg chg="mod">
          <ac:chgData name="Linda" userId="ba52cd01-6005-45b1-bc60-1fff30a0bf6d" providerId="ADAL" clId="{54346029-1F49-4502-9FDA-A47291A10A47}" dt="2020-09-28T14:15:40.647" v="3" actId="1440"/>
          <ac:picMkLst>
            <pc:docMk/>
            <pc:sldMk cId="2974459437" sldId="417"/>
            <ac:picMk id="178" creationId="{F1CB54CF-3EBE-4D05-B9E2-EC310F4F1C27}"/>
          </ac:picMkLst>
        </pc:picChg>
      </pc:sldChg>
      <pc:sldChg chg="modSp">
        <pc:chgData name="Linda" userId="ba52cd01-6005-45b1-bc60-1fff30a0bf6d" providerId="ADAL" clId="{54346029-1F49-4502-9FDA-A47291A10A47}" dt="2020-09-28T14:14:49.452" v="0"/>
        <pc:sldMkLst>
          <pc:docMk/>
          <pc:sldMk cId="752871737" sldId="418"/>
        </pc:sldMkLst>
        <pc:graphicFrameChg chg="mod">
          <ac:chgData name="Linda" userId="ba52cd01-6005-45b1-bc60-1fff30a0bf6d" providerId="ADAL" clId="{54346029-1F49-4502-9FDA-A47291A10A47}" dt="2020-09-28T14:14:49.452" v="0"/>
          <ac:graphicFrameMkLst>
            <pc:docMk/>
            <pc:sldMk cId="752871737" sldId="418"/>
            <ac:graphicFrameMk id="7" creationId="{04F84D65-23DE-4859-B5DF-C96D252851AE}"/>
          </ac:graphicFrameMkLst>
        </pc:graphicFrameChg>
      </pc:sldChg>
      <pc:sldChg chg="modNotes modNotesTx">
        <pc:chgData name="Linda" userId="ba52cd01-6005-45b1-bc60-1fff30a0bf6d" providerId="ADAL" clId="{54346029-1F49-4502-9FDA-A47291A10A47}" dt="2020-10-16T14:02:23.265" v="2238" actId="6549"/>
        <pc:sldMkLst>
          <pc:docMk/>
          <pc:sldMk cId="3232317570" sldId="419"/>
        </pc:sldMkLst>
      </pc:sldChg>
      <pc:sldChg chg="modNotesTx">
        <pc:chgData name="Linda" userId="ba52cd01-6005-45b1-bc60-1fff30a0bf6d" providerId="ADAL" clId="{54346029-1F49-4502-9FDA-A47291A10A47}" dt="2020-09-29T10:56:24.698" v="858" actId="20577"/>
        <pc:sldMkLst>
          <pc:docMk/>
          <pc:sldMk cId="369550007" sldId="420"/>
        </pc:sldMkLst>
      </pc:sldChg>
      <pc:sldChg chg="modNotesTx">
        <pc:chgData name="Linda" userId="ba52cd01-6005-45b1-bc60-1fff30a0bf6d" providerId="ADAL" clId="{54346029-1F49-4502-9FDA-A47291A10A47}" dt="2020-09-29T10:58:48.434" v="975" actId="6549"/>
        <pc:sldMkLst>
          <pc:docMk/>
          <pc:sldMk cId="3684990185" sldId="421"/>
        </pc:sldMkLst>
      </pc:sldChg>
      <pc:sldChg chg="addSp delSp modSp new mod modNotesTx">
        <pc:chgData name="Linda" userId="ba52cd01-6005-45b1-bc60-1fff30a0bf6d" providerId="ADAL" clId="{54346029-1F49-4502-9FDA-A47291A10A47}" dt="2020-09-29T11:20:01.519" v="1773" actId="1076"/>
        <pc:sldMkLst>
          <pc:docMk/>
          <pc:sldMk cId="202304602" sldId="422"/>
        </pc:sldMkLst>
        <pc:spChg chg="del">
          <ac:chgData name="Linda" userId="ba52cd01-6005-45b1-bc60-1fff30a0bf6d" providerId="ADAL" clId="{54346029-1F49-4502-9FDA-A47291A10A47}" dt="2020-09-29T11:19:01.598" v="1764" actId="478"/>
          <ac:spMkLst>
            <pc:docMk/>
            <pc:sldMk cId="202304602" sldId="422"/>
            <ac:spMk id="2" creationId="{6683DC08-E71B-4C2A-BF42-C857577ADEC7}"/>
          </ac:spMkLst>
        </pc:spChg>
        <pc:spChg chg="mod">
          <ac:chgData name="Linda" userId="ba52cd01-6005-45b1-bc60-1fff30a0bf6d" providerId="ADAL" clId="{54346029-1F49-4502-9FDA-A47291A10A47}" dt="2020-09-29T11:19:55.851" v="1772" actId="1036"/>
          <ac:spMkLst>
            <pc:docMk/>
            <pc:sldMk cId="202304602" sldId="422"/>
            <ac:spMk id="3" creationId="{45CC2D35-68BA-4049-97C7-EB18DE3CC008}"/>
          </ac:spMkLst>
        </pc:spChg>
        <pc:spChg chg="mod">
          <ac:chgData name="Linda" userId="ba52cd01-6005-45b1-bc60-1fff30a0bf6d" providerId="ADAL" clId="{54346029-1F49-4502-9FDA-A47291A10A47}" dt="2020-09-29T11:17:59.521" v="1745" actId="1035"/>
          <ac:spMkLst>
            <pc:docMk/>
            <pc:sldMk cId="202304602" sldId="422"/>
            <ac:spMk id="4" creationId="{DECA78AD-0726-4F49-A2A5-DAB30BBECB37}"/>
          </ac:spMkLst>
        </pc:spChg>
        <pc:picChg chg="add mod">
          <ac:chgData name="Linda" userId="ba52cd01-6005-45b1-bc60-1fff30a0bf6d" providerId="ADAL" clId="{54346029-1F49-4502-9FDA-A47291A10A47}" dt="2020-09-29T11:20:01.519" v="1773" actId="1076"/>
          <ac:picMkLst>
            <pc:docMk/>
            <pc:sldMk cId="202304602" sldId="422"/>
            <ac:picMk id="6" creationId="{D5E51934-1A6A-4EA0-9D6B-0436C59B1696}"/>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121194288593947E-2"/>
          <c:y val="4.6874997116449491E-2"/>
          <c:w val="0.87525014711909999"/>
          <c:h val="0.84491241111513216"/>
        </c:manualLayout>
      </c:layout>
      <c:barChart>
        <c:barDir val="col"/>
        <c:grouping val="clustered"/>
        <c:varyColors val="0"/>
        <c:ser>
          <c:idx val="0"/>
          <c:order val="0"/>
          <c:tx>
            <c:strRef>
              <c:f>Blad1!$B$1</c:f>
              <c:strCache>
                <c:ptCount val="1"/>
                <c:pt idx="0">
                  <c:v>Serie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403-4A49-9D4A-27719F1F596A}"/>
            </c:ext>
          </c:extLst>
        </c:ser>
        <c:ser>
          <c:idx val="1"/>
          <c:order val="1"/>
          <c:tx>
            <c:strRef>
              <c:f>Blad1!$C$1</c:f>
              <c:strCache>
                <c:ptCount val="1"/>
                <c:pt idx="0">
                  <c:v>Serie 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403-4A49-9D4A-27719F1F596A}"/>
            </c:ext>
          </c:extLst>
        </c:ser>
        <c:ser>
          <c:idx val="2"/>
          <c:order val="2"/>
          <c:tx>
            <c:strRef>
              <c:f>Blad1!$D$1</c:f>
              <c:strCache>
                <c:ptCount val="1"/>
                <c:pt idx="0">
                  <c:v>Serie 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403-4A49-9D4A-27719F1F596A}"/>
            </c:ext>
          </c:extLst>
        </c:ser>
        <c:dLbls>
          <c:dLblPos val="outEnd"/>
          <c:showLegendKey val="0"/>
          <c:showVal val="1"/>
          <c:showCatName val="0"/>
          <c:showSerName val="0"/>
          <c:showPercent val="0"/>
          <c:showBubbleSize val="0"/>
        </c:dLbls>
        <c:gapWidth val="219"/>
        <c:overlap val="-27"/>
        <c:axId val="624952968"/>
        <c:axId val="623848440"/>
      </c:barChart>
      <c:catAx>
        <c:axId val="624952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623848440"/>
        <c:crosses val="autoZero"/>
        <c:auto val="1"/>
        <c:lblAlgn val="ctr"/>
        <c:lblOffset val="100"/>
        <c:noMultiLvlLbl val="0"/>
      </c:catAx>
      <c:valAx>
        <c:axId val="623848440"/>
        <c:scaling>
          <c:orientation val="minMax"/>
        </c:scaling>
        <c:delete val="1"/>
        <c:axPos val="l"/>
        <c:numFmt formatCode="General" sourceLinked="1"/>
        <c:majorTickMark val="none"/>
        <c:minorTickMark val="none"/>
        <c:tickLblPos val="nextTo"/>
        <c:crossAx val="624952968"/>
        <c:crosses val="autoZero"/>
        <c:crossBetween val="between"/>
      </c:valAx>
      <c:spPr>
        <a:noFill/>
        <a:ln>
          <a:noFill/>
        </a:ln>
        <a:effectLst/>
      </c:spPr>
    </c:plotArea>
    <c:legend>
      <c:legendPos val="b"/>
      <c:layout>
        <c:manualLayout>
          <c:xMode val="edge"/>
          <c:yMode val="edge"/>
          <c:x val="0.85881497661027073"/>
          <c:y val="0.69656891630358542"/>
          <c:w val="0.11403573265212552"/>
          <c:h val="0.2026498398960482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5.5866602500435167E-2"/>
          <c:y val="4.5016636410287539E-2"/>
          <c:w val="0.94348006770892767"/>
          <c:h val="0.84510867466023665"/>
        </c:manualLayout>
      </c:layout>
      <c:barChart>
        <c:barDir val="bar"/>
        <c:grouping val="clustered"/>
        <c:varyColors val="0"/>
        <c:ser>
          <c:idx val="1"/>
          <c:order val="1"/>
          <c:tx>
            <c:strRef>
              <c:f>Blad1!$C$1</c:f>
              <c:strCache>
                <c:ptCount val="1"/>
                <c:pt idx="0">
                  <c:v>Kolumn2</c:v>
                </c:pt>
              </c:strCache>
            </c:strRef>
          </c:tx>
          <c:spPr>
            <a:solidFill>
              <a:schemeClr val="accent2">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Blad1!$A$2:$A$22</c:f>
              <c:numCache>
                <c:formatCode>General</c:formatCod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numCache>
            </c:numRef>
          </c:cat>
          <c:val>
            <c:numRef>
              <c:f>Blad1!$C$2:$C$22</c:f>
              <c:numCache>
                <c:formatCode>General</c:formatCode>
                <c:ptCount val="21"/>
                <c:pt idx="0">
                  <c:v>97</c:v>
                </c:pt>
                <c:pt idx="1">
                  <c:v>108</c:v>
                </c:pt>
                <c:pt idx="2">
                  <c:v>98</c:v>
                </c:pt>
                <c:pt idx="3">
                  <c:v>114</c:v>
                </c:pt>
                <c:pt idx="4">
                  <c:v>123</c:v>
                </c:pt>
                <c:pt idx="5">
                  <c:v>128</c:v>
                </c:pt>
                <c:pt idx="6">
                  <c:v>137</c:v>
                </c:pt>
                <c:pt idx="7">
                  <c:v>133</c:v>
                </c:pt>
                <c:pt idx="8">
                  <c:v>152</c:v>
                </c:pt>
                <c:pt idx="9">
                  <c:v>128</c:v>
                </c:pt>
                <c:pt idx="10">
                  <c:v>118</c:v>
                </c:pt>
                <c:pt idx="11">
                  <c:v>143</c:v>
                </c:pt>
                <c:pt idx="12">
                  <c:v>141</c:v>
                </c:pt>
                <c:pt idx="13">
                  <c:v>151</c:v>
                </c:pt>
                <c:pt idx="14">
                  <c:v>166</c:v>
                </c:pt>
                <c:pt idx="15">
                  <c:v>167</c:v>
                </c:pt>
                <c:pt idx="16">
                  <c:v>185</c:v>
                </c:pt>
                <c:pt idx="17">
                  <c:v>188</c:v>
                </c:pt>
                <c:pt idx="18">
                  <c:v>182</c:v>
                </c:pt>
                <c:pt idx="19">
                  <c:v>191</c:v>
                </c:pt>
                <c:pt idx="20">
                  <c:v>174</c:v>
                </c:pt>
              </c:numCache>
            </c:numRef>
          </c:val>
          <c:extLst>
            <c:ext xmlns:c16="http://schemas.microsoft.com/office/drawing/2014/chart" uri="{C3380CC4-5D6E-409C-BE32-E72D297353CC}">
              <c16:uniqueId val="{00000001-9981-425A-B0C1-5C5CF98FCC47}"/>
            </c:ext>
          </c:extLst>
        </c:ser>
        <c:dLbls>
          <c:dLblPos val="outEnd"/>
          <c:showLegendKey val="0"/>
          <c:showVal val="1"/>
          <c:showCatName val="0"/>
          <c:showSerName val="0"/>
          <c:showPercent val="0"/>
          <c:showBubbleSize val="0"/>
        </c:dLbls>
        <c:gapWidth val="60"/>
        <c:axId val="345349416"/>
        <c:axId val="345346136"/>
        <c:extLst>
          <c:ext xmlns:c15="http://schemas.microsoft.com/office/drawing/2012/chart" uri="{02D57815-91ED-43cb-92C2-25804820EDAC}">
            <c15:filteredBarSeries>
              <c15:ser>
                <c:idx val="0"/>
                <c:order val="0"/>
                <c:tx>
                  <c:strRef>
                    <c:extLst>
                      <c:ext uri="{02D57815-91ED-43cb-92C2-25804820EDAC}">
                        <c15:formulaRef>
                          <c15:sqref>Blad1!$B$1</c15:sqref>
                        </c15:formulaRef>
                      </c:ext>
                    </c:extLst>
                    <c:strCache>
                      <c:ptCount val="1"/>
                      <c:pt idx="0">
                        <c:v>Kolumn1</c:v>
                      </c:pt>
                    </c:strCache>
                  </c:strRef>
                </c:tx>
                <c:spPr>
                  <a:solidFill>
                    <a:schemeClr val="accent2">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Blad1!$A$2:$A$22</c15:sqref>
                        </c15:formulaRef>
                      </c:ext>
                    </c:extLst>
                    <c:numCache>
                      <c:formatCode>General</c:formatCod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numCache>
                  </c:numRef>
                </c:cat>
                <c:val>
                  <c:numRef>
                    <c:extLst>
                      <c:ext uri="{02D57815-91ED-43cb-92C2-25804820EDAC}">
                        <c15:formulaRef>
                          <c15:sqref>Blad1!$B$2:$B$22</c15:sqref>
                        </c15:formulaRef>
                      </c:ext>
                    </c:extLst>
                    <c:numCache>
                      <c:formatCode>General</c:formatCode>
                      <c:ptCount val="21"/>
                    </c:numCache>
                  </c:numRef>
                </c:val>
                <c:extLst>
                  <c:ext xmlns:c16="http://schemas.microsoft.com/office/drawing/2014/chart" uri="{C3380CC4-5D6E-409C-BE32-E72D297353CC}">
                    <c16:uniqueId val="{00000000-9981-425A-B0C1-5C5CF98FCC47}"/>
                  </c:ext>
                </c:extLst>
              </c15:ser>
            </c15:filteredBarSeries>
          </c:ext>
        </c:extLst>
      </c:barChart>
      <c:catAx>
        <c:axId val="34534941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345346136"/>
        <c:crosses val="autoZero"/>
        <c:auto val="1"/>
        <c:lblAlgn val="ctr"/>
        <c:lblOffset val="100"/>
        <c:noMultiLvlLbl val="0"/>
      </c:catAx>
      <c:valAx>
        <c:axId val="345346136"/>
        <c:scaling>
          <c:orientation val="minMax"/>
          <c:max val="200"/>
        </c:scaling>
        <c:delete val="1"/>
        <c:axPos val="b"/>
        <c:numFmt formatCode="General" sourceLinked="1"/>
        <c:majorTickMark val="none"/>
        <c:minorTickMark val="none"/>
        <c:tickLblPos val="nextTo"/>
        <c:crossAx val="345349416"/>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Serie 1</c:v>
                </c:pt>
              </c:strCache>
            </c:strRef>
          </c:tx>
          <c:dPt>
            <c:idx val="0"/>
            <c:bubble3D val="0"/>
            <c:spPr>
              <a:solidFill>
                <a:schemeClr val="accent4"/>
              </a:solidFill>
              <a:ln>
                <a:noFill/>
              </a:ln>
              <a:effectLst/>
            </c:spPr>
            <c:extLst>
              <c:ext xmlns:c16="http://schemas.microsoft.com/office/drawing/2014/chart" uri="{C3380CC4-5D6E-409C-BE32-E72D297353CC}">
                <c16:uniqueId val="{00000004-FC29-4C5F-A7FC-7E760B397859}"/>
              </c:ext>
            </c:extLst>
          </c:dPt>
          <c:dPt>
            <c:idx val="1"/>
            <c:bubble3D val="0"/>
            <c:spPr>
              <a:solidFill>
                <a:schemeClr val="accent2"/>
              </a:solidFill>
              <a:ln>
                <a:noFill/>
              </a:ln>
              <a:effectLst/>
            </c:spPr>
            <c:extLst>
              <c:ext xmlns:c16="http://schemas.microsoft.com/office/drawing/2014/chart" uri="{C3380CC4-5D6E-409C-BE32-E72D297353CC}">
                <c16:uniqueId val="{00000005-FC29-4C5F-A7FC-7E760B397859}"/>
              </c:ext>
            </c:extLst>
          </c:dPt>
          <c:dPt>
            <c:idx val="2"/>
            <c:bubble3D val="0"/>
            <c:spPr>
              <a:solidFill>
                <a:schemeClr val="accent5"/>
              </a:solidFill>
              <a:ln>
                <a:noFill/>
              </a:ln>
              <a:effectLst/>
            </c:spPr>
            <c:extLst>
              <c:ext xmlns:c16="http://schemas.microsoft.com/office/drawing/2014/chart" uri="{C3380CC4-5D6E-409C-BE32-E72D297353CC}">
                <c16:uniqueId val="{00000006-FC29-4C5F-A7FC-7E760B397859}"/>
              </c:ext>
            </c:extLst>
          </c:dPt>
          <c:dLbls>
            <c:dLbl>
              <c:idx val="1"/>
              <c:layout>
                <c:manualLayout>
                  <c:x val="-3.5060097856077339E-2"/>
                  <c:y val="0"/>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0.10256874787432327"/>
                      <c:h val="6.8405699457728536E-2"/>
                    </c:manualLayout>
                  </c15:layout>
                </c:ext>
                <c:ext xmlns:c16="http://schemas.microsoft.com/office/drawing/2014/chart" uri="{C3380CC4-5D6E-409C-BE32-E72D297353CC}">
                  <c16:uniqueId val="{00000005-FC29-4C5F-A7FC-7E760B397859}"/>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Blad1!$A$2:$A$4</c:f>
              <c:strCache>
                <c:ptCount val="3"/>
                <c:pt idx="0">
                  <c:v>Spontan intrakraniell blödning</c:v>
                </c:pt>
                <c:pt idx="1">
                  <c:v>Trauma</c:v>
                </c:pt>
                <c:pt idx="2">
                  <c:v>Övrigt</c:v>
                </c:pt>
              </c:strCache>
            </c:strRef>
          </c:cat>
          <c:val>
            <c:numRef>
              <c:f>Blad1!$B$2:$B$4</c:f>
              <c:numCache>
                <c:formatCode>General</c:formatCode>
                <c:ptCount val="3"/>
                <c:pt idx="0">
                  <c:v>61</c:v>
                </c:pt>
                <c:pt idx="1">
                  <c:v>17</c:v>
                </c:pt>
                <c:pt idx="2">
                  <c:v>22</c:v>
                </c:pt>
              </c:numCache>
            </c:numRef>
          </c:val>
          <c:extLst>
            <c:ext xmlns:c16="http://schemas.microsoft.com/office/drawing/2014/chart" uri="{C3380CC4-5D6E-409C-BE32-E72D297353CC}">
              <c16:uniqueId val="{00000000-FC29-4C5F-A7FC-7E760B397859}"/>
            </c:ext>
          </c:extLst>
        </c:ser>
        <c:dLbls>
          <c:dLblPos val="outEnd"/>
          <c:showLegendKey val="0"/>
          <c:showVal val="1"/>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6F4BDF-BB44-466A-9DC2-A79D292B6FD7}" type="doc">
      <dgm:prSet loTypeId="urn:microsoft.com/office/officeart/2005/8/layout/pyramid3" loCatId="pyramid" qsTypeId="urn:microsoft.com/office/officeart/2005/8/quickstyle/simple1" qsCatId="simple" csTypeId="urn:microsoft.com/office/officeart/2005/8/colors/colorful1" csCatId="colorful" phldr="1"/>
      <dgm:spPr/>
    </dgm:pt>
    <dgm:pt modelId="{154619ED-8B8D-40D0-845D-672B84FFE1A7}">
      <dgm:prSet phldrT="[Text]"/>
      <dgm:spPr>
        <a:solidFill>
          <a:schemeClr val="accent2"/>
        </a:solidFill>
      </dgm:spPr>
      <dgm:t>
        <a:bodyPr/>
        <a:lstStyle/>
        <a:p>
          <a:r>
            <a:rPr lang="sv-SE" b="1" dirty="0">
              <a:solidFill>
                <a:schemeClr val="bg1"/>
              </a:solidFill>
            </a:rPr>
            <a:t>Ca 90 000 avlider varje år</a:t>
          </a:r>
        </a:p>
      </dgm:t>
    </dgm:pt>
    <dgm:pt modelId="{4D834186-DBFC-400F-9231-52445716267B}" type="parTrans" cxnId="{A4317F43-12EF-4D4D-97A9-D6CD37BE0D79}">
      <dgm:prSet/>
      <dgm:spPr/>
      <dgm:t>
        <a:bodyPr/>
        <a:lstStyle/>
        <a:p>
          <a:endParaRPr lang="sv-SE"/>
        </a:p>
      </dgm:t>
    </dgm:pt>
    <dgm:pt modelId="{604251CD-B2BB-4E3A-B273-B1F3F188CF6C}" type="sibTrans" cxnId="{A4317F43-12EF-4D4D-97A9-D6CD37BE0D79}">
      <dgm:prSet/>
      <dgm:spPr/>
      <dgm:t>
        <a:bodyPr/>
        <a:lstStyle/>
        <a:p>
          <a:endParaRPr lang="sv-SE"/>
        </a:p>
      </dgm:t>
    </dgm:pt>
    <dgm:pt modelId="{65D13C2C-4A4A-4860-A893-8794C11AFAC1}">
      <dgm:prSet phldrT="[Text]"/>
      <dgm:spPr>
        <a:solidFill>
          <a:schemeClr val="accent5"/>
        </a:solidFill>
      </dgm:spPr>
      <dgm:t>
        <a:bodyPr/>
        <a:lstStyle/>
        <a:p>
          <a:r>
            <a:rPr lang="sv-SE" dirty="0"/>
            <a:t>Ca 250-300 avlider på </a:t>
          </a:r>
          <a:r>
            <a:rPr lang="sv-SE" b="0" dirty="0"/>
            <a:t>ett</a:t>
          </a:r>
          <a:r>
            <a:rPr lang="sv-SE" dirty="0"/>
            <a:t> sätt som möjliggör donation</a:t>
          </a:r>
        </a:p>
      </dgm:t>
    </dgm:pt>
    <dgm:pt modelId="{05BFBF80-F2E1-408A-855E-D2F0EE51F379}" type="parTrans" cxnId="{55F1A369-0D3F-4160-BF11-50B39BBB2A4A}">
      <dgm:prSet/>
      <dgm:spPr/>
      <dgm:t>
        <a:bodyPr/>
        <a:lstStyle/>
        <a:p>
          <a:endParaRPr lang="sv-SE"/>
        </a:p>
      </dgm:t>
    </dgm:pt>
    <dgm:pt modelId="{36C952C7-A336-4752-BB98-053A38FE8398}" type="sibTrans" cxnId="{55F1A369-0D3F-4160-BF11-50B39BBB2A4A}">
      <dgm:prSet/>
      <dgm:spPr/>
      <dgm:t>
        <a:bodyPr/>
        <a:lstStyle/>
        <a:p>
          <a:endParaRPr lang="sv-SE"/>
        </a:p>
      </dgm:t>
    </dgm:pt>
    <dgm:pt modelId="{E1724A03-C871-4607-91B4-BD44EF40EE03}">
      <dgm:prSet phldrT="[Text]"/>
      <dgm:spPr/>
      <dgm:t>
        <a:bodyPr/>
        <a:lstStyle/>
        <a:p>
          <a:r>
            <a:rPr lang="sv-SE" dirty="0"/>
            <a:t>Som flest har 191 människor donerat organ</a:t>
          </a:r>
        </a:p>
      </dgm:t>
    </dgm:pt>
    <dgm:pt modelId="{6A6FF63E-1D6A-4721-AB31-623BD38E6AC0}" type="parTrans" cxnId="{C4AAC451-0B5D-4314-A171-B6CB07FB44BA}">
      <dgm:prSet/>
      <dgm:spPr/>
      <dgm:t>
        <a:bodyPr/>
        <a:lstStyle/>
        <a:p>
          <a:endParaRPr lang="sv-SE"/>
        </a:p>
      </dgm:t>
    </dgm:pt>
    <dgm:pt modelId="{7A0AA1B2-4E2E-45E8-B180-9B8DCA79331F}" type="sibTrans" cxnId="{C4AAC451-0B5D-4314-A171-B6CB07FB44BA}">
      <dgm:prSet/>
      <dgm:spPr/>
      <dgm:t>
        <a:bodyPr/>
        <a:lstStyle/>
        <a:p>
          <a:endParaRPr lang="sv-SE"/>
        </a:p>
      </dgm:t>
    </dgm:pt>
    <dgm:pt modelId="{39FBFDC8-AD55-47ED-8EEA-B33F70279F94}" type="pres">
      <dgm:prSet presAssocID="{716F4BDF-BB44-466A-9DC2-A79D292B6FD7}" presName="Name0" presStyleCnt="0">
        <dgm:presLayoutVars>
          <dgm:dir/>
          <dgm:animLvl val="lvl"/>
          <dgm:resizeHandles val="exact"/>
        </dgm:presLayoutVars>
      </dgm:prSet>
      <dgm:spPr/>
    </dgm:pt>
    <dgm:pt modelId="{5A61E110-4914-4C01-B75E-18CAC5D312D7}" type="pres">
      <dgm:prSet presAssocID="{154619ED-8B8D-40D0-845D-672B84FFE1A7}" presName="Name8" presStyleCnt="0"/>
      <dgm:spPr/>
    </dgm:pt>
    <dgm:pt modelId="{0BA67BE0-7023-4ABA-BF03-37ABA4A48B6C}" type="pres">
      <dgm:prSet presAssocID="{154619ED-8B8D-40D0-845D-672B84FFE1A7}" presName="level" presStyleLbl="node1" presStyleIdx="0" presStyleCnt="3">
        <dgm:presLayoutVars>
          <dgm:chMax val="1"/>
          <dgm:bulletEnabled val="1"/>
        </dgm:presLayoutVars>
      </dgm:prSet>
      <dgm:spPr/>
    </dgm:pt>
    <dgm:pt modelId="{4A6AE0BB-3343-41DC-8F0C-CF49FF728772}" type="pres">
      <dgm:prSet presAssocID="{154619ED-8B8D-40D0-845D-672B84FFE1A7}" presName="levelTx" presStyleLbl="revTx" presStyleIdx="0" presStyleCnt="0">
        <dgm:presLayoutVars>
          <dgm:chMax val="1"/>
          <dgm:bulletEnabled val="1"/>
        </dgm:presLayoutVars>
      </dgm:prSet>
      <dgm:spPr/>
    </dgm:pt>
    <dgm:pt modelId="{29FACF26-7508-4018-93CE-2A9B94729362}" type="pres">
      <dgm:prSet presAssocID="{65D13C2C-4A4A-4860-A893-8794C11AFAC1}" presName="Name8" presStyleCnt="0"/>
      <dgm:spPr/>
    </dgm:pt>
    <dgm:pt modelId="{5BE477E4-57FB-40E5-8618-35DF2522445D}" type="pres">
      <dgm:prSet presAssocID="{65D13C2C-4A4A-4860-A893-8794C11AFAC1}" presName="level" presStyleLbl="node1" presStyleIdx="1" presStyleCnt="3">
        <dgm:presLayoutVars>
          <dgm:chMax val="1"/>
          <dgm:bulletEnabled val="1"/>
        </dgm:presLayoutVars>
      </dgm:prSet>
      <dgm:spPr/>
    </dgm:pt>
    <dgm:pt modelId="{C4D8C05D-087D-4CC0-B07B-B4C381860C68}" type="pres">
      <dgm:prSet presAssocID="{65D13C2C-4A4A-4860-A893-8794C11AFAC1}" presName="levelTx" presStyleLbl="revTx" presStyleIdx="0" presStyleCnt="0">
        <dgm:presLayoutVars>
          <dgm:chMax val="1"/>
          <dgm:bulletEnabled val="1"/>
        </dgm:presLayoutVars>
      </dgm:prSet>
      <dgm:spPr/>
    </dgm:pt>
    <dgm:pt modelId="{0E52EA91-C565-4756-9097-8822CE07F59A}" type="pres">
      <dgm:prSet presAssocID="{E1724A03-C871-4607-91B4-BD44EF40EE03}" presName="Name8" presStyleCnt="0"/>
      <dgm:spPr/>
    </dgm:pt>
    <dgm:pt modelId="{A3470B6B-60DB-4E5E-B5C7-5FD37DCA5264}" type="pres">
      <dgm:prSet presAssocID="{E1724A03-C871-4607-91B4-BD44EF40EE03}" presName="level" presStyleLbl="node1" presStyleIdx="2" presStyleCnt="3">
        <dgm:presLayoutVars>
          <dgm:chMax val="1"/>
          <dgm:bulletEnabled val="1"/>
        </dgm:presLayoutVars>
      </dgm:prSet>
      <dgm:spPr/>
    </dgm:pt>
    <dgm:pt modelId="{287A8264-4261-4FE2-9F87-F67DF5D2036A}" type="pres">
      <dgm:prSet presAssocID="{E1724A03-C871-4607-91B4-BD44EF40EE03}" presName="levelTx" presStyleLbl="revTx" presStyleIdx="0" presStyleCnt="0">
        <dgm:presLayoutVars>
          <dgm:chMax val="1"/>
          <dgm:bulletEnabled val="1"/>
        </dgm:presLayoutVars>
      </dgm:prSet>
      <dgm:spPr/>
    </dgm:pt>
  </dgm:ptLst>
  <dgm:cxnLst>
    <dgm:cxn modelId="{820AA240-3921-4376-A487-A891A4473F79}" type="presOf" srcId="{154619ED-8B8D-40D0-845D-672B84FFE1A7}" destId="{0BA67BE0-7023-4ABA-BF03-37ABA4A48B6C}" srcOrd="0" destOrd="0" presId="urn:microsoft.com/office/officeart/2005/8/layout/pyramid3"/>
    <dgm:cxn modelId="{A4317F43-12EF-4D4D-97A9-D6CD37BE0D79}" srcId="{716F4BDF-BB44-466A-9DC2-A79D292B6FD7}" destId="{154619ED-8B8D-40D0-845D-672B84FFE1A7}" srcOrd="0" destOrd="0" parTransId="{4D834186-DBFC-400F-9231-52445716267B}" sibTransId="{604251CD-B2BB-4E3A-B273-B1F3F188CF6C}"/>
    <dgm:cxn modelId="{55F1A369-0D3F-4160-BF11-50B39BBB2A4A}" srcId="{716F4BDF-BB44-466A-9DC2-A79D292B6FD7}" destId="{65D13C2C-4A4A-4860-A893-8794C11AFAC1}" srcOrd="1" destOrd="0" parTransId="{05BFBF80-F2E1-408A-855E-D2F0EE51F379}" sibTransId="{36C952C7-A336-4752-BB98-053A38FE8398}"/>
    <dgm:cxn modelId="{4DAF6E6D-F8C8-4FEF-956A-0A2F62469459}" type="presOf" srcId="{E1724A03-C871-4607-91B4-BD44EF40EE03}" destId="{A3470B6B-60DB-4E5E-B5C7-5FD37DCA5264}" srcOrd="0" destOrd="0" presId="urn:microsoft.com/office/officeart/2005/8/layout/pyramid3"/>
    <dgm:cxn modelId="{C4AAC451-0B5D-4314-A171-B6CB07FB44BA}" srcId="{716F4BDF-BB44-466A-9DC2-A79D292B6FD7}" destId="{E1724A03-C871-4607-91B4-BD44EF40EE03}" srcOrd="2" destOrd="0" parTransId="{6A6FF63E-1D6A-4721-AB31-623BD38E6AC0}" sibTransId="{7A0AA1B2-4E2E-45E8-B180-9B8DCA79331F}"/>
    <dgm:cxn modelId="{4CEF6277-49BA-498E-ABB2-08E24018816F}" type="presOf" srcId="{65D13C2C-4A4A-4860-A893-8794C11AFAC1}" destId="{C4D8C05D-087D-4CC0-B07B-B4C381860C68}" srcOrd="1" destOrd="0" presId="urn:microsoft.com/office/officeart/2005/8/layout/pyramid3"/>
    <dgm:cxn modelId="{8D807586-CF0A-49F6-8841-D8BC5D6B64F6}" type="presOf" srcId="{E1724A03-C871-4607-91B4-BD44EF40EE03}" destId="{287A8264-4261-4FE2-9F87-F67DF5D2036A}" srcOrd="1" destOrd="0" presId="urn:microsoft.com/office/officeart/2005/8/layout/pyramid3"/>
    <dgm:cxn modelId="{762D1A8D-8192-4BD3-84D9-0842B44F3D00}" type="presOf" srcId="{154619ED-8B8D-40D0-845D-672B84FFE1A7}" destId="{4A6AE0BB-3343-41DC-8F0C-CF49FF728772}" srcOrd="1" destOrd="0" presId="urn:microsoft.com/office/officeart/2005/8/layout/pyramid3"/>
    <dgm:cxn modelId="{190045C8-7378-489E-8AED-1A8339B8722E}" type="presOf" srcId="{65D13C2C-4A4A-4860-A893-8794C11AFAC1}" destId="{5BE477E4-57FB-40E5-8618-35DF2522445D}" srcOrd="0" destOrd="0" presId="urn:microsoft.com/office/officeart/2005/8/layout/pyramid3"/>
    <dgm:cxn modelId="{0ABA0DD5-A0FF-4041-BAF9-A9919B34E2B0}" type="presOf" srcId="{716F4BDF-BB44-466A-9DC2-A79D292B6FD7}" destId="{39FBFDC8-AD55-47ED-8EEA-B33F70279F94}" srcOrd="0" destOrd="0" presId="urn:microsoft.com/office/officeart/2005/8/layout/pyramid3"/>
    <dgm:cxn modelId="{81B7C8BA-D496-452F-B5EC-E3199D821A8E}" type="presParOf" srcId="{39FBFDC8-AD55-47ED-8EEA-B33F70279F94}" destId="{5A61E110-4914-4C01-B75E-18CAC5D312D7}" srcOrd="0" destOrd="0" presId="urn:microsoft.com/office/officeart/2005/8/layout/pyramid3"/>
    <dgm:cxn modelId="{32CA8C60-3435-4E44-A601-1A0529231F44}" type="presParOf" srcId="{5A61E110-4914-4C01-B75E-18CAC5D312D7}" destId="{0BA67BE0-7023-4ABA-BF03-37ABA4A48B6C}" srcOrd="0" destOrd="0" presId="urn:microsoft.com/office/officeart/2005/8/layout/pyramid3"/>
    <dgm:cxn modelId="{4980D444-E0DF-430F-82E9-53A933A5BDC5}" type="presParOf" srcId="{5A61E110-4914-4C01-B75E-18CAC5D312D7}" destId="{4A6AE0BB-3343-41DC-8F0C-CF49FF728772}" srcOrd="1" destOrd="0" presId="urn:microsoft.com/office/officeart/2005/8/layout/pyramid3"/>
    <dgm:cxn modelId="{AE62F5BF-3303-441E-9279-6715F1D35DC9}" type="presParOf" srcId="{39FBFDC8-AD55-47ED-8EEA-B33F70279F94}" destId="{29FACF26-7508-4018-93CE-2A9B94729362}" srcOrd="1" destOrd="0" presId="urn:microsoft.com/office/officeart/2005/8/layout/pyramid3"/>
    <dgm:cxn modelId="{6D7C4D74-E50F-44D8-B820-731DB305C702}" type="presParOf" srcId="{29FACF26-7508-4018-93CE-2A9B94729362}" destId="{5BE477E4-57FB-40E5-8618-35DF2522445D}" srcOrd="0" destOrd="0" presId="urn:microsoft.com/office/officeart/2005/8/layout/pyramid3"/>
    <dgm:cxn modelId="{96628017-9788-44DB-8E27-DB5564F74F62}" type="presParOf" srcId="{29FACF26-7508-4018-93CE-2A9B94729362}" destId="{C4D8C05D-087D-4CC0-B07B-B4C381860C68}" srcOrd="1" destOrd="0" presId="urn:microsoft.com/office/officeart/2005/8/layout/pyramid3"/>
    <dgm:cxn modelId="{B827A7AD-7DFC-4129-A70A-D4D3D08D62A0}" type="presParOf" srcId="{39FBFDC8-AD55-47ED-8EEA-B33F70279F94}" destId="{0E52EA91-C565-4756-9097-8822CE07F59A}" srcOrd="2" destOrd="0" presId="urn:microsoft.com/office/officeart/2005/8/layout/pyramid3"/>
    <dgm:cxn modelId="{206C2FE7-4ECF-4470-9C96-F802DD8B218F}" type="presParOf" srcId="{0E52EA91-C565-4756-9097-8822CE07F59A}" destId="{A3470B6B-60DB-4E5E-B5C7-5FD37DCA5264}" srcOrd="0" destOrd="0" presId="urn:microsoft.com/office/officeart/2005/8/layout/pyramid3"/>
    <dgm:cxn modelId="{1EAA694A-5B6D-495E-A6F0-CEB0181B2E98}" type="presParOf" srcId="{0E52EA91-C565-4756-9097-8822CE07F59A}" destId="{287A8264-4261-4FE2-9F87-F67DF5D2036A}" srcOrd="1" destOrd="0" presId="urn:microsoft.com/office/officeart/2005/8/layout/pyramid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67BE0-7023-4ABA-BF03-37ABA4A48B6C}">
      <dsp:nvSpPr>
        <dsp:cNvPr id="0" name=""/>
        <dsp:cNvSpPr/>
      </dsp:nvSpPr>
      <dsp:spPr>
        <a:xfrm rot="10800000">
          <a:off x="0" y="0"/>
          <a:ext cx="4394926" cy="974634"/>
        </a:xfrm>
        <a:prstGeom prst="trapezoid">
          <a:avLst>
            <a:gd name="adj" fmla="val 75155"/>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solidFill>
                <a:schemeClr val="bg1"/>
              </a:solidFill>
            </a:rPr>
            <a:t>Ca 90 000 avlider varje år</a:t>
          </a:r>
        </a:p>
      </dsp:txBody>
      <dsp:txXfrm rot="-10800000">
        <a:off x="769112" y="0"/>
        <a:ext cx="2856701" cy="974634"/>
      </dsp:txXfrm>
    </dsp:sp>
    <dsp:sp modelId="{5BE477E4-57FB-40E5-8618-35DF2522445D}">
      <dsp:nvSpPr>
        <dsp:cNvPr id="0" name=""/>
        <dsp:cNvSpPr/>
      </dsp:nvSpPr>
      <dsp:spPr>
        <a:xfrm rot="10800000">
          <a:off x="732487" y="974634"/>
          <a:ext cx="2929950" cy="974634"/>
        </a:xfrm>
        <a:prstGeom prst="trapezoid">
          <a:avLst>
            <a:gd name="adj" fmla="val 75155"/>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kern="1200" dirty="0"/>
            <a:t>Ca 250-300 avlider på </a:t>
          </a:r>
          <a:r>
            <a:rPr lang="sv-SE" sz="1800" b="0" kern="1200" dirty="0"/>
            <a:t>ett</a:t>
          </a:r>
          <a:r>
            <a:rPr lang="sv-SE" sz="1800" kern="1200" dirty="0"/>
            <a:t> sätt som möjliggör donation</a:t>
          </a:r>
        </a:p>
      </dsp:txBody>
      <dsp:txXfrm rot="-10800000">
        <a:off x="1245229" y="974634"/>
        <a:ext cx="1904467" cy="974634"/>
      </dsp:txXfrm>
    </dsp:sp>
    <dsp:sp modelId="{A3470B6B-60DB-4E5E-B5C7-5FD37DCA5264}">
      <dsp:nvSpPr>
        <dsp:cNvPr id="0" name=""/>
        <dsp:cNvSpPr/>
      </dsp:nvSpPr>
      <dsp:spPr>
        <a:xfrm rot="10800000">
          <a:off x="1464975" y="1949268"/>
          <a:ext cx="1464975" cy="974634"/>
        </a:xfrm>
        <a:prstGeom prst="trapezoid">
          <a:avLst>
            <a:gd name="adj" fmla="val 75155"/>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kern="1200" dirty="0"/>
            <a:t>Som flest har 191 människor donerat organ</a:t>
          </a:r>
        </a:p>
      </dsp:txBody>
      <dsp:txXfrm rot="-10800000">
        <a:off x="1464975" y="1949268"/>
        <a:ext cx="1464975" cy="974634"/>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0EE973FE-3399-4CBA-89CB-F5244E6868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EB5C863B-0490-4831-B6C7-0CA04ACD36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6013BB-C168-43A2-B501-129E86A8DC45}" type="datetimeFigureOut">
              <a:rPr lang="sv-SE" smtClean="0"/>
              <a:t>2021-02-12</a:t>
            </a:fld>
            <a:endParaRPr lang="sv-SE"/>
          </a:p>
        </p:txBody>
      </p:sp>
      <p:sp>
        <p:nvSpPr>
          <p:cNvPr id="4" name="Platshållare för sidfot 3">
            <a:extLst>
              <a:ext uri="{FF2B5EF4-FFF2-40B4-BE49-F238E27FC236}">
                <a16:creationId xmlns:a16="http://schemas.microsoft.com/office/drawing/2014/main" id="{E24969D6-22B5-4581-8ABA-2BF04C19ED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BD27049D-BE78-49FC-AFC9-62CBDF2C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A4F907-8AB4-40BE-AFAC-1028CAF62D27}" type="slidenum">
              <a:rPr lang="sv-SE" smtClean="0"/>
              <a:t>‹#›</a:t>
            </a:fld>
            <a:endParaRPr lang="sv-SE"/>
          </a:p>
        </p:txBody>
      </p:sp>
    </p:spTree>
    <p:extLst>
      <p:ext uri="{BB962C8B-B14F-4D97-AF65-F5344CB8AC3E}">
        <p14:creationId xmlns:p14="http://schemas.microsoft.com/office/powerpoint/2010/main" val="153840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6DD86F-4F92-4C6E-9D31-EFC1DDC731E6}" type="datetimeFigureOut">
              <a:rPr lang="sv-SE" smtClean="0"/>
              <a:t>2021-02-12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2C8F78-555D-44FD-BF8C-4FD4B735E112}" type="slidenum">
              <a:rPr lang="sv-SE" smtClean="0"/>
              <a:t>‹#›</a:t>
            </a:fld>
            <a:endParaRPr lang="sv-SE"/>
          </a:p>
        </p:txBody>
      </p:sp>
    </p:spTree>
    <p:extLst>
      <p:ext uri="{BB962C8B-B14F-4D97-AF65-F5344CB8AC3E}">
        <p14:creationId xmlns:p14="http://schemas.microsoft.com/office/powerpoint/2010/main" val="1468072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712C8F78-555D-44FD-BF8C-4FD4B735E112}" type="slidenum">
              <a:rPr lang="sv-SE" smtClean="0"/>
              <a:t>1</a:t>
            </a:fld>
            <a:endParaRPr lang="sv-SE"/>
          </a:p>
        </p:txBody>
      </p:sp>
    </p:spTree>
    <p:extLst>
      <p:ext uri="{BB962C8B-B14F-4D97-AF65-F5344CB8AC3E}">
        <p14:creationId xmlns:p14="http://schemas.microsoft.com/office/powerpoint/2010/main" val="3845065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321530"/>
            <a:ext cx="5486400" cy="4743450"/>
          </a:xfrm>
        </p:spPr>
        <p:txBody>
          <a:bodyPr/>
          <a:lstStyle/>
          <a:p>
            <a:r>
              <a:rPr lang="sv-SE" sz="1150" b="1" kern="1200" dirty="0">
                <a:solidFill>
                  <a:schemeClr val="tx1"/>
                </a:solidFill>
                <a:effectLst/>
                <a:latin typeface="+mn-lt"/>
                <a:ea typeface="+mn-ea"/>
                <a:cs typeface="+mn-cs"/>
              </a:rPr>
              <a:t>Hälso- och sjukvårdslagen</a:t>
            </a:r>
            <a:r>
              <a:rPr lang="sv-SE" sz="1150" kern="1200" dirty="0">
                <a:solidFill>
                  <a:schemeClr val="tx1"/>
                </a:solidFill>
                <a:effectLst/>
                <a:latin typeface="+mn-lt"/>
                <a:ea typeface="+mn-ea"/>
                <a:cs typeface="+mn-cs"/>
              </a:rPr>
              <a:t> framhåller att vården har ett ansvar att verka för att donationsverksamheten fungerar optimalt. Donations- och transplantationsverksamheterna omfattas av samma grundläggande bestämmelser som all hälso- och sjukvård. </a:t>
            </a:r>
          </a:p>
          <a:p>
            <a:endParaRPr lang="sv-SE" sz="1150" kern="1200" dirty="0">
              <a:solidFill>
                <a:schemeClr val="tx1"/>
              </a:solidFill>
              <a:effectLst/>
              <a:latin typeface="+mn-lt"/>
              <a:ea typeface="+mn-ea"/>
              <a:cs typeface="+mn-cs"/>
            </a:endParaRPr>
          </a:p>
          <a:p>
            <a:r>
              <a:rPr lang="sv-SE" sz="1150" kern="1200" dirty="0">
                <a:solidFill>
                  <a:schemeClr val="tx1"/>
                </a:solidFill>
                <a:effectLst/>
                <a:latin typeface="+mn-lt"/>
                <a:ea typeface="+mn-ea"/>
                <a:cs typeface="+mn-cs"/>
              </a:rPr>
              <a:t>Enligt </a:t>
            </a:r>
            <a:r>
              <a:rPr lang="sv-SE" sz="1150" b="1" kern="1200" dirty="0">
                <a:solidFill>
                  <a:schemeClr val="tx1"/>
                </a:solidFill>
                <a:effectLst/>
                <a:latin typeface="+mn-lt"/>
                <a:ea typeface="+mn-ea"/>
                <a:cs typeface="+mn-cs"/>
              </a:rPr>
              <a:t>transplantationslagen </a:t>
            </a:r>
            <a:r>
              <a:rPr lang="sv-SE" sz="1150" kern="1200" dirty="0">
                <a:solidFill>
                  <a:schemeClr val="tx1"/>
                </a:solidFill>
                <a:effectLst/>
                <a:latin typeface="+mn-lt"/>
                <a:ea typeface="+mn-ea"/>
                <a:cs typeface="+mn-cs"/>
              </a:rPr>
              <a:t>får organ- och vävnader tas tillvara om den avlidnes inställning är positiv till organ- och vävnadsdonation eller att det kan utredas att inget tyder på att det strider mot den avlidnes vilja. Har man inte uttryckt sin vilja så förmodas man vara positivt inställd till organ- och vävnadsdonation efter sin död.</a:t>
            </a:r>
          </a:p>
          <a:p>
            <a:endParaRPr lang="sv-SE" sz="1150" kern="1200" dirty="0">
              <a:solidFill>
                <a:schemeClr val="tx1"/>
              </a:solidFill>
              <a:effectLst/>
              <a:latin typeface="+mn-lt"/>
              <a:ea typeface="+mn-ea"/>
              <a:cs typeface="+mn-cs"/>
            </a:endParaRPr>
          </a:p>
          <a:p>
            <a:r>
              <a:rPr lang="sv-SE" sz="1150" kern="1200" dirty="0">
                <a:solidFill>
                  <a:schemeClr val="tx1"/>
                </a:solidFill>
                <a:effectLst/>
                <a:latin typeface="+mn-lt"/>
                <a:ea typeface="+mn-ea"/>
                <a:cs typeface="+mn-cs"/>
              </a:rPr>
              <a:t>Vårdgivare inom hälso- och sjukvården har en skyldighet att främja organ- och vävnadsdonation. Det framgår av föreskrifterna </a:t>
            </a:r>
            <a:r>
              <a:rPr lang="sv-SE" sz="1150" b="1" kern="1200" dirty="0">
                <a:solidFill>
                  <a:schemeClr val="tx1"/>
                </a:solidFill>
                <a:effectLst/>
                <a:latin typeface="+mn-lt"/>
                <a:ea typeface="+mn-ea"/>
                <a:cs typeface="+mn-cs"/>
              </a:rPr>
              <a:t>SOSFS 2009:30</a:t>
            </a:r>
            <a:r>
              <a:rPr lang="sv-SE" sz="1150" kern="1200" dirty="0">
                <a:solidFill>
                  <a:schemeClr val="tx1"/>
                </a:solidFill>
                <a:effectLst/>
                <a:latin typeface="+mn-lt"/>
                <a:ea typeface="+mn-ea"/>
                <a:cs typeface="+mn-cs"/>
              </a:rPr>
              <a:t> och </a:t>
            </a:r>
            <a:r>
              <a:rPr lang="sv-SE" sz="1150" b="1" kern="1200" dirty="0">
                <a:solidFill>
                  <a:schemeClr val="tx1"/>
                </a:solidFill>
                <a:effectLst/>
                <a:latin typeface="+mn-lt"/>
                <a:ea typeface="+mn-ea"/>
                <a:cs typeface="+mn-cs"/>
              </a:rPr>
              <a:t>SOSFS 2012:14.</a:t>
            </a:r>
          </a:p>
          <a:p>
            <a:endParaRPr lang="sv-SE" sz="1150" kern="1200" dirty="0">
              <a:solidFill>
                <a:schemeClr val="tx1"/>
              </a:solidFill>
              <a:effectLst/>
              <a:latin typeface="+mn-lt"/>
              <a:ea typeface="+mn-ea"/>
              <a:cs typeface="+mn-cs"/>
            </a:endParaRPr>
          </a:p>
          <a:p>
            <a:r>
              <a:rPr lang="sv-SE" sz="1150" kern="1200" dirty="0">
                <a:solidFill>
                  <a:schemeClr val="tx1"/>
                </a:solidFill>
                <a:effectLst/>
                <a:latin typeface="+mn-lt"/>
                <a:ea typeface="+mn-ea"/>
                <a:cs typeface="+mn-cs"/>
              </a:rPr>
              <a:t>Intensivvården ansvarar för att möjliga donatorer identifieras. En uppföljning av detta sker åtskilt från andra delar av verksamheten. Intensivvården ansvarar också för att det ska finnas en donationsansvarig läkare och donationsansvarig sjuksköterska som ska ha det övergripande ansvaret att samordna donationsverksamheten på sjukhuset. </a:t>
            </a:r>
          </a:p>
          <a:p>
            <a:endParaRPr lang="sv-SE" sz="1150" kern="1200" dirty="0">
              <a:solidFill>
                <a:schemeClr val="tx1"/>
              </a:solidFill>
              <a:effectLst/>
              <a:latin typeface="+mn-lt"/>
              <a:ea typeface="+mn-ea"/>
              <a:cs typeface="+mn-cs"/>
            </a:endParaRPr>
          </a:p>
          <a:p>
            <a:r>
              <a:rPr lang="sv-SE" sz="1150" kern="1200" dirty="0">
                <a:solidFill>
                  <a:schemeClr val="tx1"/>
                </a:solidFill>
                <a:effectLst/>
                <a:latin typeface="+mn-lt"/>
                <a:ea typeface="+mn-ea"/>
                <a:cs typeface="+mn-cs"/>
              </a:rPr>
              <a:t>En transplantationskoordinator ska finnas tillgänglig dygnet runt. IVA ska säkerställa att transplantationskoordinatorn alltid kontaktas när en möjlig donator har identifierats. </a:t>
            </a:r>
          </a:p>
          <a:p>
            <a:endParaRPr lang="sv-SE" sz="1150" kern="1200" dirty="0">
              <a:solidFill>
                <a:schemeClr val="tx1"/>
              </a:solidFill>
              <a:effectLst/>
              <a:latin typeface="+mn-lt"/>
              <a:ea typeface="+mn-ea"/>
              <a:cs typeface="+mn-cs"/>
            </a:endParaRPr>
          </a:p>
          <a:p>
            <a:r>
              <a:rPr lang="sv-SE" sz="1150" kern="1200" dirty="0">
                <a:solidFill>
                  <a:schemeClr val="tx1"/>
                </a:solidFill>
                <a:effectLst/>
                <a:latin typeface="+mn-lt"/>
                <a:ea typeface="+mn-ea"/>
                <a:cs typeface="+mn-cs"/>
              </a:rPr>
              <a:t>Sedan Maj 2018 finns möjlighet att söka i donationsregistret när patienten är konstaterat avliden alternativt när ett brytpunktsbeslut är taget och dokumenterat i patientjournalen, om att den livsuppehållande behandlingen inte längre gagnar patienten.</a:t>
            </a:r>
            <a:endParaRPr lang="sv-SE" sz="1150" b="1"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1573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På kommande sidor beskrivs ovan donationsformer. </a:t>
            </a:r>
          </a:p>
        </p:txBody>
      </p:sp>
      <p:sp>
        <p:nvSpPr>
          <p:cNvPr id="4" name="Platshållare för bildnummer 3"/>
          <p:cNvSpPr>
            <a:spLocks noGrp="1"/>
          </p:cNvSpPr>
          <p:nvPr>
            <p:ph type="sldNum" sz="quarter" idx="5"/>
          </p:nvPr>
        </p:nvSpPr>
        <p:spPr/>
        <p:txBody>
          <a:bodyPr/>
          <a:lstStyle/>
          <a:p>
            <a:fld id="{712C8F78-555D-44FD-BF8C-4FD4B735E112}" type="slidenum">
              <a:rPr lang="sv-SE" smtClean="0"/>
              <a:t>11</a:t>
            </a:fld>
            <a:endParaRPr lang="sv-SE"/>
          </a:p>
        </p:txBody>
      </p:sp>
    </p:spTree>
    <p:extLst>
      <p:ext uri="{BB962C8B-B14F-4D97-AF65-F5344CB8AC3E}">
        <p14:creationId xmlns:p14="http://schemas.microsoft.com/office/powerpoint/2010/main" val="4282124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Njurar kan transplanteras både från avlidna och levande donatorer. Drygt en tredjedel av alla njurtransplantationer sker med en njure från en levande donator, eftersom behovet inte täcks genom njurdonation från avlidna. En njurdonation från en levande givare innebär att en svårt njursjuk person får en frisk njure från en släkting eller annan närstående. I sällsynta fall förekommer även njurdonation från anonyma givare. Givaren har i dessa fall inte en relation till någon njursjuk person utan anmäler sin önskan att donera till en okänd individ. Dessa donatorers motivation utreds noggrant inför beslut om donation. </a:t>
            </a:r>
          </a:p>
        </p:txBody>
      </p:sp>
      <p:sp>
        <p:nvSpPr>
          <p:cNvPr id="4" name="Platshållare för bildnummer 3"/>
          <p:cNvSpPr>
            <a:spLocks noGrp="1"/>
          </p:cNvSpPr>
          <p:nvPr>
            <p:ph type="sldNum" sz="quarter" idx="5"/>
          </p:nvPr>
        </p:nvSpPr>
        <p:spPr/>
        <p:txBody>
          <a:bodyPr/>
          <a:lstStyle/>
          <a:p>
            <a:fld id="{712C8F78-555D-44FD-BF8C-4FD4B735E112}" type="slidenum">
              <a:rPr lang="sv-SE" smtClean="0"/>
              <a:t>12</a:t>
            </a:fld>
            <a:endParaRPr lang="sv-SE"/>
          </a:p>
        </p:txBody>
      </p:sp>
    </p:spTree>
    <p:extLst>
      <p:ext uri="{BB962C8B-B14F-4D97-AF65-F5344CB8AC3E}">
        <p14:creationId xmlns:p14="http://schemas.microsoft.com/office/powerpoint/2010/main" val="1082620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sz="1200" kern="1200" dirty="0">
                <a:solidFill>
                  <a:schemeClr val="tx1"/>
                </a:solidFill>
                <a:effectLst/>
                <a:latin typeface="+mn-lt"/>
                <a:ea typeface="+mn-ea"/>
                <a:cs typeface="+mn-cs"/>
              </a:rPr>
              <a:t>Det finns bara en död, men två donationsprocesser:</a:t>
            </a:r>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När en patient donerar organ efter döden idag, är det i de flesta fall en spontan hjärnblödning som leder till en svullnad i hjärnan, som orsakar hjärninfarkten (DBD, Donation </a:t>
            </a:r>
            <a:r>
              <a:rPr lang="sv-SE" dirty="0" err="1"/>
              <a:t>after</a:t>
            </a:r>
            <a:r>
              <a:rPr lang="sv-SE" dirty="0"/>
              <a:t> </a:t>
            </a:r>
            <a:r>
              <a:rPr lang="sv-SE" dirty="0" err="1"/>
              <a:t>Braindeath</a:t>
            </a:r>
            <a:r>
              <a:rPr lang="sv-SE" dirty="0"/>
              <a:t> / donation efter död till följd av primär hjärnskada). I andra fall är det ett hjärtstopp som leder till att cirkulationen upphör, som orsakar hjärninfarkten (DCD, Donation </a:t>
            </a:r>
            <a:r>
              <a:rPr lang="sv-SE" dirty="0" err="1"/>
              <a:t>after</a:t>
            </a:r>
            <a:r>
              <a:rPr lang="sv-SE" dirty="0"/>
              <a:t> </a:t>
            </a:r>
            <a:r>
              <a:rPr lang="sv-SE" dirty="0" err="1"/>
              <a:t>Cirkulatory</a:t>
            </a:r>
            <a:r>
              <a:rPr lang="sv-SE" dirty="0"/>
              <a:t> Death / donation efter död till följd av cirkulationsstillestånd).</a:t>
            </a:r>
          </a:p>
          <a:p>
            <a:endParaRPr lang="sv-SE" dirty="0"/>
          </a:p>
          <a:p>
            <a:r>
              <a:rPr lang="sv-SE" sz="1200" kern="1200" dirty="0">
                <a:solidFill>
                  <a:schemeClr val="tx1"/>
                </a:solidFill>
                <a:effectLst/>
                <a:latin typeface="+mn-lt"/>
                <a:ea typeface="+mn-ea"/>
                <a:cs typeface="+mn-cs"/>
              </a:rPr>
              <a:t>I Sverige är det bara patienter som vårdas i respirator, på en intensivvårdsavdelning, som kan bli aktuella som organdonatorer. Både i samband med DBD och DCD vårdas den döende patienten på en intensivvårdsavdelning och en donation kan bli aktuell först efter att det har fattats ett beslut om att den livsuppehållande behandling inte längre är meningsfull för patienten. </a:t>
            </a:r>
          </a:p>
          <a:p>
            <a:endParaRPr lang="sv-SE" dirty="0"/>
          </a:p>
        </p:txBody>
      </p:sp>
      <p:sp>
        <p:nvSpPr>
          <p:cNvPr id="4" name="Platshållare för bildnummer 3"/>
          <p:cNvSpPr>
            <a:spLocks noGrp="1"/>
          </p:cNvSpPr>
          <p:nvPr>
            <p:ph type="sldNum" sz="quarter" idx="5"/>
          </p:nvPr>
        </p:nvSpPr>
        <p:spPr/>
        <p:txBody>
          <a:bodyPr/>
          <a:lstStyle/>
          <a:p>
            <a:fld id="{712C8F78-555D-44FD-BF8C-4FD4B735E112}" type="slidenum">
              <a:rPr lang="sv-SE" smtClean="0"/>
              <a:t>13</a:t>
            </a:fld>
            <a:endParaRPr lang="sv-SE"/>
          </a:p>
        </p:txBody>
      </p:sp>
    </p:spTree>
    <p:extLst>
      <p:ext uri="{BB962C8B-B14F-4D97-AF65-F5344CB8AC3E}">
        <p14:creationId xmlns:p14="http://schemas.microsoft.com/office/powerpoint/2010/main" val="2871105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Behovet av vävnader för transplantation är stort och årligen behöver omkring 1 500 patienter i Sverige någon typ av vävnad. Till skillnad från organ behöver inte vävnader vara försörjda med syresatt blod när de tas tillvara. I princip alla patienter som avlider och som inte har några kontraindikationer, kan således donera vävnad, oavsett om organdonation är möjlig eller inte. Det som krävs är att den avlidne samtyckt till att donera vävnader. </a:t>
            </a:r>
            <a:endParaRPr lang="sv-SE" sz="1200" b="1" kern="1200" dirty="0">
              <a:solidFill>
                <a:schemeClr val="tx1"/>
              </a:solidFill>
              <a:effectLst/>
              <a:latin typeface="+mn-lt"/>
              <a:ea typeface="+mn-ea"/>
              <a:cs typeface="+mn-cs"/>
            </a:endParaRPr>
          </a:p>
        </p:txBody>
      </p:sp>
      <p:sp>
        <p:nvSpPr>
          <p:cNvPr id="4" name="Platshållare för bildnummer 3"/>
          <p:cNvSpPr>
            <a:spLocks noGrp="1"/>
          </p:cNvSpPr>
          <p:nvPr>
            <p:ph type="sldNum" sz="quarter" idx="5"/>
          </p:nvPr>
        </p:nvSpPr>
        <p:spPr/>
        <p:txBody>
          <a:bodyPr/>
          <a:lstStyle/>
          <a:p>
            <a:fld id="{712C8F78-555D-44FD-BF8C-4FD4B735E112}" type="slidenum">
              <a:rPr lang="sv-SE" smtClean="0"/>
              <a:t>14</a:t>
            </a:fld>
            <a:endParaRPr lang="sv-SE"/>
          </a:p>
        </p:txBody>
      </p:sp>
    </p:spTree>
    <p:extLst>
      <p:ext uri="{BB962C8B-B14F-4D97-AF65-F5344CB8AC3E}">
        <p14:creationId xmlns:p14="http://schemas.microsoft.com/office/powerpoint/2010/main" val="3982267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Man kan donera hjärta, lungor, lever, pankreas och njurar för transplantation och ibland även tarm. Organen utvärderas utifrån vilken organgrupp de tillhör. Det finns inga egentliga kontraindikationer för vad man kan donera.  Istället görs, utifrån varje unikt fall, en medicinsk bedömning av organen samt en risk/nytta bedömning gentemot de specifika mottagare som väntar. Det finns inte heller någon åldersgräns, detta bedöms också från fall till fall. Det som alltid krävs är ett samtycke för att organ ska få tillvaratas.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Att använda organ för forskning kan bli aktuellt om det bedöms att ett organ inte kan användas för transplantation, förutsatt att det finns ett samtycke att donera till </a:t>
            </a:r>
            <a:r>
              <a:rPr lang="sv-SE" sz="1200" i="1" kern="1200" dirty="0">
                <a:solidFill>
                  <a:schemeClr val="tx1"/>
                </a:solidFill>
                <a:effectLst/>
                <a:latin typeface="+mn-lt"/>
                <a:ea typeface="+mn-ea"/>
                <a:cs typeface="+mn-cs"/>
              </a:rPr>
              <a:t>annat medicinskt ändamål</a:t>
            </a:r>
            <a:r>
              <a:rPr lang="sv-SE" sz="1200" kern="1200" dirty="0">
                <a:solidFill>
                  <a:schemeClr val="tx1"/>
                </a:solidFill>
                <a:effectLst/>
                <a:latin typeface="+mn-lt"/>
                <a:ea typeface="+mn-ea"/>
                <a:cs typeface="+mn-cs"/>
              </a:rPr>
              <a:t>. Ett exempel är pankreas som används för diabetesforskning.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I princip alla patienter som avlider och som inte har några kontraindikationer, kan donera vävnad. Det som krävs är att den avlidne samtyckt till att donera vävnader och att det sjukhus patienten avlider på har en etablerad rutin för tillvaratagande av vävnad.  </a:t>
            </a:r>
            <a:endParaRPr lang="sv-SE" sz="1200" b="1" kern="1200" dirty="0">
              <a:solidFill>
                <a:schemeClr val="tx1"/>
              </a:solidFill>
              <a:effectLst/>
              <a:latin typeface="+mn-lt"/>
              <a:ea typeface="+mn-ea"/>
              <a:cs typeface="+mn-cs"/>
            </a:endParaRPr>
          </a:p>
          <a:p>
            <a:endParaRPr lang="sv-SE" sz="120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712C8F78-555D-44FD-BF8C-4FD4B735E112}" type="slidenum">
              <a:rPr lang="sv-SE" smtClean="0"/>
              <a:t>15</a:t>
            </a:fld>
            <a:endParaRPr lang="sv-SE"/>
          </a:p>
        </p:txBody>
      </p:sp>
    </p:spTree>
    <p:extLst>
      <p:ext uri="{BB962C8B-B14F-4D97-AF65-F5344CB8AC3E}">
        <p14:creationId xmlns:p14="http://schemas.microsoft.com/office/powerpoint/2010/main" val="21313771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vanligaste dödsorsaken hos de avlidna som donerar organ är en svår nytillkommen hjärnskada. I ca 60 procent av fallen är det en spontan hjärnblödning, s.k. stroke, som orsakar döden. I ca 17 procent av fallen är hjärnblödningen traumatisk. I ca 22 procent av fallen orsakas den nytillkomna hjärnskadan av en syrebristskada och svullnad i hjärnan efter t.ex. ett hjärtstopp.</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2C8F78-555D-44FD-BF8C-4FD4B735E11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9533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Sverige finns 4 transplantationsenheter. </a:t>
            </a:r>
          </a:p>
          <a:p>
            <a:r>
              <a:rPr lang="sv-SE" dirty="0"/>
              <a:t>Akademiska sjukhuset, Uppsala – transplanterar njure o pankreas</a:t>
            </a:r>
          </a:p>
          <a:p>
            <a:r>
              <a:rPr lang="sv-SE" dirty="0"/>
              <a:t>Karolinska Universitetssjukhuset, Huddinge – transplanterar lever, njure o pankreas. </a:t>
            </a:r>
          </a:p>
          <a:p>
            <a:r>
              <a:rPr lang="sv-SE" dirty="0"/>
              <a:t>Sahlgrenska Universitetssjukhuset, Göteborg – transplanterar hjärta, lungor, lever, njurar o pankreas samt i vissa fall tarm. </a:t>
            </a:r>
          </a:p>
          <a:p>
            <a:r>
              <a:rPr lang="sv-SE" dirty="0"/>
              <a:t>Skånes Universitetssjukhus, Malmö/Lund – Malmö transplanterar njurar o pankreas och Lund transplanterar hjärta och lungor.</a:t>
            </a:r>
          </a:p>
          <a:p>
            <a:endParaRPr lang="sv-SE" dirty="0"/>
          </a:p>
          <a:p>
            <a:r>
              <a:rPr lang="sv-SE" dirty="0"/>
              <a:t>Det finns 3 regioner för organdonation där Mellansverige innefattar region Stockholm och Gotland samt Uppsala- och Örebroregionen. För </a:t>
            </a:r>
            <a:r>
              <a:rPr lang="sv-SE"/>
              <a:t>ytterligare regionindelningar, </a:t>
            </a:r>
            <a:r>
              <a:rPr lang="sv-SE" dirty="0"/>
              <a:t>se färgkodning. </a:t>
            </a:r>
          </a:p>
        </p:txBody>
      </p:sp>
      <p:sp>
        <p:nvSpPr>
          <p:cNvPr id="4" name="Platshållare för bildnummer 3"/>
          <p:cNvSpPr>
            <a:spLocks noGrp="1"/>
          </p:cNvSpPr>
          <p:nvPr>
            <p:ph type="sldNum" sz="quarter" idx="5"/>
          </p:nvPr>
        </p:nvSpPr>
        <p:spPr/>
        <p:txBody>
          <a:bodyPr/>
          <a:lstStyle/>
          <a:p>
            <a:fld id="{712C8F78-555D-44FD-BF8C-4FD4B735E112}" type="slidenum">
              <a:rPr lang="sv-SE" smtClean="0"/>
              <a:t>17</a:t>
            </a:fld>
            <a:endParaRPr lang="sv-SE"/>
          </a:p>
        </p:txBody>
      </p:sp>
    </p:spTree>
    <p:extLst>
      <p:ext uri="{BB962C8B-B14F-4D97-AF65-F5344CB8AC3E}">
        <p14:creationId xmlns:p14="http://schemas.microsoft.com/office/powerpoint/2010/main" val="2481123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cs typeface="Calibri"/>
              </a:rPr>
              <a:t>Både transplantationskoordinatorn och den donationsspecialiserade sjuksköterskan (DOSS) finns tillgänglig dygnet runt, årets alla dagar. Transplantationskoordinatorerna och de donationsspecialiserade sjuksköterskorna arbetar nära varandra, vilket innebär att de kontaktar varandra och stämmer av, när en möjlig donator är identifierad på någon av regionens intensivvårdsavdelningar. </a:t>
            </a:r>
          </a:p>
        </p:txBody>
      </p:sp>
      <p:sp>
        <p:nvSpPr>
          <p:cNvPr id="4" name="Platshållare för bildnummer 3"/>
          <p:cNvSpPr>
            <a:spLocks noGrp="1"/>
          </p:cNvSpPr>
          <p:nvPr>
            <p:ph type="sldNum" sz="quarter" idx="5"/>
          </p:nvPr>
        </p:nvSpPr>
        <p:spPr/>
        <p:txBody>
          <a:bodyPr/>
          <a:lstStyle/>
          <a:p>
            <a:fld id="{712C8F78-555D-44FD-BF8C-4FD4B735E112}" type="slidenum">
              <a:rPr lang="sv-SE" smtClean="0"/>
              <a:t>18</a:t>
            </a:fld>
            <a:endParaRPr lang="sv-SE"/>
          </a:p>
        </p:txBody>
      </p:sp>
    </p:spTree>
    <p:extLst>
      <p:ext uri="{BB962C8B-B14F-4D97-AF65-F5344CB8AC3E}">
        <p14:creationId xmlns:p14="http://schemas.microsoft.com/office/powerpoint/2010/main" val="16456210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Det finns en generell brist på organ i världen. Genom Istanbuldeklarationen har de undertecknande länderna, så som Sverige, åtagit sig att sträva efter att bli självförsörjande gällande organ. </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Sverige har ett formellt samarbete med de nordiska länderna för att hjälpa varandra i akuta situationer och i ömmande fall. I vissa fall finns även ett samarbete med de europeiska länderna.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Utvärderingen och uppföljning av organens kvalitet, är gemensam för alla Europeiska länder. Alla utgår från samma riktlinjer när det gäller utredningen och den medicinska kartläggningen av organen. </a:t>
            </a:r>
          </a:p>
        </p:txBody>
      </p:sp>
      <p:sp>
        <p:nvSpPr>
          <p:cNvPr id="4" name="Platshållare för bildnummer 3"/>
          <p:cNvSpPr>
            <a:spLocks noGrp="1"/>
          </p:cNvSpPr>
          <p:nvPr>
            <p:ph type="sldNum" sz="quarter" idx="5"/>
          </p:nvPr>
        </p:nvSpPr>
        <p:spPr/>
        <p:txBody>
          <a:bodyPr/>
          <a:lstStyle/>
          <a:p>
            <a:fld id="{712C8F78-555D-44FD-BF8C-4FD4B735E112}" type="slidenum">
              <a:rPr lang="sv-SE" smtClean="0"/>
              <a:t>19</a:t>
            </a:fld>
            <a:endParaRPr lang="sv-SE"/>
          </a:p>
        </p:txBody>
      </p:sp>
    </p:spTree>
    <p:extLst>
      <p:ext uri="{BB962C8B-B14F-4D97-AF65-F5344CB8AC3E}">
        <p14:creationId xmlns:p14="http://schemas.microsoft.com/office/powerpoint/2010/main" val="50852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712C8F78-555D-44FD-BF8C-4FD4B735E112}" type="slidenum">
              <a:rPr lang="sv-SE" smtClean="0"/>
              <a:t>2</a:t>
            </a:fld>
            <a:endParaRPr lang="sv-SE"/>
          </a:p>
        </p:txBody>
      </p:sp>
    </p:spTree>
    <p:extLst>
      <p:ext uri="{BB962C8B-B14F-4D97-AF65-F5344CB8AC3E}">
        <p14:creationId xmlns:p14="http://schemas.microsoft.com/office/powerpoint/2010/main" val="1429122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093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80-85 procent av Sveriges befolkning uppger att de vill donera organ efter sin död. Detta baseras på åtskilliga opinionsundersökningar som gjorts sedan lång tid tillbaka. Sverige har enligt europeiska mätningar den högsta donationsviljan i hela Europa.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Trots detta doneras inte tillräckligt många organ i Sverige för att kunna hjälpa alla de som behöver ett nytt organ. Något vi behöver bli bättre på är att registrera våra beslut i donationsregistret eller tala om vår inställning för vår omgivning. När en donator vårdas på något av våra sjukhus känner de närstående oftast inte till den avlidnes inställning till donation vilket medför att de närstående får försöka tolka den avlidnes vilja. </a:t>
            </a:r>
          </a:p>
        </p:txBody>
      </p:sp>
      <p:sp>
        <p:nvSpPr>
          <p:cNvPr id="4" name="Platshållare för bildnummer 3"/>
          <p:cNvSpPr>
            <a:spLocks noGrp="1"/>
          </p:cNvSpPr>
          <p:nvPr>
            <p:ph type="sldNum" sz="quarter" idx="5"/>
          </p:nvPr>
        </p:nvSpPr>
        <p:spPr/>
        <p:txBody>
          <a:bodyPr/>
          <a:lstStyle/>
          <a:p>
            <a:fld id="{712C8F78-555D-44FD-BF8C-4FD4B735E112}" type="slidenum">
              <a:rPr lang="sv-SE" smtClean="0"/>
              <a:t>3</a:t>
            </a:fld>
            <a:endParaRPr lang="sv-SE"/>
          </a:p>
        </p:txBody>
      </p:sp>
    </p:spTree>
    <p:extLst>
      <p:ext uri="{BB962C8B-B14F-4D97-AF65-F5344CB8AC3E}">
        <p14:creationId xmlns:p14="http://schemas.microsoft.com/office/powerpoint/2010/main" val="3049135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 senaste årtiondena har donationsfrekvensen gradvis ökat i landet. Men trots detta behöver vi inom vården bli ännu bättre på att tillmötesgå människors vilja att donera, för att nå målet att ingen människa ska behöva avlida i väntan på ett organ.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2C8F78-555D-44FD-BF8C-4FD4B735E11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5893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genomsnitt väntar cirka 800 människor på ett eller flera organ. Många av dessa är beroende av ett nytt organ för att överleva. </a:t>
            </a:r>
          </a:p>
        </p:txBody>
      </p:sp>
      <p:sp>
        <p:nvSpPr>
          <p:cNvPr id="4" name="Platshållare för bildnummer 3"/>
          <p:cNvSpPr>
            <a:spLocks noGrp="1"/>
          </p:cNvSpPr>
          <p:nvPr>
            <p:ph type="sldNum" sz="quarter" idx="5"/>
          </p:nvPr>
        </p:nvSpPr>
        <p:spPr/>
        <p:txBody>
          <a:bodyPr/>
          <a:lstStyle/>
          <a:p>
            <a:fld id="{712C8F78-555D-44FD-BF8C-4FD4B735E112}" type="slidenum">
              <a:rPr lang="sv-SE" smtClean="0"/>
              <a:t>5</a:t>
            </a:fld>
            <a:endParaRPr lang="sv-SE"/>
          </a:p>
        </p:txBody>
      </p:sp>
    </p:spTree>
    <p:extLst>
      <p:ext uri="{BB962C8B-B14F-4D97-AF65-F5344CB8AC3E}">
        <p14:creationId xmlns:p14="http://schemas.microsoft.com/office/powerpoint/2010/main" val="2866860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En anledning till att det råder en brist på organ är att det är långt ifrån alla som avlider under omständigheter som gör det möjligt att donera organ. Varje år avlider runt 90 000 personer i Sverige. Av dessa dör ca 250-300 på ett sådant sätt som gör att de skulle kunna donera organ. Av dessa blev 191 organdonatorer år 2019, vilket var det största antalet donatorer någonsin i Sverige. </a:t>
            </a:r>
            <a:r>
              <a:rPr lang="sv-SE" sz="1200" kern="1200" dirty="0">
                <a:solidFill>
                  <a:schemeClr val="tx1"/>
                </a:solidFill>
                <a:effectLst/>
                <a:latin typeface="+mn-lt"/>
                <a:ea typeface="+mn-ea"/>
                <a:cs typeface="+mn-cs"/>
              </a:rPr>
              <a:t>Till skillnad från organdonation är vävnadsdonation möjlig vid de flesta dödsfall. </a:t>
            </a:r>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2C8F78-555D-44FD-BF8C-4FD4B735E11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765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Sjukvården har således ett mycket viktigt uppdrag att uppmärksamma alla som avlider som kan och önskar donera. En god organisation är nödvändig för att möjliggöra donation i så stor utsträckning som möjligt. Vårdgivarna har en skyldighet att främja organ- och vävnadsdonation. Donation är en viktig del av den svenska hälso- och sjukvården – en förutsättning för transplantation. Området o</a:t>
            </a:r>
            <a:r>
              <a:rPr lang="sv-SE" sz="1200" kern="1200" dirty="0">
                <a:solidFill>
                  <a:schemeClr val="tx1"/>
                </a:solidFill>
                <a:effectLst/>
                <a:latin typeface="+mn-lt"/>
                <a:ea typeface="+mn-ea"/>
                <a:cs typeface="+mn-cs"/>
              </a:rPr>
              <a:t>rgan- och vävnadsdonation har utvecklats positiv under de senaste tio åren i Sverige. Detta är bl.a. en följd av ökat fokus på donationsfrågan och ett målmedvetet donationsfrämjande arbete inom hälso- och sjukvården. </a:t>
            </a:r>
            <a:endParaRPr lang="sv-SE" dirty="0"/>
          </a:p>
        </p:txBody>
      </p:sp>
      <p:sp>
        <p:nvSpPr>
          <p:cNvPr id="4" name="Platshållare för bildnummer 3"/>
          <p:cNvSpPr>
            <a:spLocks noGrp="1"/>
          </p:cNvSpPr>
          <p:nvPr>
            <p:ph type="sldNum" sz="quarter" idx="5"/>
          </p:nvPr>
        </p:nvSpPr>
        <p:spPr/>
        <p:txBody>
          <a:bodyPr/>
          <a:lstStyle/>
          <a:p>
            <a:fld id="{712C8F78-555D-44FD-BF8C-4FD4B735E112}" type="slidenum">
              <a:rPr lang="sv-SE" smtClean="0"/>
              <a:t>7</a:t>
            </a:fld>
            <a:endParaRPr lang="sv-SE"/>
          </a:p>
        </p:txBody>
      </p:sp>
    </p:spTree>
    <p:extLst>
      <p:ext uri="{BB962C8B-B14F-4D97-AF65-F5344CB8AC3E}">
        <p14:creationId xmlns:p14="http://schemas.microsoft.com/office/powerpoint/2010/main" val="150480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För att underlätta för sjukvårdens personal och också avlasta sörjande närstående en mödosam beslutsprocess, är det viktigt att vi alla förmedlar om vi vill eller inte vill donera organ och vävnader efter vår död. Transplantationslagen bygger på att varje människa har rätt att själv bestämma om man vill donera eller inte. När man som enskild har uttryckt sin vilja så är det denna som gäller, oavsett hur man har uttryckt den.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Har man inte tagit ställning och närstående inte känner till vad ens vilja var, förväntas man vara positiv till donation (presumerat samtycke). Men i dessa fall, dvs. när inställningen till donation är helt okänd, har närstående möjlighet att motsätta sig donation baserat på eget tycke (</a:t>
            </a:r>
            <a:r>
              <a:rPr lang="sv-SE" sz="1200" kern="1200" dirty="0" err="1">
                <a:solidFill>
                  <a:schemeClr val="tx1"/>
                </a:solidFill>
                <a:effectLst/>
                <a:latin typeface="+mn-lt"/>
                <a:ea typeface="+mn-ea"/>
                <a:cs typeface="+mn-cs"/>
              </a:rPr>
              <a:t>sk.</a:t>
            </a:r>
            <a:r>
              <a:rPr lang="sv-SE" sz="1200" kern="1200" dirty="0">
                <a:solidFill>
                  <a:schemeClr val="tx1"/>
                </a:solidFill>
                <a:effectLst/>
                <a:latin typeface="+mn-lt"/>
                <a:ea typeface="+mn-ea"/>
                <a:cs typeface="+mn-cs"/>
              </a:rPr>
              <a:t> vetorätt). Denna vetorätt föreslås dock tas bort i kommande lagstiftning. Närståendes roll kommer om lagen ändras att renodlas till att tolka vad den avlidne hade velat (lagrådsremiss 24 september 2020).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Det finns i huvudsak två sätt att göra sin inställning till organdonation känd: att registrera sig i donationsregistret eller berätta om sin inställning för sina närstående. Att fylla i ett donationskort har tidigare varit möjligt, men Socialstyrelsen har nu slutat att tillverka donationskort och uppmuntrar istället människor att registrera sina beslut och berätta för sin omgivning. Oavsett hur man har tagit ställning så är alla sätt lika giltiga och det är alltid den senaste uttryckta viljan som gäller.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2C8F78-555D-44FD-BF8C-4FD4B735E11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6870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De flesta av de stora världsreligionerna ställer sig positiva till organdonation och transplantation. Det betonas dock att en donation alltid ska ske med stor respekt för den döda kroppens integritet. De olika religionernas allmänna syn på döden och den döda kroppen präglar deras inställning till donation, men det goda i - att via en donation hjälp sin nästa - står ofta över andra regler som omgärdar den döda kroppen. Samtidigt är det viktigt att påpeka, att det inom varje religion finns människor, som av religiös eller någon annan övertygelse är av en annan uppfattning än den som religionen officiellt bekänner sig till. Av respekt för varje människas integritet och autonomi, ska personliga ställningstaganden när det gäller vad man får eller inte får göra med dennes kropp efter döden respekteras. </a:t>
            </a:r>
          </a:p>
        </p:txBody>
      </p:sp>
      <p:sp>
        <p:nvSpPr>
          <p:cNvPr id="4" name="Platshållare för bildnummer 3"/>
          <p:cNvSpPr>
            <a:spLocks noGrp="1"/>
          </p:cNvSpPr>
          <p:nvPr>
            <p:ph type="sldNum" sz="quarter" idx="5"/>
          </p:nvPr>
        </p:nvSpPr>
        <p:spPr/>
        <p:txBody>
          <a:bodyPr/>
          <a:lstStyle/>
          <a:p>
            <a:fld id="{712C8F78-555D-44FD-BF8C-4FD4B735E112}" type="slidenum">
              <a:rPr lang="sv-SE" smtClean="0"/>
              <a:t>9</a:t>
            </a:fld>
            <a:endParaRPr lang="sv-SE"/>
          </a:p>
        </p:txBody>
      </p:sp>
    </p:spTree>
    <p:extLst>
      <p:ext uri="{BB962C8B-B14F-4D97-AF65-F5344CB8AC3E}">
        <p14:creationId xmlns:p14="http://schemas.microsoft.com/office/powerpoint/2010/main" val="26830762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3" name="Bildobjekt 12" descr="En bild som visar ritning, ljus&#10;&#10;Automatiskt genererad beskrivning">
            <a:extLst>
              <a:ext uri="{FF2B5EF4-FFF2-40B4-BE49-F238E27FC236}">
                <a16:creationId xmlns:a16="http://schemas.microsoft.com/office/drawing/2014/main" id="{ED45F454-D23B-4292-82A8-07CB15E334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71835" y="284354"/>
            <a:ext cx="6603381" cy="6603381"/>
          </a:xfrm>
          <a:prstGeom prst="rect">
            <a:avLst/>
          </a:prstGeom>
        </p:spPr>
      </p:pic>
    </p:spTree>
    <p:extLst>
      <p:ext uri="{BB962C8B-B14F-4D97-AF65-F5344CB8AC3E}">
        <p14:creationId xmlns:p14="http://schemas.microsoft.com/office/powerpoint/2010/main" val="206310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867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09BE1A-A4D9-4343-9A5C-0C81CEAA681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4DC7AF0-EED5-4DD7-AD49-39700F147AB2}"/>
              </a:ext>
            </a:extLst>
          </p:cNvPr>
          <p:cNvSpPr>
            <a:spLocks noGrp="1"/>
          </p:cNvSpPr>
          <p:nvPr>
            <p:ph idx="1"/>
          </p:nvPr>
        </p:nvSpPr>
        <p:spPr>
          <a:xfrm>
            <a:off x="838200" y="1825625"/>
            <a:ext cx="10515600" cy="4326404"/>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388931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C1543-0DBB-4055-9769-E2ADC31C2AD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5906517-40CE-40CE-A546-3C3DBA188D2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CC2069C-9C0E-43BE-9839-BD3326A8D5F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949979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02FCB9-1D68-4A44-B330-FBB08A53274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9B62A96-CEC3-4F99-826B-BFA339F8CF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E4596BD-B5E6-4724-B0B1-ACF21757149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C1A5746-F8C0-4004-A797-FBCE22AB63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359191F-0727-4F3F-BADE-9A299FFFF56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2434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13732"/>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5" name="Bildobjekt 14" descr="En bild som visar ritning, mugg&#10;&#10;Automatiskt genererad beskrivning">
            <a:extLst>
              <a:ext uri="{FF2B5EF4-FFF2-40B4-BE49-F238E27FC236}">
                <a16:creationId xmlns:a16="http://schemas.microsoft.com/office/drawing/2014/main" id="{CF5766DD-93DC-4F44-9D0B-CD6B2BF5C65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95997" y="358692"/>
            <a:ext cx="6250263" cy="6250263"/>
          </a:xfrm>
          <a:prstGeom prst="rect">
            <a:avLst/>
          </a:prstGeom>
        </p:spPr>
      </p:pic>
    </p:spTree>
    <p:extLst>
      <p:ext uri="{BB962C8B-B14F-4D97-AF65-F5344CB8AC3E}">
        <p14:creationId xmlns:p14="http://schemas.microsoft.com/office/powerpoint/2010/main" val="1007923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grpSp>
        <p:nvGrpSpPr>
          <p:cNvPr id="7" name="Grupp 6">
            <a:extLst>
              <a:ext uri="{FF2B5EF4-FFF2-40B4-BE49-F238E27FC236}">
                <a16:creationId xmlns:a16="http://schemas.microsoft.com/office/drawing/2014/main" id="{25709AEC-731F-473B-A226-E8C9E17A5833}"/>
              </a:ext>
            </a:extLst>
          </p:cNvPr>
          <p:cNvGrpSpPr/>
          <p:nvPr userDrawn="1"/>
        </p:nvGrpSpPr>
        <p:grpSpPr>
          <a:xfrm>
            <a:off x="2516591" y="-2221"/>
            <a:ext cx="10164204" cy="6897391"/>
            <a:chOff x="2516591" y="-2221"/>
            <a:chExt cx="10164204" cy="6897391"/>
          </a:xfrm>
        </p:grpSpPr>
        <p:pic>
          <p:nvPicPr>
            <p:cNvPr id="13" name="Bildobjekt 12" descr="En bild som visar ritning&#10;&#10;Automatiskt genererad beskrivning">
              <a:extLst>
                <a:ext uri="{FF2B5EF4-FFF2-40B4-BE49-F238E27FC236}">
                  <a16:creationId xmlns:a16="http://schemas.microsoft.com/office/drawing/2014/main" id="{A66FBF50-785B-40D8-ACC0-5EF78130D49A}"/>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7" name="Bildobjekt 16" descr="En bild som visar ritning&#10;&#10;Automatiskt genererad beskrivning">
              <a:extLst>
                <a:ext uri="{FF2B5EF4-FFF2-40B4-BE49-F238E27FC236}">
                  <a16:creationId xmlns:a16="http://schemas.microsoft.com/office/drawing/2014/main" id="{6C1AB022-4B46-4550-8C18-8236E927562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66263" y="280638"/>
              <a:ext cx="6614532" cy="6614532"/>
            </a:xfrm>
            <a:prstGeom prst="rect">
              <a:avLst/>
            </a:prstGeom>
          </p:spPr>
        </p:pic>
      </p:grpSp>
    </p:spTree>
    <p:extLst>
      <p:ext uri="{BB962C8B-B14F-4D97-AF65-F5344CB8AC3E}">
        <p14:creationId xmlns:p14="http://schemas.microsoft.com/office/powerpoint/2010/main" val="358872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9" name="Platshållare för text 8">
            <a:extLst>
              <a:ext uri="{FF2B5EF4-FFF2-40B4-BE49-F238E27FC236}">
                <a16:creationId xmlns:a16="http://schemas.microsoft.com/office/drawing/2014/main" id="{937A737E-9274-4152-A2C6-31C925CD561A}"/>
              </a:ext>
            </a:extLst>
          </p:cNvPr>
          <p:cNvSpPr>
            <a:spLocks noGrp="1"/>
          </p:cNvSpPr>
          <p:nvPr>
            <p:ph type="body" sz="quarter" idx="10"/>
          </p:nvPr>
        </p:nvSpPr>
        <p:spPr>
          <a:xfrm>
            <a:off x="1069041" y="1990351"/>
            <a:ext cx="2864128" cy="2878138"/>
          </a:xfrm>
          <a:prstGeom prst="rect">
            <a:avLst/>
          </a:prstGeom>
        </p:spPr>
        <p:txBody>
          <a:bodyPr anchor="ctr"/>
          <a:lstStyle>
            <a:lvl1pPr algn="r">
              <a:defRPr/>
            </a:lvl1pPr>
          </a:lstStyle>
          <a:p>
            <a:pPr lvl="0"/>
            <a:r>
              <a:rPr lang="sv-SE" dirty="0"/>
              <a:t>Klicka här</a:t>
            </a:r>
          </a:p>
        </p:txBody>
      </p:sp>
      <p:sp>
        <p:nvSpPr>
          <p:cNvPr id="13" name="Platshållare för text 12">
            <a:extLst>
              <a:ext uri="{FF2B5EF4-FFF2-40B4-BE49-F238E27FC236}">
                <a16:creationId xmlns:a16="http://schemas.microsoft.com/office/drawing/2014/main" id="{8B434883-0124-4793-A71D-42B31E355A19}"/>
              </a:ext>
            </a:extLst>
          </p:cNvPr>
          <p:cNvSpPr>
            <a:spLocks noGrp="1"/>
          </p:cNvSpPr>
          <p:nvPr>
            <p:ph type="body" sz="quarter" idx="11"/>
          </p:nvPr>
        </p:nvSpPr>
        <p:spPr>
          <a:xfrm>
            <a:off x="4638675" y="2024063"/>
            <a:ext cx="5749925" cy="2870200"/>
          </a:xfrm>
          <a:prstGeom prst="rect">
            <a:avLst/>
          </a:prstGeom>
        </p:spPr>
        <p:txBody>
          <a:bodyPr anchor="ctr"/>
          <a:lstStyle>
            <a:lvl1pPr marL="285750" indent="-285750" algn="l">
              <a:buFont typeface="Arial" panose="020B0604020202020204" pitchFamily="34" charset="0"/>
              <a:buChar char="•"/>
              <a:defRPr sz="1800">
                <a:solidFill>
                  <a:schemeClr val="tx1"/>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Tree>
    <p:extLst>
      <p:ext uri="{BB962C8B-B14F-4D97-AF65-F5344CB8AC3E}">
        <p14:creationId xmlns:p14="http://schemas.microsoft.com/office/powerpoint/2010/main" val="140577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0CE67A7-850F-46D9-BCFF-D83B828866B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5400BFE-EA9D-490A-97E2-ACEFEBCC54AB}"/>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16458CF-FF12-42BB-8D19-60372117F285}"/>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pic>
        <p:nvPicPr>
          <p:cNvPr id="9" name="Bildobjekt 8">
            <a:extLst>
              <a:ext uri="{FF2B5EF4-FFF2-40B4-BE49-F238E27FC236}">
                <a16:creationId xmlns:a16="http://schemas.microsoft.com/office/drawing/2014/main" id="{38D1E75C-BAE9-4B04-8CF8-3CF338A79A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93447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2CA0344-3DE6-4202-808F-A4C86A494137}"/>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F3C50DC-C432-4983-B2B5-EB10AF2032FD}"/>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24A2FA9-62EC-46A5-AF48-B4AC320D2E15}"/>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9" name="Bildobjekt 8">
            <a:extLst>
              <a:ext uri="{FF2B5EF4-FFF2-40B4-BE49-F238E27FC236}">
                <a16:creationId xmlns:a16="http://schemas.microsoft.com/office/drawing/2014/main" id="{2BE4D1A3-B5DD-446C-8EF0-C700D1B8B06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11583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amp;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64C50B-AF16-445A-922F-70C2AFFF42E2}"/>
              </a:ext>
            </a:extLst>
          </p:cNvPr>
          <p:cNvSpPr>
            <a:spLocks noGrp="1"/>
          </p:cNvSpPr>
          <p:nvPr>
            <p:ph type="title"/>
          </p:nvPr>
        </p:nvSpPr>
        <p:spPr/>
        <p:txBody>
          <a:bodyPr/>
          <a:lstStyle/>
          <a:p>
            <a:r>
              <a:rPr lang="sv-SE"/>
              <a:t>Klicka här för att ändra mall för rubrikformat</a:t>
            </a:r>
          </a:p>
        </p:txBody>
      </p:sp>
      <p:sp>
        <p:nvSpPr>
          <p:cNvPr id="7" name="Platshållare för bild 6">
            <a:extLst>
              <a:ext uri="{FF2B5EF4-FFF2-40B4-BE49-F238E27FC236}">
                <a16:creationId xmlns:a16="http://schemas.microsoft.com/office/drawing/2014/main" id="{3AB9EA88-F769-45F0-865B-2C42B1814C6A}"/>
              </a:ext>
            </a:extLst>
          </p:cNvPr>
          <p:cNvSpPr>
            <a:spLocks noGrp="1"/>
          </p:cNvSpPr>
          <p:nvPr>
            <p:ph type="pic" sz="quarter" idx="10"/>
          </p:nvPr>
        </p:nvSpPr>
        <p:spPr>
          <a:xfrm>
            <a:off x="853888" y="1855788"/>
            <a:ext cx="10522137" cy="3717925"/>
          </a:xfrm>
          <a:prstGeom prst="rect">
            <a:avLst/>
          </a:prstGeom>
        </p:spPr>
        <p:txBody>
          <a:bodyPr/>
          <a:lstStyle/>
          <a:p>
            <a:endParaRPr lang="sv-SE"/>
          </a:p>
        </p:txBody>
      </p:sp>
    </p:spTree>
    <p:extLst>
      <p:ext uri="{BB962C8B-B14F-4D97-AF65-F5344CB8AC3E}">
        <p14:creationId xmlns:p14="http://schemas.microsoft.com/office/powerpoint/2010/main" val="901561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tobild">
    <p:spTree>
      <p:nvGrpSpPr>
        <p:cNvPr id="1" name=""/>
        <p:cNvGrpSpPr/>
        <p:nvPr/>
      </p:nvGrpSpPr>
      <p:grpSpPr>
        <a:xfrm>
          <a:off x="0" y="0"/>
          <a:ext cx="0" cy="0"/>
          <a:chOff x="0" y="0"/>
          <a:chExt cx="0" cy="0"/>
        </a:xfrm>
      </p:grpSpPr>
      <p:cxnSp>
        <p:nvCxnSpPr>
          <p:cNvPr id="4" name="Rak koppling 3">
            <a:extLst>
              <a:ext uri="{FF2B5EF4-FFF2-40B4-BE49-F238E27FC236}">
                <a16:creationId xmlns:a16="http://schemas.microsoft.com/office/drawing/2014/main" id="{45B116AF-BB6D-4793-89CC-5AF990BBDC5F}"/>
              </a:ext>
            </a:extLst>
          </p:cNvPr>
          <p:cNvCxnSpPr>
            <a:cxnSpLocks/>
          </p:cNvCxnSpPr>
          <p:nvPr userDrawn="1"/>
        </p:nvCxnSpPr>
        <p:spPr>
          <a:xfrm>
            <a:off x="753041" y="3435382"/>
            <a:ext cx="3880993" cy="0"/>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sp>
        <p:nvSpPr>
          <p:cNvPr id="7" name="Platshållare för bild 6">
            <a:extLst>
              <a:ext uri="{FF2B5EF4-FFF2-40B4-BE49-F238E27FC236}">
                <a16:creationId xmlns:a16="http://schemas.microsoft.com/office/drawing/2014/main" id="{21629133-979F-4BA3-9F00-2F851E7728BE}"/>
              </a:ext>
            </a:extLst>
          </p:cNvPr>
          <p:cNvSpPr>
            <a:spLocks noGrp="1"/>
          </p:cNvSpPr>
          <p:nvPr>
            <p:ph type="pic" sz="quarter" idx="10"/>
          </p:nvPr>
        </p:nvSpPr>
        <p:spPr>
          <a:xfrm>
            <a:off x="6078538" y="1284193"/>
            <a:ext cx="5372100" cy="4289519"/>
          </a:xfrm>
          <a:prstGeom prst="rect">
            <a:avLst/>
          </a:prstGeom>
        </p:spPr>
        <p:txBody>
          <a:bodyPr/>
          <a:lstStyle/>
          <a:p>
            <a:endParaRPr lang="sv-SE" dirty="0"/>
          </a:p>
        </p:txBody>
      </p:sp>
      <p:sp>
        <p:nvSpPr>
          <p:cNvPr id="9" name="Platshållare för text 8">
            <a:extLst>
              <a:ext uri="{FF2B5EF4-FFF2-40B4-BE49-F238E27FC236}">
                <a16:creationId xmlns:a16="http://schemas.microsoft.com/office/drawing/2014/main" id="{AB84624F-51F8-4295-BB52-A20487F886ED}"/>
              </a:ext>
            </a:extLst>
          </p:cNvPr>
          <p:cNvSpPr>
            <a:spLocks noGrp="1"/>
          </p:cNvSpPr>
          <p:nvPr>
            <p:ph type="body" sz="quarter" idx="11" hasCustomPrompt="1"/>
          </p:nvPr>
        </p:nvSpPr>
        <p:spPr>
          <a:xfrm>
            <a:off x="734086" y="826522"/>
            <a:ext cx="3932044" cy="2541961"/>
          </a:xfrm>
          <a:prstGeom prst="rect">
            <a:avLst/>
          </a:prstGeom>
        </p:spPr>
        <p:txBody>
          <a:bodyPr anchor="ctr"/>
          <a:lstStyle>
            <a:lvl1pPr marL="0" indent="0" algn="ctr">
              <a:buNone/>
              <a:defRPr sz="3200" b="1">
                <a:solidFill>
                  <a:schemeClr val="bg1"/>
                </a:solidFill>
                <a:latin typeface="+mj-lt"/>
              </a:defRPr>
            </a:lvl1pPr>
          </a:lstStyle>
          <a:p>
            <a:pPr lvl="0"/>
            <a:r>
              <a:rPr lang="sv-SE" dirty="0"/>
              <a:t>Ruta för text</a:t>
            </a:r>
          </a:p>
        </p:txBody>
      </p:sp>
      <p:sp>
        <p:nvSpPr>
          <p:cNvPr id="10" name="Platshållare för text 8">
            <a:extLst>
              <a:ext uri="{FF2B5EF4-FFF2-40B4-BE49-F238E27FC236}">
                <a16:creationId xmlns:a16="http://schemas.microsoft.com/office/drawing/2014/main" id="{1FCE1A77-ED86-41FF-91C8-0CB76ADA0D86}"/>
              </a:ext>
            </a:extLst>
          </p:cNvPr>
          <p:cNvSpPr>
            <a:spLocks noGrp="1"/>
          </p:cNvSpPr>
          <p:nvPr>
            <p:ph type="body" sz="quarter" idx="12" hasCustomPrompt="1"/>
          </p:nvPr>
        </p:nvSpPr>
        <p:spPr>
          <a:xfrm>
            <a:off x="725115" y="3493539"/>
            <a:ext cx="3932044" cy="2541961"/>
          </a:xfrm>
          <a:prstGeom prst="rect">
            <a:avLst/>
          </a:prstGeom>
        </p:spPr>
        <p:txBody>
          <a:bodyPr anchor="ctr"/>
          <a:lstStyle>
            <a:lvl1pPr marL="0" indent="0" algn="ctr">
              <a:buNone/>
              <a:defRPr sz="3200" b="1">
                <a:solidFill>
                  <a:schemeClr val="bg1"/>
                </a:solidFill>
                <a:latin typeface="+mj-lt"/>
              </a:defRPr>
            </a:lvl1pPr>
          </a:lstStyle>
          <a:p>
            <a:pPr lvl="0"/>
            <a:r>
              <a:rPr lang="sv-SE" dirty="0"/>
              <a:t>Och här för mer text</a:t>
            </a:r>
          </a:p>
        </p:txBody>
      </p:sp>
    </p:spTree>
    <p:extLst>
      <p:ext uri="{BB962C8B-B14F-4D97-AF65-F5344CB8AC3E}">
        <p14:creationId xmlns:p14="http://schemas.microsoft.com/office/powerpoint/2010/main" val="1056982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Diagrambi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A9875687-D4F3-479D-B866-32FC60038AFD}"/>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81989545-9D9B-418A-A35A-C53C79E64146}"/>
              </a:ext>
            </a:extLst>
          </p:cNvPr>
          <p:cNvSpPr>
            <a:spLocks noGrp="1"/>
          </p:cNvSpPr>
          <p:nvPr>
            <p:ph type="title"/>
          </p:nvPr>
        </p:nvSpPr>
        <p:spPr>
          <a:xfrm>
            <a:off x="932328" y="445807"/>
            <a:ext cx="10515600" cy="1325563"/>
          </a:xfrm>
          <a:prstGeom prst="rect">
            <a:avLst/>
          </a:prstGeom>
        </p:spPr>
        <p:txBody>
          <a:bodyPr/>
          <a:lstStyle>
            <a:lvl1pPr algn="l">
              <a:defRPr/>
            </a:lvl1pPr>
          </a:lstStyle>
          <a:p>
            <a:r>
              <a:rPr lang="sv-SE" dirty="0"/>
              <a:t>Klicka här för att ändra mall för rubrikformat</a:t>
            </a:r>
          </a:p>
        </p:txBody>
      </p:sp>
      <p:graphicFrame>
        <p:nvGraphicFramePr>
          <p:cNvPr id="10" name="Diagram 9">
            <a:extLst>
              <a:ext uri="{FF2B5EF4-FFF2-40B4-BE49-F238E27FC236}">
                <a16:creationId xmlns:a16="http://schemas.microsoft.com/office/drawing/2014/main" id="{714FA27E-7518-4FBF-93A2-9C5E0C8B5DE5}"/>
              </a:ext>
            </a:extLst>
          </p:cNvPr>
          <p:cNvGraphicFramePr/>
          <p:nvPr userDrawn="1">
            <p:extLst>
              <p:ext uri="{D42A27DB-BD31-4B8C-83A1-F6EECF244321}">
                <p14:modId xmlns:p14="http://schemas.microsoft.com/office/powerpoint/2010/main" val="2756092246"/>
              </p:ext>
            </p:extLst>
          </p:nvPr>
        </p:nvGraphicFramePr>
        <p:xfrm>
          <a:off x="1062318" y="766734"/>
          <a:ext cx="10078569" cy="5418667"/>
        </p:xfrm>
        <a:graphic>
          <a:graphicData uri="http://schemas.openxmlformats.org/drawingml/2006/chart">
            <c:chart xmlns:c="http://schemas.openxmlformats.org/drawingml/2006/chart" xmlns:r="http://schemas.openxmlformats.org/officeDocument/2006/relationships" r:id="rId2"/>
          </a:graphicData>
        </a:graphic>
      </p:graphicFrame>
      <p:pic>
        <p:nvPicPr>
          <p:cNvPr id="12" name="Bildobjekt 11">
            <a:extLst>
              <a:ext uri="{FF2B5EF4-FFF2-40B4-BE49-F238E27FC236}">
                <a16:creationId xmlns:a16="http://schemas.microsoft.com/office/drawing/2014/main" id="{340A6668-8C8A-4C43-8077-9E6380C9196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6916295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5.xml"/><Relationship Id="rId1" Type="http://schemas.openxmlformats.org/officeDocument/2006/relationships/slideLayout" Target="../slideLayouts/slideLayout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10.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6.png"/><Relationship Id="rId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EDA307-1472-4EDA-AA89-CA5F3B1E0E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D61A983-21AA-4208-80F0-0C0DFC1713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3743439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B588C423-00F3-494E-85E6-1A5CC3E69A2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AF26C0B7-0CD7-4CA2-943D-5543D6D9E4F9}"/>
              </a:ext>
            </a:extLst>
          </p:cNvPr>
          <p:cNvCxnSpPr>
            <a:cxnSpLocks/>
          </p:cNvCxnSpPr>
          <p:nvPr userDrawn="1"/>
        </p:nvCxnSpPr>
        <p:spPr>
          <a:xfrm>
            <a:off x="4318022" y="1996888"/>
            <a:ext cx="0" cy="2877671"/>
          </a:xfrm>
          <a:prstGeom prst="line">
            <a:avLst/>
          </a:prstGeom>
          <a:ln w="12700">
            <a:solidFill>
              <a:schemeClr val="tx1">
                <a:lumMod val="75000"/>
                <a:lumOff val="25000"/>
              </a:schemeClr>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97D7F17E-6FED-4CBF-B679-1EF31E7C6D6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54921191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C44A29C-87EA-4489-B7B6-9A9B8AB0A84F}"/>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id="{77E42C98-606F-4577-BC32-92D1857B9909}"/>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422994179"/>
      </p:ext>
    </p:extLst>
  </p:cSld>
  <p:clrMap bg1="lt1" tx1="dk1" bg2="lt2" tx2="dk2" accent1="accent1" accent2="accent2" accent3="accent3" accent4="accent4" accent5="accent5" accent6="accent6" hlink="hlink" folHlink="folHlink"/>
  <p:sldLayoutIdLst>
    <p:sldLayoutId id="2147483663" r:id="rId1"/>
    <p:sldLayoutId id="214748366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2EE3AC5-08A1-4DA3-9F41-9623B6FDD92E}"/>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4CD2D613-98B3-4EC6-96D7-86C9E459A6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pic>
        <p:nvPicPr>
          <p:cNvPr id="9" name="Bildobjekt 8">
            <a:extLst>
              <a:ext uri="{FF2B5EF4-FFF2-40B4-BE49-F238E27FC236}">
                <a16:creationId xmlns:a16="http://schemas.microsoft.com/office/drawing/2014/main" id="{D179278D-359B-4079-A36B-C4C65795FC1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896420133"/>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ABFF817B-E081-4FF2-BDC0-FB77F43DB780}"/>
              </a:ext>
            </a:extLst>
          </p:cNvPr>
          <p:cNvSpPr/>
          <p:nvPr userDrawn="1"/>
        </p:nvSpPr>
        <p:spPr>
          <a:xfrm>
            <a:off x="1" y="0"/>
            <a:ext cx="5392270" cy="6858000"/>
          </a:xfrm>
          <a:prstGeom prst="rect">
            <a:avLst/>
          </a:prstGeom>
          <a:solidFill>
            <a:srgbClr val="F5AC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2" name="Rak koppling 11">
            <a:extLst>
              <a:ext uri="{FF2B5EF4-FFF2-40B4-BE49-F238E27FC236}">
                <a16:creationId xmlns:a16="http://schemas.microsoft.com/office/drawing/2014/main" id="{8A365ACE-874A-4FF2-ACFD-6BAE7D8B6302}"/>
              </a:ext>
            </a:extLst>
          </p:cNvPr>
          <p:cNvCxnSpPr>
            <a:cxnSpLocks/>
          </p:cNvCxnSpPr>
          <p:nvPr userDrawn="1"/>
        </p:nvCxnSpPr>
        <p:spPr>
          <a:xfrm>
            <a:off x="753041" y="3435382"/>
            <a:ext cx="3880993" cy="0"/>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DA27090E-C429-4BD4-A4E7-D82B048B9CC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570342665"/>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88910BBD-4CA1-42EC-80F3-7E35531F1DB8}"/>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A693F31C-566B-4B95-BA8B-93A108D6C1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pic>
        <p:nvPicPr>
          <p:cNvPr id="10" name="Bildobjekt 9">
            <a:extLst>
              <a:ext uri="{FF2B5EF4-FFF2-40B4-BE49-F238E27FC236}">
                <a16:creationId xmlns:a16="http://schemas.microsoft.com/office/drawing/2014/main" id="{A89D3A4F-8B6B-4E0A-8E99-878128E79B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9743529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105C05B-2A22-412B-B873-9F9B860058C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499A80C5-0DB1-4A33-A4E3-148F8B4FBF0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492680879"/>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48AFDE8D-3ECD-4949-AAD2-27AE9B030C3D}"/>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E1B9998D-2CC1-4FBE-B01E-742980ACD5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80B81B8-A7B4-4716-8D08-C2F0448AB1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11" name="Bildobjekt 10">
            <a:extLst>
              <a:ext uri="{FF2B5EF4-FFF2-40B4-BE49-F238E27FC236}">
                <a16:creationId xmlns:a16="http://schemas.microsoft.com/office/drawing/2014/main" id="{753D37DC-A063-49AB-AC1A-8AB4C26BDC70}"/>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622716227"/>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10.xml"/><Relationship Id="rId4" Type="http://schemas.openxmlformats.org/officeDocument/2006/relationships/image" Target="../media/image22.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24.svg"/></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3.xml"/><Relationship Id="rId1" Type="http://schemas.openxmlformats.org/officeDocument/2006/relationships/slideLayout" Target="../slideLayouts/slideLayout8.xml"/><Relationship Id="rId5" Type="http://schemas.openxmlformats.org/officeDocument/2006/relationships/image" Target="../media/image5.png"/><Relationship Id="rId4" Type="http://schemas.openxmlformats.org/officeDocument/2006/relationships/image" Target="../media/image26.svg"/></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4.xml"/><Relationship Id="rId1" Type="http://schemas.openxmlformats.org/officeDocument/2006/relationships/slideLayout" Target="../slideLayouts/slideLayout8.xml"/><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slides/_rels/slide15.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31.png"/><Relationship Id="rId7"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5.png"/><Relationship Id="rId10" Type="http://schemas.openxmlformats.org/officeDocument/2006/relationships/image" Target="../media/image34.svg"/><Relationship Id="rId4" Type="http://schemas.openxmlformats.org/officeDocument/2006/relationships/image" Target="../media/image32.svg"/><Relationship Id="rId9" Type="http://schemas.openxmlformats.org/officeDocument/2006/relationships/image" Target="../media/image29.png"/></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7" Type="http://schemas.openxmlformats.org/officeDocument/2006/relationships/image" Target="../media/image38.svg"/><Relationship Id="rId2" Type="http://schemas.openxmlformats.org/officeDocument/2006/relationships/notesSlide" Target="../notesSlides/notesSlide16.xml"/><Relationship Id="rId1" Type="http://schemas.openxmlformats.org/officeDocument/2006/relationships/slideLayout" Target="../slideLayouts/slideLayout1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s>
</file>

<file path=ppt/slides/_rels/slide1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42.sv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hyperlink" Target="https://pixabay.com/en/checklist-action-check-list-15337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2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3DC9901A-42EB-4C5B-A458-6211CA91D4CF}"/>
              </a:ext>
            </a:extLst>
          </p:cNvPr>
          <p:cNvSpPr>
            <a:spLocks noGrp="1"/>
          </p:cNvSpPr>
          <p:nvPr>
            <p:ph type="body" sz="quarter" idx="10"/>
          </p:nvPr>
        </p:nvSpPr>
        <p:spPr/>
        <p:txBody>
          <a:bodyPr/>
          <a:lstStyle/>
          <a:p>
            <a:r>
              <a:rPr lang="sv-SE" dirty="0"/>
              <a:t>Introduktion </a:t>
            </a:r>
            <a:r>
              <a:rPr lang="sv-SE"/>
              <a:t>till donation </a:t>
            </a:r>
            <a:endParaRPr lang="sv-SE" dirty="0"/>
          </a:p>
        </p:txBody>
      </p:sp>
      <p:sp>
        <p:nvSpPr>
          <p:cNvPr id="3" name="Platshållare för text 2">
            <a:extLst>
              <a:ext uri="{FF2B5EF4-FFF2-40B4-BE49-F238E27FC236}">
                <a16:creationId xmlns:a16="http://schemas.microsoft.com/office/drawing/2014/main" id="{83753F65-A510-4B08-A4CD-0F6F990906B5}"/>
              </a:ext>
            </a:extLst>
          </p:cNvPr>
          <p:cNvSpPr>
            <a:spLocks noGrp="1"/>
          </p:cNvSpPr>
          <p:nvPr>
            <p:ph type="body" sz="quarter" idx="11"/>
          </p:nvPr>
        </p:nvSpPr>
        <p:spPr/>
        <p:txBody>
          <a:bodyPr/>
          <a:lstStyle/>
          <a:p>
            <a:endParaRPr lang="sv-SE" dirty="0"/>
          </a:p>
        </p:txBody>
      </p:sp>
    </p:spTree>
    <p:extLst>
      <p:ext uri="{BB962C8B-B14F-4D97-AF65-F5344CB8AC3E}">
        <p14:creationId xmlns:p14="http://schemas.microsoft.com/office/powerpoint/2010/main" val="1449804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ödesschema: Koppling 20">
            <a:extLst>
              <a:ext uri="{FF2B5EF4-FFF2-40B4-BE49-F238E27FC236}">
                <a16:creationId xmlns:a16="http://schemas.microsoft.com/office/drawing/2014/main" id="{52A7047F-6793-4A8D-990B-4ED2DBAF87E6}"/>
              </a:ext>
            </a:extLst>
          </p:cNvPr>
          <p:cNvSpPr/>
          <p:nvPr/>
        </p:nvSpPr>
        <p:spPr>
          <a:xfrm>
            <a:off x="4909130" y="1848971"/>
            <a:ext cx="2755694" cy="2699826"/>
          </a:xfrm>
          <a:prstGeom prst="flowChart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400" b="1" i="0" u="none" strike="noStrike" kern="1200" cap="none" spc="0" normalizeH="0" baseline="0" noProof="0" dirty="0">
                <a:ln>
                  <a:noFill/>
                </a:ln>
                <a:solidFill>
                  <a:prstClr val="white"/>
                </a:solidFill>
                <a:effectLst/>
                <a:uLnTx/>
                <a:uFillTx/>
                <a:latin typeface="Calibri" panose="020F0502020204030204"/>
                <a:ea typeface="+mn-ea"/>
                <a:cs typeface="+mn-cs"/>
              </a:rPr>
              <a:t>Vad säger regelverket?</a:t>
            </a:r>
          </a:p>
        </p:txBody>
      </p:sp>
      <p:sp>
        <p:nvSpPr>
          <p:cNvPr id="22" name="Pratbubbla: rektangel med rundade hörn 21">
            <a:extLst>
              <a:ext uri="{FF2B5EF4-FFF2-40B4-BE49-F238E27FC236}">
                <a16:creationId xmlns:a16="http://schemas.microsoft.com/office/drawing/2014/main" id="{6A27F80C-67C3-4343-8143-58F763DB1253}"/>
              </a:ext>
            </a:extLst>
          </p:cNvPr>
          <p:cNvSpPr/>
          <p:nvPr/>
        </p:nvSpPr>
        <p:spPr>
          <a:xfrm>
            <a:off x="1767967" y="1251283"/>
            <a:ext cx="2851947" cy="654519"/>
          </a:xfrm>
          <a:prstGeom prst="wedgeRoundRectCallout">
            <a:avLst>
              <a:gd name="adj1" fmla="val 70623"/>
              <a:gd name="adj2" fmla="val 58556"/>
              <a:gd name="adj3" fmla="val 16667"/>
            </a:avLst>
          </a:prstGeom>
          <a:solidFill>
            <a:srgbClr val="00ADD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Calibri"/>
              </a:rPr>
              <a:t>Lag (1995:831) om transplantation </a:t>
            </a:r>
            <a:r>
              <a:rPr kumimoji="0" lang="sv-SE" sz="1600" b="1" i="0" u="none" strike="noStrike" kern="1200" cap="none" spc="0" normalizeH="0" baseline="0" noProof="0" dirty="0" err="1">
                <a:ln>
                  <a:noFill/>
                </a:ln>
                <a:solidFill>
                  <a:prstClr val="black">
                    <a:lumMod val="85000"/>
                    <a:lumOff val="15000"/>
                  </a:prstClr>
                </a:solidFill>
                <a:effectLst/>
                <a:uLnTx/>
                <a:uFillTx/>
                <a:latin typeface="Calibri" panose="020F0502020204030204"/>
                <a:ea typeface="+mn-ea"/>
                <a:cs typeface="Calibri"/>
              </a:rPr>
              <a:t>m.m</a:t>
            </a:r>
            <a:r>
              <a:rPr lang="sv-SE" sz="1600" b="1" dirty="0">
                <a:solidFill>
                  <a:prstClr val="black">
                    <a:lumMod val="85000"/>
                    <a:lumOff val="15000"/>
                  </a:prstClr>
                </a:solidFill>
                <a:latin typeface="Calibri" panose="020F0502020204030204"/>
                <a:cs typeface="Calibri"/>
              </a:rPr>
              <a:t>.</a:t>
            </a:r>
            <a:endParaRPr kumimoji="0" lang="sv-SE"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Calibri"/>
            </a:endParaRPr>
          </a:p>
        </p:txBody>
      </p:sp>
      <p:sp>
        <p:nvSpPr>
          <p:cNvPr id="23" name="Pratbubbla: rektangel med rundade hörn 22">
            <a:extLst>
              <a:ext uri="{FF2B5EF4-FFF2-40B4-BE49-F238E27FC236}">
                <a16:creationId xmlns:a16="http://schemas.microsoft.com/office/drawing/2014/main" id="{6654F410-6877-4B99-8C44-B1DCBEFB77AB}"/>
              </a:ext>
            </a:extLst>
          </p:cNvPr>
          <p:cNvSpPr/>
          <p:nvPr/>
        </p:nvSpPr>
        <p:spPr>
          <a:xfrm>
            <a:off x="1138447" y="3301111"/>
            <a:ext cx="2817538" cy="905129"/>
          </a:xfrm>
          <a:prstGeom prst="wedgeRoundRectCallout">
            <a:avLst>
              <a:gd name="adj1" fmla="val 72527"/>
              <a:gd name="adj2" fmla="val -48050"/>
              <a:gd name="adj3" fmla="val 16667"/>
            </a:avLst>
          </a:prstGeom>
          <a:solidFill>
            <a:srgbClr val="45AC34">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rPr>
              <a:t>SOSFS 2009:30 - om donation och tillvaratagande av vävnader och celler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endParaRPr>
          </a:p>
        </p:txBody>
      </p:sp>
      <p:sp>
        <p:nvSpPr>
          <p:cNvPr id="24" name="Pratbubbla: rektangel med rundade hörn 23">
            <a:extLst>
              <a:ext uri="{FF2B5EF4-FFF2-40B4-BE49-F238E27FC236}">
                <a16:creationId xmlns:a16="http://schemas.microsoft.com/office/drawing/2014/main" id="{5D7F688B-7A79-4328-B95B-7E21B41D1F8D}"/>
              </a:ext>
            </a:extLst>
          </p:cNvPr>
          <p:cNvSpPr/>
          <p:nvPr/>
        </p:nvSpPr>
        <p:spPr>
          <a:xfrm>
            <a:off x="8567672" y="1264708"/>
            <a:ext cx="2684260" cy="910601"/>
          </a:xfrm>
          <a:prstGeom prst="wedgeRoundRectCallout">
            <a:avLst>
              <a:gd name="adj1" fmla="val -76099"/>
              <a:gd name="adj2" fmla="val 88879"/>
              <a:gd name="adj3" fmla="val 16667"/>
            </a:avLst>
          </a:prstGeom>
          <a:solidFill>
            <a:srgbClr val="95C11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rPr>
              <a:t>SOSFS 2012:14- hantering av mänskliga organ avsedda för transplantation</a:t>
            </a:r>
          </a:p>
        </p:txBody>
      </p:sp>
      <p:sp>
        <p:nvSpPr>
          <p:cNvPr id="25" name="Pratbubbla: rektangel med rundade hörn 24">
            <a:extLst>
              <a:ext uri="{FF2B5EF4-FFF2-40B4-BE49-F238E27FC236}">
                <a16:creationId xmlns:a16="http://schemas.microsoft.com/office/drawing/2014/main" id="{415EAFCD-598A-46C5-8EB2-C3B3BC743BDD}"/>
              </a:ext>
            </a:extLst>
          </p:cNvPr>
          <p:cNvSpPr/>
          <p:nvPr/>
        </p:nvSpPr>
        <p:spPr>
          <a:xfrm>
            <a:off x="2762435" y="4878523"/>
            <a:ext cx="2887807" cy="636753"/>
          </a:xfrm>
          <a:prstGeom prst="wedgeRoundRectCallout">
            <a:avLst>
              <a:gd name="adj1" fmla="val 39741"/>
              <a:gd name="adj2" fmla="val -94493"/>
              <a:gd name="adj3" fmla="val 16667"/>
            </a:avLst>
          </a:prstGeom>
          <a:solidFill>
            <a:srgbClr val="F1879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rPr>
              <a:t>Hälso- och sjukvårdslagen (1982:763)</a:t>
            </a:r>
          </a:p>
        </p:txBody>
      </p:sp>
      <p:sp>
        <p:nvSpPr>
          <p:cNvPr id="26" name="Pratbubbla: rektangel med rundade hörn 25">
            <a:extLst>
              <a:ext uri="{FF2B5EF4-FFF2-40B4-BE49-F238E27FC236}">
                <a16:creationId xmlns:a16="http://schemas.microsoft.com/office/drawing/2014/main" id="{11C82F7E-7E3C-4003-8D6A-1EC07D0D9D59}"/>
              </a:ext>
            </a:extLst>
          </p:cNvPr>
          <p:cNvSpPr/>
          <p:nvPr/>
        </p:nvSpPr>
        <p:spPr>
          <a:xfrm>
            <a:off x="8951495" y="3481727"/>
            <a:ext cx="2356704" cy="666762"/>
          </a:xfrm>
          <a:prstGeom prst="wedgeRoundRectCallout">
            <a:avLst>
              <a:gd name="adj1" fmla="val -96216"/>
              <a:gd name="adj2" fmla="val -73513"/>
              <a:gd name="adj3" fmla="val 16667"/>
            </a:avLst>
          </a:prstGeom>
          <a:solidFill>
            <a:srgbClr val="00ADD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Calibri"/>
              </a:rPr>
              <a:t>Förordning 2018:307 om donationsregistret</a:t>
            </a:r>
          </a:p>
        </p:txBody>
      </p:sp>
      <p:pic>
        <p:nvPicPr>
          <p:cNvPr id="3" name="Bild 2" descr="Ordförandeklubba">
            <a:extLst>
              <a:ext uri="{FF2B5EF4-FFF2-40B4-BE49-F238E27FC236}">
                <a16:creationId xmlns:a16="http://schemas.microsoft.com/office/drawing/2014/main" id="{2376A21F-D7A3-4E32-88F1-B2C5E5CB81B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25427" y="3096928"/>
            <a:ext cx="1156636" cy="1156636"/>
          </a:xfrm>
          <a:prstGeom prst="rect">
            <a:avLst/>
          </a:prstGeom>
        </p:spPr>
      </p:pic>
    </p:spTree>
    <p:extLst>
      <p:ext uri="{BB962C8B-B14F-4D97-AF65-F5344CB8AC3E}">
        <p14:creationId xmlns:p14="http://schemas.microsoft.com/office/powerpoint/2010/main" val="476726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3E71C046-06EA-42FF-863B-CA64A7CF08FF}"/>
              </a:ext>
            </a:extLst>
          </p:cNvPr>
          <p:cNvSpPr>
            <a:spLocks noGrp="1"/>
          </p:cNvSpPr>
          <p:nvPr>
            <p:ph type="body" sz="quarter" idx="10"/>
          </p:nvPr>
        </p:nvSpPr>
        <p:spPr/>
        <p:txBody>
          <a:bodyPr/>
          <a:lstStyle/>
          <a:p>
            <a:r>
              <a:rPr lang="sv-SE" dirty="0"/>
              <a:t>Vilka kan donera</a:t>
            </a:r>
          </a:p>
        </p:txBody>
      </p:sp>
      <p:sp>
        <p:nvSpPr>
          <p:cNvPr id="3" name="Platshållare för text 2">
            <a:extLst>
              <a:ext uri="{FF2B5EF4-FFF2-40B4-BE49-F238E27FC236}">
                <a16:creationId xmlns:a16="http://schemas.microsoft.com/office/drawing/2014/main" id="{22FAD4E7-E44D-4278-AC32-E7CC01160442}"/>
              </a:ext>
            </a:extLst>
          </p:cNvPr>
          <p:cNvSpPr>
            <a:spLocks noGrp="1"/>
          </p:cNvSpPr>
          <p:nvPr>
            <p:ph type="body" sz="quarter" idx="11"/>
          </p:nvPr>
        </p:nvSpPr>
        <p:spPr>
          <a:xfrm>
            <a:off x="4638675" y="2024063"/>
            <a:ext cx="6252644" cy="2870200"/>
          </a:xfrm>
        </p:spPr>
        <p:txBody>
          <a:bodyPr/>
          <a:lstStyle/>
          <a:p>
            <a:r>
              <a:rPr lang="sv-SE" dirty="0"/>
              <a:t>Donation i livet</a:t>
            </a:r>
          </a:p>
          <a:p>
            <a:r>
              <a:rPr lang="sv-SE" dirty="0"/>
              <a:t>Donation efter döden:</a:t>
            </a:r>
          </a:p>
          <a:p>
            <a:pPr>
              <a:buFont typeface="Tw Cen MT" panose="020B0602020104020603" pitchFamily="34" charset="0"/>
              <a:buChar char="-"/>
            </a:pPr>
            <a:r>
              <a:rPr lang="sv-SE" dirty="0"/>
              <a:t>DBD, donation efter död till följd av primär hjärnskada</a:t>
            </a:r>
          </a:p>
          <a:p>
            <a:pPr>
              <a:buFont typeface="Tw Cen MT" panose="020B0602020104020603" pitchFamily="34" charset="0"/>
              <a:buChar char="-"/>
            </a:pPr>
            <a:r>
              <a:rPr lang="sv-SE" dirty="0"/>
              <a:t>DCD, donation efter död till följd av cirkulationsstillestånd</a:t>
            </a:r>
          </a:p>
          <a:p>
            <a:pPr>
              <a:buFont typeface="Tw Cen MT" panose="020B0602020104020603" pitchFamily="34" charset="0"/>
              <a:buChar char="-"/>
            </a:pPr>
            <a:r>
              <a:rPr lang="sv-SE" dirty="0"/>
              <a:t>Vävnadsdonation</a:t>
            </a:r>
          </a:p>
          <a:p>
            <a:endParaRPr lang="sv-SE" dirty="0"/>
          </a:p>
        </p:txBody>
      </p:sp>
    </p:spTree>
    <p:extLst>
      <p:ext uri="{BB962C8B-B14F-4D97-AF65-F5344CB8AC3E}">
        <p14:creationId xmlns:p14="http://schemas.microsoft.com/office/powerpoint/2010/main" val="687399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9B624375-ECD2-40D8-990D-01E03A7C7681}"/>
              </a:ext>
            </a:extLst>
          </p:cNvPr>
          <p:cNvSpPr>
            <a:spLocks noGrp="1"/>
          </p:cNvSpPr>
          <p:nvPr>
            <p:ph type="body" sz="quarter" idx="11"/>
          </p:nvPr>
        </p:nvSpPr>
        <p:spPr>
          <a:xfrm>
            <a:off x="734086" y="1016641"/>
            <a:ext cx="3932044" cy="2541961"/>
          </a:xfrm>
        </p:spPr>
        <p:txBody>
          <a:bodyPr/>
          <a:lstStyle/>
          <a:p>
            <a:r>
              <a:rPr lang="sv-SE" dirty="0"/>
              <a:t>Organdonation </a:t>
            </a:r>
          </a:p>
          <a:p>
            <a:r>
              <a:rPr lang="sv-SE" dirty="0"/>
              <a:t>i livet</a:t>
            </a:r>
          </a:p>
        </p:txBody>
      </p:sp>
      <p:pic>
        <p:nvPicPr>
          <p:cNvPr id="6" name="Bild 5" descr="Hopprep">
            <a:extLst>
              <a:ext uri="{FF2B5EF4-FFF2-40B4-BE49-F238E27FC236}">
                <a16:creationId xmlns:a16="http://schemas.microsoft.com/office/drawing/2014/main" id="{339BA579-81DB-4883-BE06-EE006D07C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86942" y="1576058"/>
            <a:ext cx="3287917" cy="3287917"/>
          </a:xfrm>
          <a:prstGeom prst="rect">
            <a:avLst/>
          </a:prstGeom>
        </p:spPr>
      </p:pic>
      <p:pic>
        <p:nvPicPr>
          <p:cNvPr id="8" name="Bildobjekt 7" descr="En bild som visar ritning, ljus&#10;&#10;Automatiskt genererad beskrivning">
            <a:extLst>
              <a:ext uri="{FF2B5EF4-FFF2-40B4-BE49-F238E27FC236}">
                <a16:creationId xmlns:a16="http://schemas.microsoft.com/office/drawing/2014/main" id="{CFEE3683-09FC-4F4F-A42C-3C5108F1C9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84654" y="3647496"/>
            <a:ext cx="2016493" cy="2016493"/>
          </a:xfrm>
          <a:prstGeom prst="rect">
            <a:avLst/>
          </a:prstGeom>
        </p:spPr>
      </p:pic>
    </p:spTree>
    <p:extLst>
      <p:ext uri="{BB962C8B-B14F-4D97-AF65-F5344CB8AC3E}">
        <p14:creationId xmlns:p14="http://schemas.microsoft.com/office/powerpoint/2010/main" val="3232317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9B624375-ECD2-40D8-990D-01E03A7C7681}"/>
              </a:ext>
            </a:extLst>
          </p:cNvPr>
          <p:cNvSpPr>
            <a:spLocks noGrp="1"/>
          </p:cNvSpPr>
          <p:nvPr>
            <p:ph type="body" sz="quarter" idx="11"/>
          </p:nvPr>
        </p:nvSpPr>
        <p:spPr>
          <a:xfrm>
            <a:off x="734086" y="1016648"/>
            <a:ext cx="3932044" cy="2541961"/>
          </a:xfrm>
        </p:spPr>
        <p:txBody>
          <a:bodyPr/>
          <a:lstStyle/>
          <a:p>
            <a:r>
              <a:rPr lang="sv-SE" dirty="0"/>
              <a:t>Organdonation </a:t>
            </a:r>
          </a:p>
          <a:p>
            <a:r>
              <a:rPr lang="sv-SE" dirty="0"/>
              <a:t>efter döden</a:t>
            </a:r>
          </a:p>
        </p:txBody>
      </p:sp>
      <p:pic>
        <p:nvPicPr>
          <p:cNvPr id="8" name="Bild 7" descr="Gravsten">
            <a:extLst>
              <a:ext uri="{FF2B5EF4-FFF2-40B4-BE49-F238E27FC236}">
                <a16:creationId xmlns:a16="http://schemas.microsoft.com/office/drawing/2014/main" id="{FD25BDE1-B844-48A5-9191-0106713AF60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31385" y="1711105"/>
            <a:ext cx="2953693" cy="2953693"/>
          </a:xfrm>
          <a:prstGeom prst="rect">
            <a:avLst/>
          </a:prstGeom>
        </p:spPr>
      </p:pic>
      <p:pic>
        <p:nvPicPr>
          <p:cNvPr id="10" name="Bildobjekt 9" descr="En bild som visar ritning&#10;&#10;Automatiskt genererad beskrivning">
            <a:extLst>
              <a:ext uri="{FF2B5EF4-FFF2-40B4-BE49-F238E27FC236}">
                <a16:creationId xmlns:a16="http://schemas.microsoft.com/office/drawing/2014/main" id="{34D70503-A2BE-485D-9F30-13E5C57FD0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25440" y="3684760"/>
            <a:ext cx="1919335" cy="1919335"/>
          </a:xfrm>
          <a:prstGeom prst="rect">
            <a:avLst/>
          </a:prstGeom>
        </p:spPr>
      </p:pic>
    </p:spTree>
    <p:extLst>
      <p:ext uri="{BB962C8B-B14F-4D97-AF65-F5344CB8AC3E}">
        <p14:creationId xmlns:p14="http://schemas.microsoft.com/office/powerpoint/2010/main" val="369550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9B624375-ECD2-40D8-990D-01E03A7C7681}"/>
              </a:ext>
            </a:extLst>
          </p:cNvPr>
          <p:cNvSpPr>
            <a:spLocks noGrp="1"/>
          </p:cNvSpPr>
          <p:nvPr>
            <p:ph type="body" sz="quarter" idx="11"/>
          </p:nvPr>
        </p:nvSpPr>
        <p:spPr>
          <a:xfrm>
            <a:off x="734086" y="1034749"/>
            <a:ext cx="3932044" cy="2541961"/>
          </a:xfrm>
        </p:spPr>
        <p:txBody>
          <a:bodyPr/>
          <a:lstStyle/>
          <a:p>
            <a:r>
              <a:rPr lang="sv-SE" dirty="0"/>
              <a:t>Vävnadsdonation </a:t>
            </a:r>
          </a:p>
          <a:p>
            <a:r>
              <a:rPr lang="sv-SE" dirty="0"/>
              <a:t>efter döden</a:t>
            </a:r>
          </a:p>
        </p:txBody>
      </p:sp>
      <p:pic>
        <p:nvPicPr>
          <p:cNvPr id="8" name="Bild 7" descr="Gravsten">
            <a:extLst>
              <a:ext uri="{FF2B5EF4-FFF2-40B4-BE49-F238E27FC236}">
                <a16:creationId xmlns:a16="http://schemas.microsoft.com/office/drawing/2014/main" id="{FD25BDE1-B844-48A5-9191-0106713AF60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31385" y="1711105"/>
            <a:ext cx="2953693" cy="2953693"/>
          </a:xfrm>
          <a:prstGeom prst="rect">
            <a:avLst/>
          </a:prstGeom>
        </p:spPr>
      </p:pic>
      <p:pic>
        <p:nvPicPr>
          <p:cNvPr id="2" name="Bild 1" descr="Öga">
            <a:extLst>
              <a:ext uri="{FF2B5EF4-FFF2-40B4-BE49-F238E27FC236}">
                <a16:creationId xmlns:a16="http://schemas.microsoft.com/office/drawing/2014/main" id="{291276D3-1444-434D-A3A2-8B4D8023357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982711" y="3867536"/>
            <a:ext cx="1387848" cy="1387848"/>
          </a:xfrm>
          <a:prstGeom prst="rect">
            <a:avLst/>
          </a:prstGeom>
        </p:spPr>
      </p:pic>
    </p:spTree>
    <p:extLst>
      <p:ext uri="{BB962C8B-B14F-4D97-AF65-F5344CB8AC3E}">
        <p14:creationId xmlns:p14="http://schemas.microsoft.com/office/powerpoint/2010/main" val="3684990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7AA71E-B303-4BFE-88C9-FFA0A84B4E51}"/>
              </a:ext>
            </a:extLst>
          </p:cNvPr>
          <p:cNvSpPr>
            <a:spLocks noGrp="1"/>
          </p:cNvSpPr>
          <p:nvPr>
            <p:ph type="title"/>
          </p:nvPr>
        </p:nvSpPr>
        <p:spPr>
          <a:xfrm>
            <a:off x="838200" y="711635"/>
            <a:ext cx="10515600" cy="1325563"/>
          </a:xfrm>
        </p:spPr>
        <p:txBody>
          <a:bodyPr/>
          <a:lstStyle/>
          <a:p>
            <a:r>
              <a:rPr lang="sv-SE" dirty="0"/>
              <a:t>Vad kan man donera</a:t>
            </a:r>
          </a:p>
        </p:txBody>
      </p:sp>
      <p:sp>
        <p:nvSpPr>
          <p:cNvPr id="3" name="Platshållare för innehåll 2">
            <a:extLst>
              <a:ext uri="{FF2B5EF4-FFF2-40B4-BE49-F238E27FC236}">
                <a16:creationId xmlns:a16="http://schemas.microsoft.com/office/drawing/2014/main" id="{41E8AA18-65AA-4893-A70E-988512A3B937}"/>
              </a:ext>
            </a:extLst>
          </p:cNvPr>
          <p:cNvSpPr>
            <a:spLocks noGrp="1"/>
          </p:cNvSpPr>
          <p:nvPr>
            <p:ph sz="half" idx="1"/>
          </p:nvPr>
        </p:nvSpPr>
        <p:spPr>
          <a:xfrm>
            <a:off x="838200" y="2232076"/>
            <a:ext cx="5181600" cy="4351338"/>
          </a:xfrm>
        </p:spPr>
        <p:txBody>
          <a:bodyPr>
            <a:normAutofit/>
          </a:bodyPr>
          <a:lstStyle/>
          <a:p>
            <a:r>
              <a:rPr lang="sv-SE" sz="2400" dirty="0"/>
              <a:t>Hjärta, lungor, lever, pankreas, njurar och tarm för transplantation</a:t>
            </a:r>
          </a:p>
          <a:p>
            <a:r>
              <a:rPr lang="sv-SE" sz="2400" dirty="0"/>
              <a:t>Organ för forskning</a:t>
            </a:r>
          </a:p>
          <a:p>
            <a:pPr>
              <a:defRPr/>
            </a:pPr>
            <a:r>
              <a:rPr lang="sv-SE" sz="2400" dirty="0"/>
              <a:t>Vävnader så som </a:t>
            </a:r>
            <a:r>
              <a:rPr lang="sv-SE" altLang="sv-SE" sz="2400" dirty="0"/>
              <a:t>hornhinnor, hjärtklaffar, kärl, hud, temporalben, hörselben, långa </a:t>
            </a:r>
            <a:r>
              <a:rPr lang="sv-SE" altLang="sv-SE" sz="2400" dirty="0" err="1"/>
              <a:t>rörben</a:t>
            </a:r>
            <a:r>
              <a:rPr lang="sv-SE" altLang="sv-SE" sz="2400" dirty="0"/>
              <a:t> och senor</a:t>
            </a:r>
            <a:endParaRPr lang="sv-SE" sz="1600" dirty="0"/>
          </a:p>
          <a:p>
            <a:endParaRPr lang="sv-SE" sz="2400" dirty="0"/>
          </a:p>
        </p:txBody>
      </p:sp>
      <p:pic>
        <p:nvPicPr>
          <p:cNvPr id="16" name="Bild 15" descr="Märke frågetecken">
            <a:extLst>
              <a:ext uri="{FF2B5EF4-FFF2-40B4-BE49-F238E27FC236}">
                <a16:creationId xmlns:a16="http://schemas.microsoft.com/office/drawing/2014/main" id="{560728CE-B7D7-4703-8502-7A29F5AE9A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16158" y="3226056"/>
            <a:ext cx="2898618" cy="2898618"/>
          </a:xfrm>
          <a:prstGeom prst="rect">
            <a:avLst/>
          </a:prstGeom>
        </p:spPr>
      </p:pic>
      <p:pic>
        <p:nvPicPr>
          <p:cNvPr id="5" name="Bildobjekt 4" descr="En bild som visar ritning&#10;&#10;Automatiskt genererad beskrivning">
            <a:extLst>
              <a:ext uri="{FF2B5EF4-FFF2-40B4-BE49-F238E27FC236}">
                <a16:creationId xmlns:a16="http://schemas.microsoft.com/office/drawing/2014/main" id="{AD98E0A8-09D3-4269-B9E2-6AE5FB88929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56244" y="1661159"/>
            <a:ext cx="1654742" cy="1654742"/>
          </a:xfrm>
          <a:prstGeom prst="rect">
            <a:avLst/>
          </a:prstGeom>
        </p:spPr>
      </p:pic>
      <p:pic>
        <p:nvPicPr>
          <p:cNvPr id="9" name="Bildobjekt 8" descr="En bild som visar ritning&#10;&#10;Automatiskt genererad beskrivning">
            <a:extLst>
              <a:ext uri="{FF2B5EF4-FFF2-40B4-BE49-F238E27FC236}">
                <a16:creationId xmlns:a16="http://schemas.microsoft.com/office/drawing/2014/main" id="{CE8929F6-61C8-4A93-A629-2E6ED7210F5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36402" y="818949"/>
            <a:ext cx="1731745" cy="1731745"/>
          </a:xfrm>
          <a:prstGeom prst="rect">
            <a:avLst/>
          </a:prstGeom>
        </p:spPr>
      </p:pic>
      <p:pic>
        <p:nvPicPr>
          <p:cNvPr id="13" name="Bildobjekt 12" descr="En bild som visar ritning, ljus&#10;&#10;Automatiskt genererad beskrivning">
            <a:extLst>
              <a:ext uri="{FF2B5EF4-FFF2-40B4-BE49-F238E27FC236}">
                <a16:creationId xmlns:a16="http://schemas.microsoft.com/office/drawing/2014/main" id="{BCDD0CE3-02F1-4A3D-8C58-DF81FDD4CFE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352932" y="2877952"/>
            <a:ext cx="2016493" cy="2016493"/>
          </a:xfrm>
          <a:prstGeom prst="rect">
            <a:avLst/>
          </a:prstGeom>
        </p:spPr>
      </p:pic>
      <p:pic>
        <p:nvPicPr>
          <p:cNvPr id="15" name="Bild 14" descr="Märke frågetecken">
            <a:extLst>
              <a:ext uri="{FF2B5EF4-FFF2-40B4-BE49-F238E27FC236}">
                <a16:creationId xmlns:a16="http://schemas.microsoft.com/office/drawing/2014/main" id="{745AB420-FBEB-45E0-B6F2-393406FA91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678107" y="2599969"/>
            <a:ext cx="972406" cy="972406"/>
          </a:xfrm>
          <a:prstGeom prst="rect">
            <a:avLst/>
          </a:prstGeom>
        </p:spPr>
      </p:pic>
      <p:pic>
        <p:nvPicPr>
          <p:cNvPr id="19" name="Bild 18" descr="Märke frågetecken">
            <a:extLst>
              <a:ext uri="{FF2B5EF4-FFF2-40B4-BE49-F238E27FC236}">
                <a16:creationId xmlns:a16="http://schemas.microsoft.com/office/drawing/2014/main" id="{30E05298-EA68-4184-910C-3867E752180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110667" y="1463041"/>
            <a:ext cx="750568" cy="750568"/>
          </a:xfrm>
          <a:prstGeom prst="rect">
            <a:avLst/>
          </a:prstGeom>
        </p:spPr>
      </p:pic>
      <p:pic>
        <p:nvPicPr>
          <p:cNvPr id="21" name="Bild 20" descr="Öga">
            <a:extLst>
              <a:ext uri="{FF2B5EF4-FFF2-40B4-BE49-F238E27FC236}">
                <a16:creationId xmlns:a16="http://schemas.microsoft.com/office/drawing/2014/main" id="{19A9E4D3-8255-4FF9-8ABB-44309951216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270440" y="2835441"/>
            <a:ext cx="1147011" cy="1147011"/>
          </a:xfrm>
          <a:prstGeom prst="rect">
            <a:avLst/>
          </a:prstGeom>
        </p:spPr>
      </p:pic>
    </p:spTree>
    <p:extLst>
      <p:ext uri="{BB962C8B-B14F-4D97-AF65-F5344CB8AC3E}">
        <p14:creationId xmlns:p14="http://schemas.microsoft.com/office/powerpoint/2010/main" val="4138690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7AA71E-B303-4BFE-88C9-FFA0A84B4E51}"/>
              </a:ext>
            </a:extLst>
          </p:cNvPr>
          <p:cNvSpPr>
            <a:spLocks noGrp="1"/>
          </p:cNvSpPr>
          <p:nvPr>
            <p:ph type="title"/>
          </p:nvPr>
        </p:nvSpPr>
        <p:spPr>
          <a:xfrm>
            <a:off x="838200" y="557630"/>
            <a:ext cx="10515600" cy="1325563"/>
          </a:xfrm>
        </p:spPr>
        <p:txBody>
          <a:bodyPr/>
          <a:lstStyle/>
          <a:p>
            <a:pPr algn="ctr"/>
            <a:r>
              <a:rPr lang="sv-SE" dirty="0"/>
              <a:t>Vad har orsakat donatorernas död?</a:t>
            </a:r>
          </a:p>
        </p:txBody>
      </p:sp>
      <p:graphicFrame>
        <p:nvGraphicFramePr>
          <p:cNvPr id="10" name="Diagram 9">
            <a:extLst>
              <a:ext uri="{FF2B5EF4-FFF2-40B4-BE49-F238E27FC236}">
                <a16:creationId xmlns:a16="http://schemas.microsoft.com/office/drawing/2014/main" id="{2B3E2554-189C-4559-9DC1-251C7DC513B2}"/>
              </a:ext>
            </a:extLst>
          </p:cNvPr>
          <p:cNvGraphicFramePr/>
          <p:nvPr>
            <p:extLst>
              <p:ext uri="{D42A27DB-BD31-4B8C-83A1-F6EECF244321}">
                <p14:modId xmlns:p14="http://schemas.microsoft.com/office/powerpoint/2010/main" val="679783743"/>
              </p:ext>
            </p:extLst>
          </p:nvPr>
        </p:nvGraphicFramePr>
        <p:xfrm>
          <a:off x="4100456" y="1607420"/>
          <a:ext cx="3869356" cy="4636792"/>
        </p:xfrm>
        <a:graphic>
          <a:graphicData uri="http://schemas.openxmlformats.org/drawingml/2006/chart">
            <c:chart xmlns:c="http://schemas.openxmlformats.org/drawingml/2006/chart" xmlns:r="http://schemas.openxmlformats.org/officeDocument/2006/relationships" r:id="rId3"/>
          </a:graphicData>
        </a:graphic>
      </p:graphicFrame>
      <p:sp>
        <p:nvSpPr>
          <p:cNvPr id="24" name="textruta 23">
            <a:extLst>
              <a:ext uri="{FF2B5EF4-FFF2-40B4-BE49-F238E27FC236}">
                <a16:creationId xmlns:a16="http://schemas.microsoft.com/office/drawing/2014/main" id="{CCBA0FDA-3F8E-45B3-A3A4-D5F1AE8FC45C}"/>
              </a:ext>
            </a:extLst>
          </p:cNvPr>
          <p:cNvSpPr txBox="1"/>
          <p:nvPr/>
        </p:nvSpPr>
        <p:spPr>
          <a:xfrm>
            <a:off x="5005231" y="1915427"/>
            <a:ext cx="346509" cy="369332"/>
          </a:xfrm>
          <a:prstGeom prst="rect">
            <a:avLst/>
          </a:prstGeom>
          <a:noFill/>
        </p:spPr>
        <p:txBody>
          <a:bodyPr wrap="square" rtlCol="0">
            <a:spAutoFit/>
          </a:bodyPr>
          <a:lstStyle/>
          <a:p>
            <a:r>
              <a:rPr lang="sv-SE" dirty="0"/>
              <a:t>%</a:t>
            </a:r>
          </a:p>
        </p:txBody>
      </p:sp>
      <p:sp>
        <p:nvSpPr>
          <p:cNvPr id="26" name="textruta 25">
            <a:extLst>
              <a:ext uri="{FF2B5EF4-FFF2-40B4-BE49-F238E27FC236}">
                <a16:creationId xmlns:a16="http://schemas.microsoft.com/office/drawing/2014/main" id="{CC524A96-649A-4679-97F2-7D5BB3614C65}"/>
              </a:ext>
            </a:extLst>
          </p:cNvPr>
          <p:cNvSpPr txBox="1"/>
          <p:nvPr/>
        </p:nvSpPr>
        <p:spPr>
          <a:xfrm>
            <a:off x="4372101" y="3749930"/>
            <a:ext cx="264695" cy="369332"/>
          </a:xfrm>
          <a:prstGeom prst="rect">
            <a:avLst/>
          </a:prstGeom>
          <a:noFill/>
        </p:spPr>
        <p:txBody>
          <a:bodyPr wrap="square" rtlCol="0">
            <a:spAutoFit/>
          </a:bodyPr>
          <a:lstStyle/>
          <a:p>
            <a:r>
              <a:rPr lang="sv-SE" dirty="0"/>
              <a:t>%</a:t>
            </a:r>
          </a:p>
        </p:txBody>
      </p:sp>
      <p:sp>
        <p:nvSpPr>
          <p:cNvPr id="28" name="textruta 27">
            <a:extLst>
              <a:ext uri="{FF2B5EF4-FFF2-40B4-BE49-F238E27FC236}">
                <a16:creationId xmlns:a16="http://schemas.microsoft.com/office/drawing/2014/main" id="{2E71C592-7DC1-41D9-BC6F-CAB9EFA59AD1}"/>
              </a:ext>
            </a:extLst>
          </p:cNvPr>
          <p:cNvSpPr txBox="1"/>
          <p:nvPr/>
        </p:nvSpPr>
        <p:spPr>
          <a:xfrm>
            <a:off x="7631324" y="3732998"/>
            <a:ext cx="346509" cy="369332"/>
          </a:xfrm>
          <a:prstGeom prst="rect">
            <a:avLst/>
          </a:prstGeom>
          <a:noFill/>
        </p:spPr>
        <p:txBody>
          <a:bodyPr wrap="square" rtlCol="0">
            <a:spAutoFit/>
          </a:bodyPr>
          <a:lstStyle/>
          <a:p>
            <a:r>
              <a:rPr lang="sv-SE" dirty="0"/>
              <a:t>%</a:t>
            </a:r>
          </a:p>
        </p:txBody>
      </p:sp>
      <p:pic>
        <p:nvPicPr>
          <p:cNvPr id="4" name="Bild 3" descr="Höger hjärnhalva">
            <a:extLst>
              <a:ext uri="{FF2B5EF4-FFF2-40B4-BE49-F238E27FC236}">
                <a16:creationId xmlns:a16="http://schemas.microsoft.com/office/drawing/2014/main" id="{98E84A74-D379-4790-804F-4F54B5C178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97676" y="3036047"/>
            <a:ext cx="786611" cy="786611"/>
          </a:xfrm>
          <a:prstGeom prst="rect">
            <a:avLst/>
          </a:prstGeom>
        </p:spPr>
      </p:pic>
      <p:pic>
        <p:nvPicPr>
          <p:cNvPr id="6" name="Bild 5" descr="Motorcykel">
            <a:extLst>
              <a:ext uri="{FF2B5EF4-FFF2-40B4-BE49-F238E27FC236}">
                <a16:creationId xmlns:a16="http://schemas.microsoft.com/office/drawing/2014/main" id="{5390AAEA-6735-456A-9E94-E2E63685DFD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926627" y="3279809"/>
            <a:ext cx="628050" cy="628050"/>
          </a:xfrm>
          <a:prstGeom prst="rect">
            <a:avLst/>
          </a:prstGeom>
        </p:spPr>
      </p:pic>
    </p:spTree>
    <p:extLst>
      <p:ext uri="{BB962C8B-B14F-4D97-AF65-F5344CB8AC3E}">
        <p14:creationId xmlns:p14="http://schemas.microsoft.com/office/powerpoint/2010/main" val="3370088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6" name="Picture 12" descr="Iceland - Solid Black Silhouette Map Of Country Area. Simple Flat Vector  Illustration Stock Vector - Illustration of area, contour: 124693612">
            <a:extLst>
              <a:ext uri="{FF2B5EF4-FFF2-40B4-BE49-F238E27FC236}">
                <a16:creationId xmlns:a16="http://schemas.microsoft.com/office/drawing/2014/main" id="{5668D4F7-05D7-45B0-A058-AD115FFB634B}"/>
              </a:ext>
            </a:extLst>
          </p:cNvPr>
          <p:cNvPicPr>
            <a:picLocks noChangeAspect="1" noChangeArrowheads="1"/>
          </p:cNvPicPr>
          <p:nvPr/>
        </p:nvPicPr>
        <p:blipFill>
          <a:blip r:embed="rId3">
            <a:lum bright="70000" contrast="-70000"/>
            <a:extLst>
              <a:ext uri="{BEBA8EAE-BF5A-486C-A8C5-ECC9F3942E4B}">
                <a14:imgProps xmlns:a14="http://schemas.microsoft.com/office/drawing/2010/main">
                  <a14:imgLayer r:embed="rId4">
                    <a14:imgEffect>
                      <a14:colorTemperature colorTemp="112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8716520" y="1165682"/>
            <a:ext cx="867305" cy="86730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Rubrik 1">
            <a:extLst>
              <a:ext uri="{FF2B5EF4-FFF2-40B4-BE49-F238E27FC236}">
                <a16:creationId xmlns:a16="http://schemas.microsoft.com/office/drawing/2014/main" id="{3E4B5A44-C310-4574-ADE3-160F3562C9A7}"/>
              </a:ext>
            </a:extLst>
          </p:cNvPr>
          <p:cNvSpPr>
            <a:spLocks noGrp="1"/>
          </p:cNvSpPr>
          <p:nvPr>
            <p:ph type="title"/>
          </p:nvPr>
        </p:nvSpPr>
        <p:spPr>
          <a:xfrm>
            <a:off x="839788" y="1086522"/>
            <a:ext cx="10515600" cy="1325563"/>
          </a:xfrm>
        </p:spPr>
        <p:txBody>
          <a:bodyPr/>
          <a:lstStyle/>
          <a:p>
            <a:r>
              <a:rPr kumimoji="0" lang="sv-SE" sz="4400" b="0" i="0" u="none" strike="noStrike" kern="1200" cap="none" spc="0" normalizeH="0" baseline="0" noProof="0" dirty="0">
                <a:ln>
                  <a:noFill/>
                </a:ln>
                <a:solidFill>
                  <a:srgbClr val="F5ACB8"/>
                </a:solidFill>
                <a:effectLst/>
                <a:uLnTx/>
                <a:uFillTx/>
                <a:latin typeface="Calibri Light" panose="020F0302020204030204"/>
                <a:ea typeface="+mn-ea"/>
                <a:cs typeface="+mn-cs"/>
              </a:rPr>
              <a:t>Övergripande organisation</a:t>
            </a:r>
            <a:endParaRPr lang="sv-SE" dirty="0"/>
          </a:p>
        </p:txBody>
      </p:sp>
      <p:sp>
        <p:nvSpPr>
          <p:cNvPr id="3" name="Platshållare för text 2">
            <a:extLst>
              <a:ext uri="{FF2B5EF4-FFF2-40B4-BE49-F238E27FC236}">
                <a16:creationId xmlns:a16="http://schemas.microsoft.com/office/drawing/2014/main" id="{135AD22A-7BF9-44D7-AECB-54467DF43E03}"/>
              </a:ext>
            </a:extLst>
          </p:cNvPr>
          <p:cNvSpPr>
            <a:spLocks noGrp="1"/>
          </p:cNvSpPr>
          <p:nvPr>
            <p:ph type="body" idx="1"/>
          </p:nvPr>
        </p:nvSpPr>
        <p:spPr>
          <a:xfrm>
            <a:off x="839788" y="1994673"/>
            <a:ext cx="5157787" cy="823912"/>
          </a:xfrm>
        </p:spPr>
        <p:txBody>
          <a:bodyPr/>
          <a:lstStyle/>
          <a:p>
            <a:r>
              <a:rPr lang="sv-SE" sz="2400" b="0" dirty="0">
                <a:solidFill>
                  <a:srgbClr val="000000"/>
                </a:solidFill>
                <a:ea typeface="Verdana" pitchFamily="34" charset="0"/>
                <a:cs typeface="Verdana" pitchFamily="34" charset="0"/>
              </a:rPr>
              <a:t>4 transplantationsenheter: </a:t>
            </a:r>
          </a:p>
        </p:txBody>
      </p:sp>
      <p:sp>
        <p:nvSpPr>
          <p:cNvPr id="4" name="Platshållare för innehåll 3">
            <a:extLst>
              <a:ext uri="{FF2B5EF4-FFF2-40B4-BE49-F238E27FC236}">
                <a16:creationId xmlns:a16="http://schemas.microsoft.com/office/drawing/2014/main" id="{1D42FA04-2491-4D61-BE0F-11BAA5EAC5C5}"/>
              </a:ext>
            </a:extLst>
          </p:cNvPr>
          <p:cNvSpPr>
            <a:spLocks noGrp="1"/>
          </p:cNvSpPr>
          <p:nvPr>
            <p:ph sz="half" idx="2"/>
          </p:nvPr>
        </p:nvSpPr>
        <p:spPr>
          <a:xfrm>
            <a:off x="839787" y="2862128"/>
            <a:ext cx="4522325" cy="3684588"/>
          </a:xfrm>
        </p:spPr>
        <p:txBody>
          <a:bodyPr>
            <a:normAutofit/>
          </a:bodyPr>
          <a:lstStyle/>
          <a:p>
            <a:pPr>
              <a:defRPr/>
            </a:pPr>
            <a:r>
              <a:rPr lang="sv-SE" sz="2400" dirty="0">
                <a:solidFill>
                  <a:srgbClr val="000000"/>
                </a:solidFill>
                <a:ea typeface="Verdana" pitchFamily="34" charset="0"/>
                <a:cs typeface="Verdana" pitchFamily="34" charset="0"/>
              </a:rPr>
              <a:t>Akademiska sjukhuset, Uppsala  </a:t>
            </a:r>
          </a:p>
          <a:p>
            <a:pPr>
              <a:defRPr/>
            </a:pPr>
            <a:r>
              <a:rPr lang="sv-SE" sz="2400" dirty="0">
                <a:solidFill>
                  <a:srgbClr val="000000"/>
                </a:solidFill>
                <a:ea typeface="Verdana" pitchFamily="34" charset="0"/>
                <a:cs typeface="Verdana" pitchFamily="34" charset="0"/>
              </a:rPr>
              <a:t>Karolinska Universitetssjukhuset, Huddinge </a:t>
            </a:r>
          </a:p>
          <a:p>
            <a:pPr>
              <a:defRPr/>
            </a:pPr>
            <a:r>
              <a:rPr lang="sv-SE" sz="2400" dirty="0">
                <a:solidFill>
                  <a:srgbClr val="000000"/>
                </a:solidFill>
                <a:ea typeface="Verdana" pitchFamily="34" charset="0"/>
                <a:cs typeface="Verdana" pitchFamily="34" charset="0"/>
              </a:rPr>
              <a:t>Sahlgrenska Universitets-sjukhuset, Göteborg  </a:t>
            </a:r>
          </a:p>
          <a:p>
            <a:pPr>
              <a:defRPr/>
            </a:pPr>
            <a:r>
              <a:rPr lang="sv-SE" sz="2400" dirty="0">
                <a:solidFill>
                  <a:srgbClr val="000000"/>
                </a:solidFill>
                <a:ea typeface="Verdana" pitchFamily="34" charset="0"/>
                <a:cs typeface="Verdana" pitchFamily="34" charset="0"/>
              </a:rPr>
              <a:t>Skånes Universitetssjukhus, Malmö/Lund </a:t>
            </a:r>
          </a:p>
        </p:txBody>
      </p:sp>
      <p:sp>
        <p:nvSpPr>
          <p:cNvPr id="5" name="Platshållare för text 4">
            <a:extLst>
              <a:ext uri="{FF2B5EF4-FFF2-40B4-BE49-F238E27FC236}">
                <a16:creationId xmlns:a16="http://schemas.microsoft.com/office/drawing/2014/main" id="{911F1199-9CF5-4116-B09B-35588F8B1A91}"/>
              </a:ext>
            </a:extLst>
          </p:cNvPr>
          <p:cNvSpPr>
            <a:spLocks noGrp="1"/>
          </p:cNvSpPr>
          <p:nvPr>
            <p:ph type="body" sz="quarter" idx="3"/>
          </p:nvPr>
        </p:nvSpPr>
        <p:spPr>
          <a:xfrm>
            <a:off x="5599547" y="1994673"/>
            <a:ext cx="5183188" cy="823912"/>
          </a:xfrm>
        </p:spPr>
        <p:txBody>
          <a:bodyPr/>
          <a:lstStyle/>
          <a:p>
            <a:r>
              <a:rPr lang="sv-SE" b="0" dirty="0"/>
              <a:t>3 regioner för organdonation:</a:t>
            </a:r>
          </a:p>
        </p:txBody>
      </p:sp>
      <p:sp>
        <p:nvSpPr>
          <p:cNvPr id="6" name="Platshållare för innehåll 5">
            <a:extLst>
              <a:ext uri="{FF2B5EF4-FFF2-40B4-BE49-F238E27FC236}">
                <a16:creationId xmlns:a16="http://schemas.microsoft.com/office/drawing/2014/main" id="{BB3A334E-D9A0-408D-8AD5-07FD08030135}"/>
              </a:ext>
            </a:extLst>
          </p:cNvPr>
          <p:cNvSpPr>
            <a:spLocks noGrp="1"/>
          </p:cNvSpPr>
          <p:nvPr>
            <p:ph sz="quarter" idx="4"/>
          </p:nvPr>
        </p:nvSpPr>
        <p:spPr>
          <a:xfrm>
            <a:off x="5936901" y="2862128"/>
            <a:ext cx="4539343" cy="3684588"/>
          </a:xfrm>
        </p:spPr>
        <p:txBody>
          <a:bodyPr>
            <a:normAutofit/>
          </a:bodyPr>
          <a:lstStyle/>
          <a:p>
            <a:pPr marL="0" indent="0">
              <a:buNone/>
            </a:pPr>
            <a:r>
              <a:rPr lang="sv-SE" sz="2400" dirty="0"/>
              <a:t>Mellansverige, 4,2 milj. inv.</a:t>
            </a:r>
          </a:p>
          <a:p>
            <a:pPr marL="0" indent="0">
              <a:buNone/>
            </a:pPr>
            <a:r>
              <a:rPr lang="sv-SE" sz="2400" dirty="0"/>
              <a:t>Göteborg, 3,6 milj. inv.</a:t>
            </a:r>
          </a:p>
          <a:p>
            <a:pPr marL="0" indent="0">
              <a:buNone/>
            </a:pPr>
            <a:r>
              <a:rPr lang="sv-SE" sz="2400" dirty="0"/>
              <a:t>Malmö, 1.7 milj. inv.</a:t>
            </a:r>
          </a:p>
        </p:txBody>
      </p:sp>
      <p:grpSp>
        <p:nvGrpSpPr>
          <p:cNvPr id="44" name="Grupp 43">
            <a:extLst>
              <a:ext uri="{FF2B5EF4-FFF2-40B4-BE49-F238E27FC236}">
                <a16:creationId xmlns:a16="http://schemas.microsoft.com/office/drawing/2014/main" id="{89D65C89-2786-49EA-A959-CA87C6CF7CB4}"/>
              </a:ext>
            </a:extLst>
          </p:cNvPr>
          <p:cNvGrpSpPr/>
          <p:nvPr/>
        </p:nvGrpSpPr>
        <p:grpSpPr>
          <a:xfrm>
            <a:off x="9640893" y="1637212"/>
            <a:ext cx="1401576" cy="3601516"/>
            <a:chOff x="10119864" y="1402400"/>
            <a:chExt cx="1087023" cy="3235436"/>
          </a:xfrm>
        </p:grpSpPr>
        <p:sp>
          <p:nvSpPr>
            <p:cNvPr id="8" name="Freeform 5">
              <a:extLst>
                <a:ext uri="{FF2B5EF4-FFF2-40B4-BE49-F238E27FC236}">
                  <a16:creationId xmlns:a16="http://schemas.microsoft.com/office/drawing/2014/main" id="{CD861C39-8ECE-443B-AC0C-09E44EEFEA06}"/>
                </a:ext>
              </a:extLst>
            </p:cNvPr>
            <p:cNvSpPr>
              <a:spLocks/>
            </p:cNvSpPr>
            <p:nvPr/>
          </p:nvSpPr>
          <p:spPr bwMode="auto">
            <a:xfrm>
              <a:off x="10320192" y="1402400"/>
              <a:ext cx="847287" cy="896295"/>
            </a:xfrm>
            <a:custGeom>
              <a:avLst/>
              <a:gdLst>
                <a:gd name="T0" fmla="*/ 0 w 945"/>
                <a:gd name="T1" fmla="*/ 3 h 969"/>
                <a:gd name="T2" fmla="*/ 2 w 945"/>
                <a:gd name="T3" fmla="*/ 3 h 969"/>
                <a:gd name="T4" fmla="*/ 2 w 945"/>
                <a:gd name="T5" fmla="*/ 2 h 969"/>
                <a:gd name="T6" fmla="*/ 2 w 945"/>
                <a:gd name="T7" fmla="*/ 2 h 969"/>
                <a:gd name="T8" fmla="*/ 2 w 945"/>
                <a:gd name="T9" fmla="*/ 2 h 969"/>
                <a:gd name="T10" fmla="*/ 2 w 945"/>
                <a:gd name="T11" fmla="*/ 2 h 969"/>
                <a:gd name="T12" fmla="*/ 2 w 945"/>
                <a:gd name="T13" fmla="*/ 2 h 969"/>
                <a:gd name="T14" fmla="*/ 2 w 945"/>
                <a:gd name="T15" fmla="*/ 2 h 969"/>
                <a:gd name="T16" fmla="*/ 2 w 945"/>
                <a:gd name="T17" fmla="*/ 2 h 969"/>
                <a:gd name="T18" fmla="*/ 2 w 945"/>
                <a:gd name="T19" fmla="*/ 2 h 969"/>
                <a:gd name="T20" fmla="*/ 2 w 945"/>
                <a:gd name="T21" fmla="*/ 2 h 969"/>
                <a:gd name="T22" fmla="*/ 2 w 945"/>
                <a:gd name="T23" fmla="*/ 2 h 969"/>
                <a:gd name="T24" fmla="*/ 2 w 945"/>
                <a:gd name="T25" fmla="*/ 2 h 969"/>
                <a:gd name="T26" fmla="*/ 3 w 945"/>
                <a:gd name="T27" fmla="*/ 2 h 969"/>
                <a:gd name="T28" fmla="*/ 4 w 945"/>
                <a:gd name="T29" fmla="*/ 2 h 969"/>
                <a:gd name="T30" fmla="*/ 4 w 945"/>
                <a:gd name="T31" fmla="*/ 2 h 969"/>
                <a:gd name="T32" fmla="*/ 4 w 945"/>
                <a:gd name="T33" fmla="*/ 2 h 969"/>
                <a:gd name="T34" fmla="*/ 4 w 945"/>
                <a:gd name="T35" fmla="*/ 2 h 969"/>
                <a:gd name="T36" fmla="*/ 4 w 945"/>
                <a:gd name="T37" fmla="*/ 2 h 969"/>
                <a:gd name="T38" fmla="*/ 4 w 945"/>
                <a:gd name="T39" fmla="*/ 2 h 969"/>
                <a:gd name="T40" fmla="*/ 5 w 945"/>
                <a:gd name="T41" fmla="*/ 2 h 969"/>
                <a:gd name="T42" fmla="*/ 6 w 945"/>
                <a:gd name="T43" fmla="*/ 2 h 969"/>
                <a:gd name="T44" fmla="*/ 7 w 945"/>
                <a:gd name="T45" fmla="*/ 2 h 969"/>
                <a:gd name="T46" fmla="*/ 8 w 945"/>
                <a:gd name="T47" fmla="*/ 2 h 969"/>
                <a:gd name="T48" fmla="*/ 9 w 945"/>
                <a:gd name="T49" fmla="*/ 2 h 969"/>
                <a:gd name="T50" fmla="*/ 9 w 945"/>
                <a:gd name="T51" fmla="*/ 2 h 969"/>
                <a:gd name="T52" fmla="*/ 9 w 945"/>
                <a:gd name="T53" fmla="*/ 2 h 969"/>
                <a:gd name="T54" fmla="*/ 9 w 945"/>
                <a:gd name="T55" fmla="*/ 2 h 969"/>
                <a:gd name="T56" fmla="*/ 11 w 945"/>
                <a:gd name="T57" fmla="*/ 2 h 969"/>
                <a:gd name="T58" fmla="*/ 11 w 945"/>
                <a:gd name="T59" fmla="*/ 2 h 969"/>
                <a:gd name="T60" fmla="*/ 11 w 945"/>
                <a:gd name="T61" fmla="*/ 2 h 969"/>
                <a:gd name="T62" fmla="*/ 11 w 945"/>
                <a:gd name="T63" fmla="*/ 2 h 969"/>
                <a:gd name="T64" fmla="*/ 11 w 945"/>
                <a:gd name="T65" fmla="*/ 3 h 969"/>
                <a:gd name="T66" fmla="*/ 11 w 945"/>
                <a:gd name="T67" fmla="*/ 3 h 969"/>
                <a:gd name="T68" fmla="*/ 11 w 945"/>
                <a:gd name="T69" fmla="*/ 3 h 969"/>
                <a:gd name="T70" fmla="*/ 9 w 945"/>
                <a:gd name="T71" fmla="*/ 3 h 969"/>
                <a:gd name="T72" fmla="*/ 9 w 945"/>
                <a:gd name="T73" fmla="*/ 3 h 969"/>
                <a:gd name="T74" fmla="*/ 9 w 945"/>
                <a:gd name="T75" fmla="*/ 3 h 969"/>
                <a:gd name="T76" fmla="*/ 9 w 945"/>
                <a:gd name="T77" fmla="*/ 3 h 969"/>
                <a:gd name="T78" fmla="*/ 9 w 945"/>
                <a:gd name="T79" fmla="*/ 3 h 969"/>
                <a:gd name="T80" fmla="*/ 9 w 945"/>
                <a:gd name="T81" fmla="*/ 3 h 969"/>
                <a:gd name="T82" fmla="*/ 9 w 945"/>
                <a:gd name="T83" fmla="*/ 4 h 969"/>
                <a:gd name="T84" fmla="*/ 9 w 945"/>
                <a:gd name="T85" fmla="*/ 4 h 969"/>
                <a:gd name="T86" fmla="*/ 7 w 945"/>
                <a:gd name="T87" fmla="*/ 4 h 969"/>
                <a:gd name="T88" fmla="*/ 6 w 945"/>
                <a:gd name="T89" fmla="*/ 4 h 969"/>
                <a:gd name="T90" fmla="*/ 6 w 945"/>
                <a:gd name="T91" fmla="*/ 4 h 969"/>
                <a:gd name="T92" fmla="*/ 5 w 945"/>
                <a:gd name="T93" fmla="*/ 4 h 969"/>
                <a:gd name="T94" fmla="*/ 2 w 945"/>
                <a:gd name="T95" fmla="*/ 3 h 969"/>
                <a:gd name="T96" fmla="*/ 2 w 945"/>
                <a:gd name="T97" fmla="*/ 3 h 969"/>
                <a:gd name="T98" fmla="*/ 2 w 945"/>
                <a:gd name="T99" fmla="*/ 3 h 969"/>
                <a:gd name="T100" fmla="*/ 2 w 945"/>
                <a:gd name="T101" fmla="*/ 3 h 96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45"/>
                <a:gd name="T154" fmla="*/ 0 h 969"/>
                <a:gd name="T155" fmla="*/ 945 w 945"/>
                <a:gd name="T156" fmla="*/ 969 h 96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45" h="969">
                  <a:moveTo>
                    <a:pt x="16" y="787"/>
                  </a:moveTo>
                  <a:lnTo>
                    <a:pt x="0" y="734"/>
                  </a:lnTo>
                  <a:lnTo>
                    <a:pt x="12" y="722"/>
                  </a:lnTo>
                  <a:lnTo>
                    <a:pt x="35" y="702"/>
                  </a:lnTo>
                  <a:lnTo>
                    <a:pt x="32" y="685"/>
                  </a:lnTo>
                  <a:lnTo>
                    <a:pt x="23" y="665"/>
                  </a:lnTo>
                  <a:lnTo>
                    <a:pt x="35" y="649"/>
                  </a:lnTo>
                  <a:lnTo>
                    <a:pt x="48" y="632"/>
                  </a:lnTo>
                  <a:lnTo>
                    <a:pt x="72" y="604"/>
                  </a:lnTo>
                  <a:lnTo>
                    <a:pt x="88" y="575"/>
                  </a:lnTo>
                  <a:lnTo>
                    <a:pt x="27" y="518"/>
                  </a:lnTo>
                  <a:lnTo>
                    <a:pt x="32" y="498"/>
                  </a:lnTo>
                  <a:lnTo>
                    <a:pt x="67" y="465"/>
                  </a:lnTo>
                  <a:lnTo>
                    <a:pt x="60" y="411"/>
                  </a:lnTo>
                  <a:lnTo>
                    <a:pt x="56" y="403"/>
                  </a:lnTo>
                  <a:lnTo>
                    <a:pt x="83" y="367"/>
                  </a:lnTo>
                  <a:lnTo>
                    <a:pt x="120" y="329"/>
                  </a:lnTo>
                  <a:lnTo>
                    <a:pt x="153" y="346"/>
                  </a:lnTo>
                  <a:lnTo>
                    <a:pt x="170" y="322"/>
                  </a:lnTo>
                  <a:lnTo>
                    <a:pt x="178" y="281"/>
                  </a:lnTo>
                  <a:lnTo>
                    <a:pt x="178" y="268"/>
                  </a:lnTo>
                  <a:lnTo>
                    <a:pt x="165" y="253"/>
                  </a:lnTo>
                  <a:lnTo>
                    <a:pt x="157" y="228"/>
                  </a:lnTo>
                  <a:lnTo>
                    <a:pt x="157" y="212"/>
                  </a:lnTo>
                  <a:lnTo>
                    <a:pt x="170" y="198"/>
                  </a:lnTo>
                  <a:lnTo>
                    <a:pt x="197" y="195"/>
                  </a:lnTo>
                  <a:lnTo>
                    <a:pt x="226" y="191"/>
                  </a:lnTo>
                  <a:lnTo>
                    <a:pt x="251" y="187"/>
                  </a:lnTo>
                  <a:lnTo>
                    <a:pt x="274" y="187"/>
                  </a:lnTo>
                  <a:lnTo>
                    <a:pt x="303" y="183"/>
                  </a:lnTo>
                  <a:lnTo>
                    <a:pt x="324" y="179"/>
                  </a:lnTo>
                  <a:lnTo>
                    <a:pt x="332" y="175"/>
                  </a:lnTo>
                  <a:lnTo>
                    <a:pt x="340" y="170"/>
                  </a:lnTo>
                  <a:lnTo>
                    <a:pt x="345" y="162"/>
                  </a:lnTo>
                  <a:lnTo>
                    <a:pt x="327" y="150"/>
                  </a:lnTo>
                  <a:lnTo>
                    <a:pt x="327" y="138"/>
                  </a:lnTo>
                  <a:lnTo>
                    <a:pt x="332" y="117"/>
                  </a:lnTo>
                  <a:lnTo>
                    <a:pt x="324" y="101"/>
                  </a:lnTo>
                  <a:lnTo>
                    <a:pt x="316" y="68"/>
                  </a:lnTo>
                  <a:lnTo>
                    <a:pt x="311" y="40"/>
                  </a:lnTo>
                  <a:lnTo>
                    <a:pt x="340" y="0"/>
                  </a:lnTo>
                  <a:lnTo>
                    <a:pt x="367" y="6"/>
                  </a:lnTo>
                  <a:lnTo>
                    <a:pt x="432" y="40"/>
                  </a:lnTo>
                  <a:lnTo>
                    <a:pt x="457" y="80"/>
                  </a:lnTo>
                  <a:lnTo>
                    <a:pt x="587" y="125"/>
                  </a:lnTo>
                  <a:lnTo>
                    <a:pt x="610" y="134"/>
                  </a:lnTo>
                  <a:lnTo>
                    <a:pt x="642" y="134"/>
                  </a:lnTo>
                  <a:lnTo>
                    <a:pt x="658" y="134"/>
                  </a:lnTo>
                  <a:lnTo>
                    <a:pt x="684" y="159"/>
                  </a:lnTo>
                  <a:lnTo>
                    <a:pt x="691" y="175"/>
                  </a:lnTo>
                  <a:lnTo>
                    <a:pt x="740" y="183"/>
                  </a:lnTo>
                  <a:lnTo>
                    <a:pt x="756" y="224"/>
                  </a:lnTo>
                  <a:lnTo>
                    <a:pt x="781" y="289"/>
                  </a:lnTo>
                  <a:lnTo>
                    <a:pt x="772" y="322"/>
                  </a:lnTo>
                  <a:lnTo>
                    <a:pt x="781" y="337"/>
                  </a:lnTo>
                  <a:lnTo>
                    <a:pt x="797" y="314"/>
                  </a:lnTo>
                  <a:lnTo>
                    <a:pt x="813" y="346"/>
                  </a:lnTo>
                  <a:lnTo>
                    <a:pt x="822" y="420"/>
                  </a:lnTo>
                  <a:lnTo>
                    <a:pt x="861" y="437"/>
                  </a:lnTo>
                  <a:lnTo>
                    <a:pt x="878" y="461"/>
                  </a:lnTo>
                  <a:lnTo>
                    <a:pt x="870" y="493"/>
                  </a:lnTo>
                  <a:lnTo>
                    <a:pt x="886" y="559"/>
                  </a:lnTo>
                  <a:lnTo>
                    <a:pt x="878" y="583"/>
                  </a:lnTo>
                  <a:lnTo>
                    <a:pt x="911" y="649"/>
                  </a:lnTo>
                  <a:lnTo>
                    <a:pt x="944" y="689"/>
                  </a:lnTo>
                  <a:lnTo>
                    <a:pt x="919" y="706"/>
                  </a:lnTo>
                  <a:lnTo>
                    <a:pt x="878" y="722"/>
                  </a:lnTo>
                  <a:lnTo>
                    <a:pt x="854" y="722"/>
                  </a:lnTo>
                  <a:lnTo>
                    <a:pt x="845" y="730"/>
                  </a:lnTo>
                  <a:lnTo>
                    <a:pt x="829" y="738"/>
                  </a:lnTo>
                  <a:lnTo>
                    <a:pt x="797" y="730"/>
                  </a:lnTo>
                  <a:lnTo>
                    <a:pt x="772" y="738"/>
                  </a:lnTo>
                  <a:lnTo>
                    <a:pt x="764" y="730"/>
                  </a:lnTo>
                  <a:lnTo>
                    <a:pt x="764" y="747"/>
                  </a:lnTo>
                  <a:lnTo>
                    <a:pt x="772" y="771"/>
                  </a:lnTo>
                  <a:lnTo>
                    <a:pt x="764" y="796"/>
                  </a:lnTo>
                  <a:lnTo>
                    <a:pt x="748" y="796"/>
                  </a:lnTo>
                  <a:lnTo>
                    <a:pt x="732" y="812"/>
                  </a:lnTo>
                  <a:lnTo>
                    <a:pt x="740" y="828"/>
                  </a:lnTo>
                  <a:lnTo>
                    <a:pt x="748" y="844"/>
                  </a:lnTo>
                  <a:lnTo>
                    <a:pt x="748" y="852"/>
                  </a:lnTo>
                  <a:lnTo>
                    <a:pt x="732" y="860"/>
                  </a:lnTo>
                  <a:lnTo>
                    <a:pt x="719" y="881"/>
                  </a:lnTo>
                  <a:lnTo>
                    <a:pt x="724" y="901"/>
                  </a:lnTo>
                  <a:lnTo>
                    <a:pt x="729" y="914"/>
                  </a:lnTo>
                  <a:lnTo>
                    <a:pt x="724" y="922"/>
                  </a:lnTo>
                  <a:lnTo>
                    <a:pt x="642" y="926"/>
                  </a:lnTo>
                  <a:lnTo>
                    <a:pt x="553" y="910"/>
                  </a:lnTo>
                  <a:lnTo>
                    <a:pt x="537" y="926"/>
                  </a:lnTo>
                  <a:lnTo>
                    <a:pt x="521" y="968"/>
                  </a:lnTo>
                  <a:lnTo>
                    <a:pt x="505" y="968"/>
                  </a:lnTo>
                  <a:lnTo>
                    <a:pt x="489" y="968"/>
                  </a:lnTo>
                  <a:lnTo>
                    <a:pt x="432" y="935"/>
                  </a:lnTo>
                  <a:lnTo>
                    <a:pt x="367" y="926"/>
                  </a:lnTo>
                  <a:lnTo>
                    <a:pt x="303" y="886"/>
                  </a:lnTo>
                  <a:lnTo>
                    <a:pt x="223" y="844"/>
                  </a:lnTo>
                  <a:lnTo>
                    <a:pt x="173" y="812"/>
                  </a:lnTo>
                  <a:lnTo>
                    <a:pt x="149" y="804"/>
                  </a:lnTo>
                  <a:lnTo>
                    <a:pt x="133" y="821"/>
                  </a:lnTo>
                  <a:lnTo>
                    <a:pt x="99" y="804"/>
                  </a:lnTo>
                  <a:lnTo>
                    <a:pt x="76" y="787"/>
                  </a:lnTo>
                  <a:lnTo>
                    <a:pt x="16" y="787"/>
                  </a:lnTo>
                </a:path>
              </a:pathLst>
            </a:custGeom>
            <a:solidFill>
              <a:srgbClr val="B2B2B2"/>
            </a:solidFill>
            <a:ln w="9525" cap="rnd">
              <a:solidFill>
                <a:srgbClr val="B2B2B2"/>
              </a:solidFill>
              <a:round/>
              <a:headEnd/>
              <a:tailEnd/>
            </a:ln>
          </p:spPr>
          <p:txBody>
            <a:bodyPr/>
            <a:lstStyle/>
            <a:p>
              <a:endParaRPr lang="sv-SE" dirty="0"/>
            </a:p>
          </p:txBody>
        </p:sp>
        <p:sp>
          <p:nvSpPr>
            <p:cNvPr id="9" name="Rectangle 6">
              <a:extLst>
                <a:ext uri="{FF2B5EF4-FFF2-40B4-BE49-F238E27FC236}">
                  <a16:creationId xmlns:a16="http://schemas.microsoft.com/office/drawing/2014/main" id="{0CE8946B-CAC9-460E-92EB-D5CE1D61C7F7}"/>
                </a:ext>
              </a:extLst>
            </p:cNvPr>
            <p:cNvSpPr>
              <a:spLocks noChangeArrowheads="1"/>
            </p:cNvSpPr>
            <p:nvPr/>
          </p:nvSpPr>
          <p:spPr bwMode="auto">
            <a:xfrm>
              <a:off x="10830315" y="2752771"/>
              <a:ext cx="376572" cy="118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sv-SE" altLang="sv-SE" dirty="0"/>
            </a:p>
          </p:txBody>
        </p:sp>
        <p:sp>
          <p:nvSpPr>
            <p:cNvPr id="10" name="Freeform 7">
              <a:extLst>
                <a:ext uri="{FF2B5EF4-FFF2-40B4-BE49-F238E27FC236}">
                  <a16:creationId xmlns:a16="http://schemas.microsoft.com/office/drawing/2014/main" id="{4B385BDB-4295-4103-B882-678A1437ACFB}"/>
                </a:ext>
              </a:extLst>
            </p:cNvPr>
            <p:cNvSpPr>
              <a:spLocks/>
            </p:cNvSpPr>
            <p:nvPr/>
          </p:nvSpPr>
          <p:spPr bwMode="auto">
            <a:xfrm>
              <a:off x="10876292" y="3360971"/>
              <a:ext cx="36125" cy="47423"/>
            </a:xfrm>
            <a:custGeom>
              <a:avLst/>
              <a:gdLst>
                <a:gd name="T0" fmla="*/ 2 w 40"/>
                <a:gd name="T1" fmla="*/ 0 h 51"/>
                <a:gd name="T2" fmla="*/ 0 w 40"/>
                <a:gd name="T3" fmla="*/ 0 h 51"/>
                <a:gd name="T4" fmla="*/ 2 w 40"/>
                <a:gd name="T5" fmla="*/ 2 h 51"/>
                <a:gd name="T6" fmla="*/ 2 w 40"/>
                <a:gd name="T7" fmla="*/ 2 h 51"/>
                <a:gd name="T8" fmla="*/ 2 w 40"/>
                <a:gd name="T9" fmla="*/ 2 h 51"/>
                <a:gd name="T10" fmla="*/ 2 w 40"/>
                <a:gd name="T11" fmla="*/ 2 h 51"/>
                <a:gd name="T12" fmla="*/ 2 w 40"/>
                <a:gd name="T13" fmla="*/ 2 h 51"/>
                <a:gd name="T14" fmla="*/ 2 w 40"/>
                <a:gd name="T15" fmla="*/ 2 h 51"/>
                <a:gd name="T16" fmla="*/ 2 w 40"/>
                <a:gd name="T17" fmla="*/ 2 h 51"/>
                <a:gd name="T18" fmla="*/ 2 w 40"/>
                <a:gd name="T19" fmla="*/ 2 h 51"/>
                <a:gd name="T20" fmla="*/ 2 w 40"/>
                <a:gd name="T21" fmla="*/ 0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0"/>
                <a:gd name="T34" fmla="*/ 0 h 51"/>
                <a:gd name="T35" fmla="*/ 40 w 40"/>
                <a:gd name="T36" fmla="*/ 51 h 5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0" h="51">
                  <a:moveTo>
                    <a:pt x="7" y="0"/>
                  </a:moveTo>
                  <a:lnTo>
                    <a:pt x="0" y="0"/>
                  </a:lnTo>
                  <a:lnTo>
                    <a:pt x="7" y="16"/>
                  </a:lnTo>
                  <a:lnTo>
                    <a:pt x="14" y="25"/>
                  </a:lnTo>
                  <a:lnTo>
                    <a:pt x="14" y="41"/>
                  </a:lnTo>
                  <a:lnTo>
                    <a:pt x="39" y="50"/>
                  </a:lnTo>
                  <a:lnTo>
                    <a:pt x="39" y="41"/>
                  </a:lnTo>
                  <a:lnTo>
                    <a:pt x="30" y="25"/>
                  </a:lnTo>
                  <a:lnTo>
                    <a:pt x="30" y="16"/>
                  </a:lnTo>
                  <a:lnTo>
                    <a:pt x="23" y="16"/>
                  </a:lnTo>
                  <a:lnTo>
                    <a:pt x="7" y="0"/>
                  </a:lnTo>
                </a:path>
              </a:pathLst>
            </a:custGeom>
            <a:solidFill>
              <a:schemeClr val="accent2"/>
            </a:solidFill>
            <a:ln w="9525" cap="rnd">
              <a:solidFill>
                <a:schemeClr val="accent2"/>
              </a:solidFill>
              <a:round/>
              <a:headEnd/>
              <a:tailEnd/>
            </a:ln>
          </p:spPr>
          <p:txBody>
            <a:bodyPr/>
            <a:lstStyle/>
            <a:p>
              <a:endParaRPr lang="sv-SE" dirty="0"/>
            </a:p>
          </p:txBody>
        </p:sp>
        <p:sp>
          <p:nvSpPr>
            <p:cNvPr id="11" name="Freeform 8">
              <a:extLst>
                <a:ext uri="{FF2B5EF4-FFF2-40B4-BE49-F238E27FC236}">
                  <a16:creationId xmlns:a16="http://schemas.microsoft.com/office/drawing/2014/main" id="{E4692194-D53B-4D7F-8E25-2E9390D3874C}"/>
                </a:ext>
              </a:extLst>
            </p:cNvPr>
            <p:cNvSpPr>
              <a:spLocks/>
            </p:cNvSpPr>
            <p:nvPr/>
          </p:nvSpPr>
          <p:spPr bwMode="auto">
            <a:xfrm>
              <a:off x="10145042" y="3056278"/>
              <a:ext cx="719344" cy="652528"/>
            </a:xfrm>
            <a:custGeom>
              <a:avLst/>
              <a:gdLst>
                <a:gd name="T0" fmla="*/ 2 w 624"/>
                <a:gd name="T1" fmla="*/ 2 h 549"/>
                <a:gd name="T2" fmla="*/ 2 w 624"/>
                <a:gd name="T3" fmla="*/ 2 h 549"/>
                <a:gd name="T4" fmla="*/ 2 w 624"/>
                <a:gd name="T5" fmla="*/ 2 h 549"/>
                <a:gd name="T6" fmla="*/ 2 w 624"/>
                <a:gd name="T7" fmla="*/ 2 h 549"/>
                <a:gd name="T8" fmla="*/ 2 w 624"/>
                <a:gd name="T9" fmla="*/ 2 h 549"/>
                <a:gd name="T10" fmla="*/ 2 w 624"/>
                <a:gd name="T11" fmla="*/ 2 h 549"/>
                <a:gd name="T12" fmla="*/ 2 w 624"/>
                <a:gd name="T13" fmla="*/ 2 h 549"/>
                <a:gd name="T14" fmla="*/ 2 w 624"/>
                <a:gd name="T15" fmla="*/ 2 h 549"/>
                <a:gd name="T16" fmla="*/ 2 w 624"/>
                <a:gd name="T17" fmla="*/ 2 h 549"/>
                <a:gd name="T18" fmla="*/ 3 w 624"/>
                <a:gd name="T19" fmla="*/ 2 h 549"/>
                <a:gd name="T20" fmla="*/ 4 w 624"/>
                <a:gd name="T21" fmla="*/ 2 h 549"/>
                <a:gd name="T22" fmla="*/ 5 w 624"/>
                <a:gd name="T23" fmla="*/ 2 h 549"/>
                <a:gd name="T24" fmla="*/ 5 w 624"/>
                <a:gd name="T25" fmla="*/ 2 h 549"/>
                <a:gd name="T26" fmla="*/ 6 w 624"/>
                <a:gd name="T27" fmla="*/ 2 h 549"/>
                <a:gd name="T28" fmla="*/ 6 w 624"/>
                <a:gd name="T29" fmla="*/ 2 h 549"/>
                <a:gd name="T30" fmla="*/ 6 w 624"/>
                <a:gd name="T31" fmla="*/ 2 h 549"/>
                <a:gd name="T32" fmla="*/ 7 w 624"/>
                <a:gd name="T33" fmla="*/ 2 h 549"/>
                <a:gd name="T34" fmla="*/ 7 w 624"/>
                <a:gd name="T35" fmla="*/ 2 h 549"/>
                <a:gd name="T36" fmla="*/ 7 w 624"/>
                <a:gd name="T37" fmla="*/ 2 h 549"/>
                <a:gd name="T38" fmla="*/ 7 w 624"/>
                <a:gd name="T39" fmla="*/ 2 h 549"/>
                <a:gd name="T40" fmla="*/ 7 w 624"/>
                <a:gd name="T41" fmla="*/ 2 h 549"/>
                <a:gd name="T42" fmla="*/ 7 w 624"/>
                <a:gd name="T43" fmla="*/ 2 h 549"/>
                <a:gd name="T44" fmla="*/ 7 w 624"/>
                <a:gd name="T45" fmla="*/ 2 h 549"/>
                <a:gd name="T46" fmla="*/ 6 w 624"/>
                <a:gd name="T47" fmla="*/ 2 h 549"/>
                <a:gd name="T48" fmla="*/ 6 w 624"/>
                <a:gd name="T49" fmla="*/ 2 h 549"/>
                <a:gd name="T50" fmla="*/ 5 w 624"/>
                <a:gd name="T51" fmla="*/ 2 h 549"/>
                <a:gd name="T52" fmla="*/ 5 w 624"/>
                <a:gd name="T53" fmla="*/ 2 h 549"/>
                <a:gd name="T54" fmla="*/ 5 w 624"/>
                <a:gd name="T55" fmla="*/ 2 h 549"/>
                <a:gd name="T56" fmla="*/ 4 w 624"/>
                <a:gd name="T57" fmla="*/ 2 h 549"/>
                <a:gd name="T58" fmla="*/ 4 w 624"/>
                <a:gd name="T59" fmla="*/ 2 h 549"/>
                <a:gd name="T60" fmla="*/ 4 w 624"/>
                <a:gd name="T61" fmla="*/ 2 h 549"/>
                <a:gd name="T62" fmla="*/ 3 w 624"/>
                <a:gd name="T63" fmla="*/ 2 h 549"/>
                <a:gd name="T64" fmla="*/ 2 w 624"/>
                <a:gd name="T65" fmla="*/ 2 h 549"/>
                <a:gd name="T66" fmla="*/ 2 w 624"/>
                <a:gd name="T67" fmla="*/ 2 h 549"/>
                <a:gd name="T68" fmla="*/ 2 w 624"/>
                <a:gd name="T69" fmla="*/ 2 h 549"/>
                <a:gd name="T70" fmla="*/ 2 w 624"/>
                <a:gd name="T71" fmla="*/ 2 h 549"/>
                <a:gd name="T72" fmla="*/ 2 w 624"/>
                <a:gd name="T73" fmla="*/ 1 h 549"/>
                <a:gd name="T74" fmla="*/ 0 w 624"/>
                <a:gd name="T75" fmla="*/ 0 h 54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24"/>
                <a:gd name="T115" fmla="*/ 0 h 549"/>
                <a:gd name="T116" fmla="*/ 624 w 624"/>
                <a:gd name="T117" fmla="*/ 549 h 54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24" h="549">
                  <a:moveTo>
                    <a:pt x="0" y="0"/>
                  </a:moveTo>
                  <a:lnTo>
                    <a:pt x="4" y="26"/>
                  </a:lnTo>
                  <a:lnTo>
                    <a:pt x="12" y="41"/>
                  </a:lnTo>
                  <a:lnTo>
                    <a:pt x="9" y="61"/>
                  </a:lnTo>
                  <a:lnTo>
                    <a:pt x="27" y="116"/>
                  </a:lnTo>
                  <a:lnTo>
                    <a:pt x="27" y="144"/>
                  </a:lnTo>
                  <a:lnTo>
                    <a:pt x="36" y="161"/>
                  </a:lnTo>
                  <a:lnTo>
                    <a:pt x="50" y="169"/>
                  </a:lnTo>
                  <a:lnTo>
                    <a:pt x="59" y="161"/>
                  </a:lnTo>
                  <a:lnTo>
                    <a:pt x="83" y="178"/>
                  </a:lnTo>
                  <a:lnTo>
                    <a:pt x="124" y="238"/>
                  </a:lnTo>
                  <a:lnTo>
                    <a:pt x="119" y="251"/>
                  </a:lnTo>
                  <a:lnTo>
                    <a:pt x="97" y="286"/>
                  </a:lnTo>
                  <a:lnTo>
                    <a:pt x="87" y="308"/>
                  </a:lnTo>
                  <a:lnTo>
                    <a:pt x="103" y="303"/>
                  </a:lnTo>
                  <a:lnTo>
                    <a:pt x="135" y="337"/>
                  </a:lnTo>
                  <a:lnTo>
                    <a:pt x="167" y="379"/>
                  </a:lnTo>
                  <a:lnTo>
                    <a:pt x="202" y="396"/>
                  </a:lnTo>
                  <a:lnTo>
                    <a:pt x="250" y="450"/>
                  </a:lnTo>
                  <a:lnTo>
                    <a:pt x="250" y="467"/>
                  </a:lnTo>
                  <a:lnTo>
                    <a:pt x="266" y="471"/>
                  </a:lnTo>
                  <a:lnTo>
                    <a:pt x="316" y="505"/>
                  </a:lnTo>
                  <a:lnTo>
                    <a:pt x="348" y="548"/>
                  </a:lnTo>
                  <a:lnTo>
                    <a:pt x="369" y="531"/>
                  </a:lnTo>
                  <a:lnTo>
                    <a:pt x="390" y="514"/>
                  </a:lnTo>
                  <a:lnTo>
                    <a:pt x="406" y="514"/>
                  </a:lnTo>
                  <a:lnTo>
                    <a:pt x="438" y="522"/>
                  </a:lnTo>
                  <a:lnTo>
                    <a:pt x="459" y="539"/>
                  </a:lnTo>
                  <a:lnTo>
                    <a:pt x="484" y="536"/>
                  </a:lnTo>
                  <a:lnTo>
                    <a:pt x="511" y="522"/>
                  </a:lnTo>
                  <a:lnTo>
                    <a:pt x="512" y="522"/>
                  </a:lnTo>
                  <a:lnTo>
                    <a:pt x="509" y="467"/>
                  </a:lnTo>
                  <a:lnTo>
                    <a:pt x="512" y="462"/>
                  </a:lnTo>
                  <a:lnTo>
                    <a:pt x="538" y="462"/>
                  </a:lnTo>
                  <a:lnTo>
                    <a:pt x="561" y="462"/>
                  </a:lnTo>
                  <a:lnTo>
                    <a:pt x="566" y="462"/>
                  </a:lnTo>
                  <a:lnTo>
                    <a:pt x="585" y="453"/>
                  </a:lnTo>
                  <a:lnTo>
                    <a:pt x="600" y="438"/>
                  </a:lnTo>
                  <a:lnTo>
                    <a:pt x="623" y="434"/>
                  </a:lnTo>
                  <a:lnTo>
                    <a:pt x="593" y="404"/>
                  </a:lnTo>
                  <a:lnTo>
                    <a:pt x="553" y="354"/>
                  </a:lnTo>
                  <a:lnTo>
                    <a:pt x="545" y="346"/>
                  </a:lnTo>
                  <a:lnTo>
                    <a:pt x="553" y="337"/>
                  </a:lnTo>
                  <a:lnTo>
                    <a:pt x="569" y="320"/>
                  </a:lnTo>
                  <a:lnTo>
                    <a:pt x="569" y="303"/>
                  </a:lnTo>
                  <a:lnTo>
                    <a:pt x="553" y="286"/>
                  </a:lnTo>
                  <a:lnTo>
                    <a:pt x="512" y="246"/>
                  </a:lnTo>
                  <a:lnTo>
                    <a:pt x="503" y="237"/>
                  </a:lnTo>
                  <a:lnTo>
                    <a:pt x="487" y="246"/>
                  </a:lnTo>
                  <a:lnTo>
                    <a:pt x="471" y="237"/>
                  </a:lnTo>
                  <a:lnTo>
                    <a:pt x="464" y="219"/>
                  </a:lnTo>
                  <a:lnTo>
                    <a:pt x="431" y="169"/>
                  </a:lnTo>
                  <a:lnTo>
                    <a:pt x="397" y="136"/>
                  </a:lnTo>
                  <a:lnTo>
                    <a:pt x="386" y="136"/>
                  </a:lnTo>
                  <a:lnTo>
                    <a:pt x="375" y="127"/>
                  </a:lnTo>
                  <a:lnTo>
                    <a:pt x="370" y="138"/>
                  </a:lnTo>
                  <a:lnTo>
                    <a:pt x="364" y="144"/>
                  </a:lnTo>
                  <a:lnTo>
                    <a:pt x="357" y="144"/>
                  </a:lnTo>
                  <a:lnTo>
                    <a:pt x="342" y="134"/>
                  </a:lnTo>
                  <a:lnTo>
                    <a:pt x="327" y="134"/>
                  </a:lnTo>
                  <a:lnTo>
                    <a:pt x="316" y="125"/>
                  </a:lnTo>
                  <a:lnTo>
                    <a:pt x="305" y="127"/>
                  </a:lnTo>
                  <a:lnTo>
                    <a:pt x="287" y="116"/>
                  </a:lnTo>
                  <a:lnTo>
                    <a:pt x="258" y="119"/>
                  </a:lnTo>
                  <a:lnTo>
                    <a:pt x="209" y="127"/>
                  </a:lnTo>
                  <a:lnTo>
                    <a:pt x="192" y="136"/>
                  </a:lnTo>
                  <a:lnTo>
                    <a:pt x="184" y="144"/>
                  </a:lnTo>
                  <a:lnTo>
                    <a:pt x="176" y="136"/>
                  </a:lnTo>
                  <a:lnTo>
                    <a:pt x="167" y="111"/>
                  </a:lnTo>
                  <a:lnTo>
                    <a:pt x="151" y="94"/>
                  </a:lnTo>
                  <a:lnTo>
                    <a:pt x="126" y="59"/>
                  </a:lnTo>
                  <a:lnTo>
                    <a:pt x="86" y="26"/>
                  </a:lnTo>
                  <a:lnTo>
                    <a:pt x="69" y="10"/>
                  </a:lnTo>
                  <a:lnTo>
                    <a:pt x="60" y="1"/>
                  </a:lnTo>
                  <a:lnTo>
                    <a:pt x="44" y="1"/>
                  </a:lnTo>
                  <a:lnTo>
                    <a:pt x="0" y="0"/>
                  </a:lnTo>
                </a:path>
              </a:pathLst>
            </a:custGeom>
            <a:solidFill>
              <a:schemeClr val="accent2"/>
            </a:solidFill>
            <a:ln w="9525" cap="rnd">
              <a:solidFill>
                <a:schemeClr val="accent2"/>
              </a:solidFill>
              <a:round/>
              <a:headEnd/>
              <a:tailEnd/>
            </a:ln>
          </p:spPr>
          <p:txBody>
            <a:bodyPr/>
            <a:lstStyle/>
            <a:p>
              <a:endParaRPr lang="sv-SE" dirty="0"/>
            </a:p>
          </p:txBody>
        </p:sp>
        <p:sp>
          <p:nvSpPr>
            <p:cNvPr id="12" name="Freeform 9">
              <a:extLst>
                <a:ext uri="{FF2B5EF4-FFF2-40B4-BE49-F238E27FC236}">
                  <a16:creationId xmlns:a16="http://schemas.microsoft.com/office/drawing/2014/main" id="{9F8F6C80-85D0-482F-8E8E-78BE63186389}"/>
                </a:ext>
              </a:extLst>
            </p:cNvPr>
            <p:cNvSpPr>
              <a:spLocks/>
            </p:cNvSpPr>
            <p:nvPr/>
          </p:nvSpPr>
          <p:spPr bwMode="auto">
            <a:xfrm>
              <a:off x="10174853" y="2992257"/>
              <a:ext cx="614958" cy="796842"/>
            </a:xfrm>
            <a:custGeom>
              <a:avLst/>
              <a:gdLst>
                <a:gd name="T0" fmla="*/ 4 w 410"/>
                <a:gd name="T1" fmla="*/ 2 h 515"/>
                <a:gd name="T2" fmla="*/ 3 w 410"/>
                <a:gd name="T3" fmla="*/ 2 h 515"/>
                <a:gd name="T4" fmla="*/ 3 w 410"/>
                <a:gd name="T5" fmla="*/ 2 h 515"/>
                <a:gd name="T6" fmla="*/ 3 w 410"/>
                <a:gd name="T7" fmla="*/ 2 h 515"/>
                <a:gd name="T8" fmla="*/ 3 w 410"/>
                <a:gd name="T9" fmla="*/ 2 h 515"/>
                <a:gd name="T10" fmla="*/ 2 w 410"/>
                <a:gd name="T11" fmla="*/ 2 h 515"/>
                <a:gd name="T12" fmla="*/ 2 w 410"/>
                <a:gd name="T13" fmla="*/ 2 h 515"/>
                <a:gd name="T14" fmla="*/ 2 w 410"/>
                <a:gd name="T15" fmla="*/ 2 h 515"/>
                <a:gd name="T16" fmla="*/ 2 w 410"/>
                <a:gd name="T17" fmla="*/ 2 h 515"/>
                <a:gd name="T18" fmla="*/ 2 w 410"/>
                <a:gd name="T19" fmla="*/ 2 h 515"/>
                <a:gd name="T20" fmla="*/ 2 w 410"/>
                <a:gd name="T21" fmla="*/ 2 h 515"/>
                <a:gd name="T22" fmla="*/ 2 w 410"/>
                <a:gd name="T23" fmla="*/ 2 h 515"/>
                <a:gd name="T24" fmla="*/ 2 w 410"/>
                <a:gd name="T25" fmla="*/ 2 h 515"/>
                <a:gd name="T26" fmla="*/ 0 w 410"/>
                <a:gd name="T27" fmla="*/ 2 h 515"/>
                <a:gd name="T28" fmla="*/ 0 w 410"/>
                <a:gd name="T29" fmla="*/ 2 h 515"/>
                <a:gd name="T30" fmla="*/ 2 w 410"/>
                <a:gd name="T31" fmla="*/ 2 h 515"/>
                <a:gd name="T32" fmla="*/ 2 w 410"/>
                <a:gd name="T33" fmla="*/ 2 h 515"/>
                <a:gd name="T34" fmla="*/ 2 w 410"/>
                <a:gd name="T35" fmla="*/ 2 h 515"/>
                <a:gd name="T36" fmla="*/ 2 w 410"/>
                <a:gd name="T37" fmla="*/ 2 h 515"/>
                <a:gd name="T38" fmla="*/ 2 w 410"/>
                <a:gd name="T39" fmla="*/ 2 h 515"/>
                <a:gd name="T40" fmla="*/ 2 w 410"/>
                <a:gd name="T41" fmla="*/ 2 h 515"/>
                <a:gd name="T42" fmla="*/ 2 w 410"/>
                <a:gd name="T43" fmla="*/ 2 h 515"/>
                <a:gd name="T44" fmla="*/ 2 w 410"/>
                <a:gd name="T45" fmla="*/ 2 h 515"/>
                <a:gd name="T46" fmla="*/ 2 w 410"/>
                <a:gd name="T47" fmla="*/ 2 h 515"/>
                <a:gd name="T48" fmla="*/ 3 w 410"/>
                <a:gd name="T49" fmla="*/ 2 h 515"/>
                <a:gd name="T50" fmla="*/ 4 w 410"/>
                <a:gd name="T51" fmla="*/ 2 h 515"/>
                <a:gd name="T52" fmla="*/ 4 w 410"/>
                <a:gd name="T53" fmla="*/ 2 h 515"/>
                <a:gd name="T54" fmla="*/ 4 w 410"/>
                <a:gd name="T55" fmla="*/ 2 h 515"/>
                <a:gd name="T56" fmla="*/ 4 w 410"/>
                <a:gd name="T57" fmla="*/ 2 h 515"/>
                <a:gd name="T58" fmla="*/ 4 w 410"/>
                <a:gd name="T59" fmla="*/ 2 h 515"/>
                <a:gd name="T60" fmla="*/ 4 w 410"/>
                <a:gd name="T61" fmla="*/ 2 h 515"/>
                <a:gd name="T62" fmla="*/ 4 w 410"/>
                <a:gd name="T63" fmla="*/ 2 h 515"/>
                <a:gd name="T64" fmla="*/ 5 w 410"/>
                <a:gd name="T65" fmla="*/ 2 h 515"/>
                <a:gd name="T66" fmla="*/ 5 w 410"/>
                <a:gd name="T67" fmla="*/ 2 h 515"/>
                <a:gd name="T68" fmla="*/ 5 w 410"/>
                <a:gd name="T69" fmla="*/ 2 h 515"/>
                <a:gd name="T70" fmla="*/ 5 w 410"/>
                <a:gd name="T71" fmla="*/ 2 h 515"/>
                <a:gd name="T72" fmla="*/ 4 w 410"/>
                <a:gd name="T73" fmla="*/ 2 h 51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10"/>
                <a:gd name="T112" fmla="*/ 0 h 515"/>
                <a:gd name="T113" fmla="*/ 410 w 410"/>
                <a:gd name="T114" fmla="*/ 515 h 51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10" h="515">
                  <a:moveTo>
                    <a:pt x="326" y="514"/>
                  </a:moveTo>
                  <a:lnTo>
                    <a:pt x="326" y="505"/>
                  </a:lnTo>
                  <a:lnTo>
                    <a:pt x="301" y="480"/>
                  </a:lnTo>
                  <a:lnTo>
                    <a:pt x="277" y="444"/>
                  </a:lnTo>
                  <a:lnTo>
                    <a:pt x="261" y="428"/>
                  </a:lnTo>
                  <a:lnTo>
                    <a:pt x="252" y="412"/>
                  </a:lnTo>
                  <a:lnTo>
                    <a:pt x="261" y="412"/>
                  </a:lnTo>
                  <a:lnTo>
                    <a:pt x="277" y="394"/>
                  </a:lnTo>
                  <a:lnTo>
                    <a:pt x="277" y="377"/>
                  </a:lnTo>
                  <a:lnTo>
                    <a:pt x="258" y="359"/>
                  </a:lnTo>
                  <a:lnTo>
                    <a:pt x="242" y="337"/>
                  </a:lnTo>
                  <a:lnTo>
                    <a:pt x="220" y="318"/>
                  </a:lnTo>
                  <a:lnTo>
                    <a:pt x="213" y="309"/>
                  </a:lnTo>
                  <a:lnTo>
                    <a:pt x="204" y="309"/>
                  </a:lnTo>
                  <a:lnTo>
                    <a:pt x="195" y="318"/>
                  </a:lnTo>
                  <a:lnTo>
                    <a:pt x="179" y="309"/>
                  </a:lnTo>
                  <a:lnTo>
                    <a:pt x="165" y="285"/>
                  </a:lnTo>
                  <a:lnTo>
                    <a:pt x="139" y="240"/>
                  </a:lnTo>
                  <a:lnTo>
                    <a:pt x="106" y="208"/>
                  </a:lnTo>
                  <a:lnTo>
                    <a:pt x="97" y="208"/>
                  </a:lnTo>
                  <a:lnTo>
                    <a:pt x="81" y="199"/>
                  </a:lnTo>
                  <a:lnTo>
                    <a:pt x="81" y="208"/>
                  </a:lnTo>
                  <a:lnTo>
                    <a:pt x="66" y="217"/>
                  </a:lnTo>
                  <a:lnTo>
                    <a:pt x="48" y="208"/>
                  </a:lnTo>
                  <a:lnTo>
                    <a:pt x="39" y="208"/>
                  </a:lnTo>
                  <a:lnTo>
                    <a:pt x="23" y="199"/>
                  </a:lnTo>
                  <a:lnTo>
                    <a:pt x="16" y="199"/>
                  </a:lnTo>
                  <a:lnTo>
                    <a:pt x="0" y="191"/>
                  </a:lnTo>
                  <a:lnTo>
                    <a:pt x="0" y="182"/>
                  </a:lnTo>
                  <a:lnTo>
                    <a:pt x="0" y="149"/>
                  </a:lnTo>
                  <a:lnTo>
                    <a:pt x="7" y="141"/>
                  </a:lnTo>
                  <a:lnTo>
                    <a:pt x="23" y="131"/>
                  </a:lnTo>
                  <a:lnTo>
                    <a:pt x="32" y="142"/>
                  </a:lnTo>
                  <a:lnTo>
                    <a:pt x="38" y="144"/>
                  </a:lnTo>
                  <a:lnTo>
                    <a:pt x="48" y="141"/>
                  </a:lnTo>
                  <a:lnTo>
                    <a:pt x="57" y="123"/>
                  </a:lnTo>
                  <a:lnTo>
                    <a:pt x="46" y="108"/>
                  </a:lnTo>
                  <a:lnTo>
                    <a:pt x="64" y="78"/>
                  </a:lnTo>
                  <a:lnTo>
                    <a:pt x="65" y="64"/>
                  </a:lnTo>
                  <a:lnTo>
                    <a:pt x="65" y="39"/>
                  </a:lnTo>
                  <a:lnTo>
                    <a:pt x="71" y="25"/>
                  </a:lnTo>
                  <a:lnTo>
                    <a:pt x="86" y="12"/>
                  </a:lnTo>
                  <a:lnTo>
                    <a:pt x="96" y="0"/>
                  </a:lnTo>
                  <a:lnTo>
                    <a:pt x="113" y="3"/>
                  </a:lnTo>
                  <a:lnTo>
                    <a:pt x="163" y="21"/>
                  </a:lnTo>
                  <a:lnTo>
                    <a:pt x="204" y="21"/>
                  </a:lnTo>
                  <a:lnTo>
                    <a:pt x="220" y="21"/>
                  </a:lnTo>
                  <a:lnTo>
                    <a:pt x="236" y="13"/>
                  </a:lnTo>
                  <a:lnTo>
                    <a:pt x="252" y="13"/>
                  </a:lnTo>
                  <a:lnTo>
                    <a:pt x="277" y="13"/>
                  </a:lnTo>
                  <a:lnTo>
                    <a:pt x="285" y="13"/>
                  </a:lnTo>
                  <a:lnTo>
                    <a:pt x="310" y="4"/>
                  </a:lnTo>
                  <a:lnTo>
                    <a:pt x="326" y="13"/>
                  </a:lnTo>
                  <a:lnTo>
                    <a:pt x="318" y="47"/>
                  </a:lnTo>
                  <a:lnTo>
                    <a:pt x="318" y="64"/>
                  </a:lnTo>
                  <a:lnTo>
                    <a:pt x="326" y="88"/>
                  </a:lnTo>
                  <a:lnTo>
                    <a:pt x="350" y="97"/>
                  </a:lnTo>
                  <a:lnTo>
                    <a:pt x="350" y="114"/>
                  </a:lnTo>
                  <a:lnTo>
                    <a:pt x="334" y="123"/>
                  </a:lnTo>
                  <a:lnTo>
                    <a:pt x="326" y="123"/>
                  </a:lnTo>
                  <a:lnTo>
                    <a:pt x="318" y="123"/>
                  </a:lnTo>
                  <a:lnTo>
                    <a:pt x="318" y="156"/>
                  </a:lnTo>
                  <a:lnTo>
                    <a:pt x="326" y="182"/>
                  </a:lnTo>
                  <a:lnTo>
                    <a:pt x="342" y="285"/>
                  </a:lnTo>
                  <a:lnTo>
                    <a:pt x="350" y="352"/>
                  </a:lnTo>
                  <a:lnTo>
                    <a:pt x="368" y="361"/>
                  </a:lnTo>
                  <a:lnTo>
                    <a:pt x="384" y="369"/>
                  </a:lnTo>
                  <a:lnTo>
                    <a:pt x="392" y="394"/>
                  </a:lnTo>
                  <a:lnTo>
                    <a:pt x="409" y="412"/>
                  </a:lnTo>
                  <a:lnTo>
                    <a:pt x="400" y="428"/>
                  </a:lnTo>
                  <a:lnTo>
                    <a:pt x="392" y="428"/>
                  </a:lnTo>
                  <a:lnTo>
                    <a:pt x="376" y="444"/>
                  </a:lnTo>
                  <a:lnTo>
                    <a:pt x="350" y="488"/>
                  </a:lnTo>
                  <a:lnTo>
                    <a:pt x="326" y="514"/>
                  </a:lnTo>
                </a:path>
              </a:pathLst>
            </a:custGeom>
            <a:solidFill>
              <a:schemeClr val="accent2"/>
            </a:solidFill>
            <a:ln w="9525" cap="rnd">
              <a:solidFill>
                <a:schemeClr val="accent2"/>
              </a:solidFill>
              <a:round/>
              <a:headEnd/>
              <a:tailEnd/>
            </a:ln>
          </p:spPr>
          <p:txBody>
            <a:bodyPr/>
            <a:lstStyle/>
            <a:p>
              <a:endParaRPr lang="sv-SE" dirty="0"/>
            </a:p>
          </p:txBody>
        </p:sp>
        <p:sp>
          <p:nvSpPr>
            <p:cNvPr id="13" name="Freeform 10">
              <a:extLst>
                <a:ext uri="{FF2B5EF4-FFF2-40B4-BE49-F238E27FC236}">
                  <a16:creationId xmlns:a16="http://schemas.microsoft.com/office/drawing/2014/main" id="{BF23EA7D-D93C-4627-9110-708F98B2E636}"/>
                </a:ext>
              </a:extLst>
            </p:cNvPr>
            <p:cNvSpPr>
              <a:spLocks/>
            </p:cNvSpPr>
            <p:nvPr/>
          </p:nvSpPr>
          <p:spPr bwMode="auto">
            <a:xfrm>
              <a:off x="10739457" y="3360971"/>
              <a:ext cx="128188" cy="250909"/>
            </a:xfrm>
            <a:custGeom>
              <a:avLst/>
              <a:gdLst>
                <a:gd name="T0" fmla="*/ 2 w 166"/>
                <a:gd name="T1" fmla="*/ 2 h 278"/>
                <a:gd name="T2" fmla="*/ 2 w 166"/>
                <a:gd name="T3" fmla="*/ 0 h 278"/>
                <a:gd name="T4" fmla="*/ 2 w 166"/>
                <a:gd name="T5" fmla="*/ 2 h 278"/>
                <a:gd name="T6" fmla="*/ 2 w 166"/>
                <a:gd name="T7" fmla="*/ 0 h 278"/>
                <a:gd name="T8" fmla="*/ 2 w 166"/>
                <a:gd name="T9" fmla="*/ 2 h 278"/>
                <a:gd name="T10" fmla="*/ 2 w 166"/>
                <a:gd name="T11" fmla="*/ 2 h 278"/>
                <a:gd name="T12" fmla="*/ 2 w 166"/>
                <a:gd name="T13" fmla="*/ 2 h 278"/>
                <a:gd name="T14" fmla="*/ 2 w 166"/>
                <a:gd name="T15" fmla="*/ 2 h 278"/>
                <a:gd name="T16" fmla="*/ 2 w 166"/>
                <a:gd name="T17" fmla="*/ 2 h 278"/>
                <a:gd name="T18" fmla="*/ 2 w 166"/>
                <a:gd name="T19" fmla="*/ 2 h 278"/>
                <a:gd name="T20" fmla="*/ 2 w 166"/>
                <a:gd name="T21" fmla="*/ 2 h 278"/>
                <a:gd name="T22" fmla="*/ 2 w 166"/>
                <a:gd name="T23" fmla="*/ 2 h 278"/>
                <a:gd name="T24" fmla="*/ 2 w 166"/>
                <a:gd name="T25" fmla="*/ 2 h 278"/>
                <a:gd name="T26" fmla="*/ 2 w 166"/>
                <a:gd name="T27" fmla="*/ 2 h 278"/>
                <a:gd name="T28" fmla="*/ 2 w 166"/>
                <a:gd name="T29" fmla="*/ 2 h 278"/>
                <a:gd name="T30" fmla="*/ 2 w 166"/>
                <a:gd name="T31" fmla="*/ 2 h 278"/>
                <a:gd name="T32" fmla="*/ 2 w 166"/>
                <a:gd name="T33" fmla="*/ 2 h 278"/>
                <a:gd name="T34" fmla="*/ 2 w 166"/>
                <a:gd name="T35" fmla="*/ 2 h 278"/>
                <a:gd name="T36" fmla="*/ 2 w 166"/>
                <a:gd name="T37" fmla="*/ 2 h 278"/>
                <a:gd name="T38" fmla="*/ 2 w 166"/>
                <a:gd name="T39" fmla="*/ 2 h 278"/>
                <a:gd name="T40" fmla="*/ 2 w 166"/>
                <a:gd name="T41" fmla="*/ 2 h 278"/>
                <a:gd name="T42" fmla="*/ 2 w 166"/>
                <a:gd name="T43" fmla="*/ 2 h 278"/>
                <a:gd name="T44" fmla="*/ 1 w 166"/>
                <a:gd name="T45" fmla="*/ 2 h 278"/>
                <a:gd name="T46" fmla="*/ 0 w 166"/>
                <a:gd name="T47" fmla="*/ 2 h 278"/>
                <a:gd name="T48" fmla="*/ 2 w 166"/>
                <a:gd name="T49" fmla="*/ 2 h 278"/>
                <a:gd name="T50" fmla="*/ 2 w 166"/>
                <a:gd name="T51" fmla="*/ 2 h 278"/>
                <a:gd name="T52" fmla="*/ 2 w 166"/>
                <a:gd name="T53" fmla="*/ 2 h 278"/>
                <a:gd name="T54" fmla="*/ 2 w 166"/>
                <a:gd name="T55" fmla="*/ 2 h 278"/>
                <a:gd name="T56" fmla="*/ 2 w 166"/>
                <a:gd name="T57" fmla="*/ 2 h 278"/>
                <a:gd name="T58" fmla="*/ 2 w 166"/>
                <a:gd name="T59" fmla="*/ 2 h 278"/>
                <a:gd name="T60" fmla="*/ 2 w 166"/>
                <a:gd name="T61" fmla="*/ 2 h 278"/>
                <a:gd name="T62" fmla="*/ 2 w 166"/>
                <a:gd name="T63" fmla="*/ 2 h 278"/>
                <a:gd name="T64" fmla="*/ 2 w 166"/>
                <a:gd name="T65" fmla="*/ 2 h 278"/>
                <a:gd name="T66" fmla="*/ 2 w 166"/>
                <a:gd name="T67" fmla="*/ 2 h 2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6"/>
                <a:gd name="T103" fmla="*/ 0 h 278"/>
                <a:gd name="T104" fmla="*/ 166 w 166"/>
                <a:gd name="T105" fmla="*/ 278 h 27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6" h="278">
                  <a:moveTo>
                    <a:pt x="34" y="7"/>
                  </a:moveTo>
                  <a:lnTo>
                    <a:pt x="51" y="0"/>
                  </a:lnTo>
                  <a:lnTo>
                    <a:pt x="74" y="7"/>
                  </a:lnTo>
                  <a:lnTo>
                    <a:pt x="83" y="0"/>
                  </a:lnTo>
                  <a:lnTo>
                    <a:pt x="99" y="15"/>
                  </a:lnTo>
                  <a:lnTo>
                    <a:pt x="132" y="40"/>
                  </a:lnTo>
                  <a:lnTo>
                    <a:pt x="151" y="51"/>
                  </a:lnTo>
                  <a:lnTo>
                    <a:pt x="156" y="81"/>
                  </a:lnTo>
                  <a:lnTo>
                    <a:pt x="165" y="100"/>
                  </a:lnTo>
                  <a:lnTo>
                    <a:pt x="151" y="111"/>
                  </a:lnTo>
                  <a:lnTo>
                    <a:pt x="127" y="134"/>
                  </a:lnTo>
                  <a:lnTo>
                    <a:pt x="107" y="171"/>
                  </a:lnTo>
                  <a:lnTo>
                    <a:pt x="96" y="207"/>
                  </a:lnTo>
                  <a:lnTo>
                    <a:pt x="89" y="216"/>
                  </a:lnTo>
                  <a:lnTo>
                    <a:pt x="91" y="226"/>
                  </a:lnTo>
                  <a:lnTo>
                    <a:pt x="107" y="243"/>
                  </a:lnTo>
                  <a:lnTo>
                    <a:pt x="107" y="268"/>
                  </a:lnTo>
                  <a:lnTo>
                    <a:pt x="107" y="277"/>
                  </a:lnTo>
                  <a:lnTo>
                    <a:pt x="74" y="260"/>
                  </a:lnTo>
                  <a:lnTo>
                    <a:pt x="51" y="268"/>
                  </a:lnTo>
                  <a:lnTo>
                    <a:pt x="34" y="277"/>
                  </a:lnTo>
                  <a:lnTo>
                    <a:pt x="17" y="277"/>
                  </a:lnTo>
                  <a:lnTo>
                    <a:pt x="1" y="268"/>
                  </a:lnTo>
                  <a:lnTo>
                    <a:pt x="0" y="233"/>
                  </a:lnTo>
                  <a:lnTo>
                    <a:pt x="17" y="226"/>
                  </a:lnTo>
                  <a:lnTo>
                    <a:pt x="9" y="192"/>
                  </a:lnTo>
                  <a:lnTo>
                    <a:pt x="9" y="175"/>
                  </a:lnTo>
                  <a:lnTo>
                    <a:pt x="13" y="141"/>
                  </a:lnTo>
                  <a:lnTo>
                    <a:pt x="26" y="134"/>
                  </a:lnTo>
                  <a:lnTo>
                    <a:pt x="17" y="100"/>
                  </a:lnTo>
                  <a:lnTo>
                    <a:pt x="9" y="32"/>
                  </a:lnTo>
                  <a:lnTo>
                    <a:pt x="17" y="22"/>
                  </a:lnTo>
                  <a:lnTo>
                    <a:pt x="28" y="18"/>
                  </a:lnTo>
                  <a:lnTo>
                    <a:pt x="34" y="7"/>
                  </a:lnTo>
                </a:path>
              </a:pathLst>
            </a:custGeom>
            <a:solidFill>
              <a:schemeClr val="accent2"/>
            </a:solidFill>
            <a:ln w="9525" cap="rnd">
              <a:solidFill>
                <a:schemeClr val="accent2"/>
              </a:solidFill>
              <a:round/>
              <a:headEnd/>
              <a:tailEnd/>
            </a:ln>
          </p:spPr>
          <p:txBody>
            <a:bodyPr/>
            <a:lstStyle/>
            <a:p>
              <a:endParaRPr lang="sv-SE" dirty="0"/>
            </a:p>
          </p:txBody>
        </p:sp>
        <p:sp>
          <p:nvSpPr>
            <p:cNvPr id="14" name="Freeform 11">
              <a:extLst>
                <a:ext uri="{FF2B5EF4-FFF2-40B4-BE49-F238E27FC236}">
                  <a16:creationId xmlns:a16="http://schemas.microsoft.com/office/drawing/2014/main" id="{0E058E73-1CAE-4CB6-A6D9-C334136A3E67}"/>
                </a:ext>
              </a:extLst>
            </p:cNvPr>
            <p:cNvSpPr>
              <a:spLocks/>
            </p:cNvSpPr>
            <p:nvPr/>
          </p:nvSpPr>
          <p:spPr bwMode="auto">
            <a:xfrm>
              <a:off x="10557738" y="3391796"/>
              <a:ext cx="304323" cy="448148"/>
            </a:xfrm>
            <a:custGeom>
              <a:avLst/>
              <a:gdLst>
                <a:gd name="T0" fmla="*/ 2 w 340"/>
                <a:gd name="T1" fmla="*/ 2 h 484"/>
                <a:gd name="T2" fmla="*/ 2 w 340"/>
                <a:gd name="T3" fmla="*/ 2 h 484"/>
                <a:gd name="T4" fmla="*/ 2 w 340"/>
                <a:gd name="T5" fmla="*/ 2 h 484"/>
                <a:gd name="T6" fmla="*/ 2 w 340"/>
                <a:gd name="T7" fmla="*/ 2 h 484"/>
                <a:gd name="T8" fmla="*/ 2 w 340"/>
                <a:gd name="T9" fmla="*/ 2 h 484"/>
                <a:gd name="T10" fmla="*/ 2 w 340"/>
                <a:gd name="T11" fmla="*/ 2 h 484"/>
                <a:gd name="T12" fmla="*/ 2 w 340"/>
                <a:gd name="T13" fmla="*/ 2 h 484"/>
                <a:gd name="T14" fmla="*/ 2 w 340"/>
                <a:gd name="T15" fmla="*/ 2 h 484"/>
                <a:gd name="T16" fmla="*/ 2 w 340"/>
                <a:gd name="T17" fmla="*/ 2 h 484"/>
                <a:gd name="T18" fmla="*/ 3 w 340"/>
                <a:gd name="T19" fmla="*/ 2 h 484"/>
                <a:gd name="T20" fmla="*/ 3 w 340"/>
                <a:gd name="T21" fmla="*/ 2 h 484"/>
                <a:gd name="T22" fmla="*/ 4 w 340"/>
                <a:gd name="T23" fmla="*/ 2 h 484"/>
                <a:gd name="T24" fmla="*/ 4 w 340"/>
                <a:gd name="T25" fmla="*/ 2 h 484"/>
                <a:gd name="T26" fmla="*/ 4 w 340"/>
                <a:gd name="T27" fmla="*/ 2 h 484"/>
                <a:gd name="T28" fmla="*/ 4 w 340"/>
                <a:gd name="T29" fmla="*/ 2 h 484"/>
                <a:gd name="T30" fmla="*/ 4 w 340"/>
                <a:gd name="T31" fmla="*/ 2 h 484"/>
                <a:gd name="T32" fmla="*/ 4 w 340"/>
                <a:gd name="T33" fmla="*/ 2 h 484"/>
                <a:gd name="T34" fmla="*/ 4 w 340"/>
                <a:gd name="T35" fmla="*/ 2 h 484"/>
                <a:gd name="T36" fmla="*/ 4 w 340"/>
                <a:gd name="T37" fmla="*/ 2 h 484"/>
                <a:gd name="T38" fmla="*/ 4 w 340"/>
                <a:gd name="T39" fmla="*/ 2 h 484"/>
                <a:gd name="T40" fmla="*/ 3 w 340"/>
                <a:gd name="T41" fmla="*/ 2 h 484"/>
                <a:gd name="T42" fmla="*/ 3 w 340"/>
                <a:gd name="T43" fmla="*/ 2 h 484"/>
                <a:gd name="T44" fmla="*/ 3 w 340"/>
                <a:gd name="T45" fmla="*/ 2 h 484"/>
                <a:gd name="T46" fmla="*/ 2 w 340"/>
                <a:gd name="T47" fmla="*/ 2 h 484"/>
                <a:gd name="T48" fmla="*/ 2 w 340"/>
                <a:gd name="T49" fmla="*/ 2 h 484"/>
                <a:gd name="T50" fmla="*/ 2 w 340"/>
                <a:gd name="T51" fmla="*/ 2 h 484"/>
                <a:gd name="T52" fmla="*/ 2 w 340"/>
                <a:gd name="T53" fmla="*/ 2 h 484"/>
                <a:gd name="T54" fmla="*/ 2 w 340"/>
                <a:gd name="T55" fmla="*/ 2 h 484"/>
                <a:gd name="T56" fmla="*/ 2 w 340"/>
                <a:gd name="T57" fmla="*/ 2 h 484"/>
                <a:gd name="T58" fmla="*/ 2 w 340"/>
                <a:gd name="T59" fmla="*/ 2 h 484"/>
                <a:gd name="T60" fmla="*/ 2 w 340"/>
                <a:gd name="T61" fmla="*/ 2 h 484"/>
                <a:gd name="T62" fmla="*/ 2 w 340"/>
                <a:gd name="T63" fmla="*/ 2 h 484"/>
                <a:gd name="T64" fmla="*/ 2 w 340"/>
                <a:gd name="T65" fmla="*/ 2 h 484"/>
                <a:gd name="T66" fmla="*/ 2 w 340"/>
                <a:gd name="T67" fmla="*/ 2 h 484"/>
                <a:gd name="T68" fmla="*/ 2 w 340"/>
                <a:gd name="T69" fmla="*/ 2 h 484"/>
                <a:gd name="T70" fmla="*/ 2 w 340"/>
                <a:gd name="T71" fmla="*/ 2 h 484"/>
                <a:gd name="T72" fmla="*/ 2 w 340"/>
                <a:gd name="T73" fmla="*/ 2 h 484"/>
                <a:gd name="T74" fmla="*/ 2 w 340"/>
                <a:gd name="T75" fmla="*/ 2 h 484"/>
                <a:gd name="T76" fmla="*/ 2 w 340"/>
                <a:gd name="T77" fmla="*/ 2 h 484"/>
                <a:gd name="T78" fmla="*/ 2 w 340"/>
                <a:gd name="T79" fmla="*/ 2 h 484"/>
                <a:gd name="T80" fmla="*/ 0 w 340"/>
                <a:gd name="T81" fmla="*/ 2 h 484"/>
                <a:gd name="T82" fmla="*/ 2 w 340"/>
                <a:gd name="T83" fmla="*/ 2 h 484"/>
                <a:gd name="T84" fmla="*/ 2 w 340"/>
                <a:gd name="T85" fmla="*/ 2 h 484"/>
                <a:gd name="T86" fmla="*/ 2 w 340"/>
                <a:gd name="T87" fmla="*/ 2 h 484"/>
                <a:gd name="T88" fmla="*/ 2 w 340"/>
                <a:gd name="T89" fmla="*/ 2 h 484"/>
                <a:gd name="T90" fmla="*/ 2 w 340"/>
                <a:gd name="T91" fmla="*/ 2 h 484"/>
                <a:gd name="T92" fmla="*/ 2 w 340"/>
                <a:gd name="T93" fmla="*/ 2 h 484"/>
                <a:gd name="T94" fmla="*/ 2 w 340"/>
                <a:gd name="T95" fmla="*/ 2 h 484"/>
                <a:gd name="T96" fmla="*/ 2 w 340"/>
                <a:gd name="T97" fmla="*/ 2 h 484"/>
                <a:gd name="T98" fmla="*/ 2 w 340"/>
                <a:gd name="T99" fmla="*/ 2 h 484"/>
                <a:gd name="T100" fmla="*/ 2 w 340"/>
                <a:gd name="T101" fmla="*/ 2 h 484"/>
                <a:gd name="T102" fmla="*/ 2 w 340"/>
                <a:gd name="T103" fmla="*/ 2 h 484"/>
                <a:gd name="T104" fmla="*/ 2 w 340"/>
                <a:gd name="T105" fmla="*/ 2 h 484"/>
                <a:gd name="T106" fmla="*/ 2 w 340"/>
                <a:gd name="T107" fmla="*/ 2 h 484"/>
                <a:gd name="T108" fmla="*/ 2 w 340"/>
                <a:gd name="T109" fmla="*/ 0 h 484"/>
                <a:gd name="T110" fmla="*/ 2 w 340"/>
                <a:gd name="T111" fmla="*/ 0 h 484"/>
                <a:gd name="T112" fmla="*/ 2 w 340"/>
                <a:gd name="T113" fmla="*/ 2 h 484"/>
                <a:gd name="T114" fmla="*/ 2 w 340"/>
                <a:gd name="T115" fmla="*/ 2 h 484"/>
                <a:gd name="T116" fmla="*/ 2 w 340"/>
                <a:gd name="T117" fmla="*/ 2 h 484"/>
                <a:gd name="T118" fmla="*/ 2 w 340"/>
                <a:gd name="T119" fmla="*/ 2 h 484"/>
                <a:gd name="T120" fmla="*/ 2 w 340"/>
                <a:gd name="T121" fmla="*/ 2 h 484"/>
                <a:gd name="T122" fmla="*/ 2 w 340"/>
                <a:gd name="T123" fmla="*/ 2 h 484"/>
                <a:gd name="T124" fmla="*/ 2 w 340"/>
                <a:gd name="T125" fmla="*/ 2 h 48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40"/>
                <a:gd name="T190" fmla="*/ 0 h 484"/>
                <a:gd name="T191" fmla="*/ 340 w 340"/>
                <a:gd name="T192" fmla="*/ 484 h 48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40" h="484">
                  <a:moveTo>
                    <a:pt x="223" y="237"/>
                  </a:moveTo>
                  <a:lnTo>
                    <a:pt x="207" y="237"/>
                  </a:lnTo>
                  <a:lnTo>
                    <a:pt x="175" y="244"/>
                  </a:lnTo>
                  <a:lnTo>
                    <a:pt x="159" y="252"/>
                  </a:lnTo>
                  <a:lnTo>
                    <a:pt x="141" y="261"/>
                  </a:lnTo>
                  <a:lnTo>
                    <a:pt x="124" y="270"/>
                  </a:lnTo>
                  <a:lnTo>
                    <a:pt x="159" y="278"/>
                  </a:lnTo>
                  <a:lnTo>
                    <a:pt x="199" y="270"/>
                  </a:lnTo>
                  <a:lnTo>
                    <a:pt x="223" y="261"/>
                  </a:lnTo>
                  <a:lnTo>
                    <a:pt x="247" y="270"/>
                  </a:lnTo>
                  <a:lnTo>
                    <a:pt x="289" y="261"/>
                  </a:lnTo>
                  <a:lnTo>
                    <a:pt x="297" y="270"/>
                  </a:lnTo>
                  <a:lnTo>
                    <a:pt x="297" y="278"/>
                  </a:lnTo>
                  <a:lnTo>
                    <a:pt x="330" y="287"/>
                  </a:lnTo>
                  <a:lnTo>
                    <a:pt x="322" y="314"/>
                  </a:lnTo>
                  <a:lnTo>
                    <a:pt x="330" y="346"/>
                  </a:lnTo>
                  <a:lnTo>
                    <a:pt x="339" y="381"/>
                  </a:lnTo>
                  <a:lnTo>
                    <a:pt x="322" y="398"/>
                  </a:lnTo>
                  <a:lnTo>
                    <a:pt x="314" y="404"/>
                  </a:lnTo>
                  <a:lnTo>
                    <a:pt x="297" y="423"/>
                  </a:lnTo>
                  <a:lnTo>
                    <a:pt x="281" y="440"/>
                  </a:lnTo>
                  <a:lnTo>
                    <a:pt x="263" y="440"/>
                  </a:lnTo>
                  <a:lnTo>
                    <a:pt x="247" y="466"/>
                  </a:lnTo>
                  <a:lnTo>
                    <a:pt x="215" y="466"/>
                  </a:lnTo>
                  <a:lnTo>
                    <a:pt x="207" y="483"/>
                  </a:lnTo>
                  <a:lnTo>
                    <a:pt x="186" y="459"/>
                  </a:lnTo>
                  <a:lnTo>
                    <a:pt x="166" y="440"/>
                  </a:lnTo>
                  <a:lnTo>
                    <a:pt x="150" y="421"/>
                  </a:lnTo>
                  <a:lnTo>
                    <a:pt x="133" y="400"/>
                  </a:lnTo>
                  <a:lnTo>
                    <a:pt x="124" y="386"/>
                  </a:lnTo>
                  <a:lnTo>
                    <a:pt x="104" y="377"/>
                  </a:lnTo>
                  <a:lnTo>
                    <a:pt x="108" y="355"/>
                  </a:lnTo>
                  <a:lnTo>
                    <a:pt x="115" y="332"/>
                  </a:lnTo>
                  <a:lnTo>
                    <a:pt x="111" y="319"/>
                  </a:lnTo>
                  <a:lnTo>
                    <a:pt x="92" y="322"/>
                  </a:lnTo>
                  <a:lnTo>
                    <a:pt x="101" y="305"/>
                  </a:lnTo>
                  <a:lnTo>
                    <a:pt x="85" y="287"/>
                  </a:lnTo>
                  <a:lnTo>
                    <a:pt x="74" y="263"/>
                  </a:lnTo>
                  <a:lnTo>
                    <a:pt x="44" y="237"/>
                  </a:lnTo>
                  <a:lnTo>
                    <a:pt x="13" y="192"/>
                  </a:lnTo>
                  <a:lnTo>
                    <a:pt x="0" y="173"/>
                  </a:lnTo>
                  <a:lnTo>
                    <a:pt x="7" y="164"/>
                  </a:lnTo>
                  <a:lnTo>
                    <a:pt x="23" y="166"/>
                  </a:lnTo>
                  <a:lnTo>
                    <a:pt x="40" y="154"/>
                  </a:lnTo>
                  <a:lnTo>
                    <a:pt x="53" y="152"/>
                  </a:lnTo>
                  <a:lnTo>
                    <a:pt x="48" y="105"/>
                  </a:lnTo>
                  <a:lnTo>
                    <a:pt x="50" y="90"/>
                  </a:lnTo>
                  <a:lnTo>
                    <a:pt x="75" y="90"/>
                  </a:lnTo>
                  <a:lnTo>
                    <a:pt x="96" y="90"/>
                  </a:lnTo>
                  <a:lnTo>
                    <a:pt x="113" y="87"/>
                  </a:lnTo>
                  <a:lnTo>
                    <a:pt x="124" y="81"/>
                  </a:lnTo>
                  <a:lnTo>
                    <a:pt x="138" y="65"/>
                  </a:lnTo>
                  <a:lnTo>
                    <a:pt x="160" y="65"/>
                  </a:lnTo>
                  <a:lnTo>
                    <a:pt x="182" y="38"/>
                  </a:lnTo>
                  <a:lnTo>
                    <a:pt x="207" y="0"/>
                  </a:lnTo>
                  <a:lnTo>
                    <a:pt x="215" y="0"/>
                  </a:lnTo>
                  <a:lnTo>
                    <a:pt x="231" y="92"/>
                  </a:lnTo>
                  <a:lnTo>
                    <a:pt x="223" y="100"/>
                  </a:lnTo>
                  <a:lnTo>
                    <a:pt x="215" y="135"/>
                  </a:lnTo>
                  <a:lnTo>
                    <a:pt x="223" y="186"/>
                  </a:lnTo>
                  <a:lnTo>
                    <a:pt x="207" y="194"/>
                  </a:lnTo>
                  <a:lnTo>
                    <a:pt x="207" y="229"/>
                  </a:lnTo>
                  <a:lnTo>
                    <a:pt x="223" y="237"/>
                  </a:lnTo>
                </a:path>
              </a:pathLst>
            </a:custGeom>
            <a:solidFill>
              <a:schemeClr val="accent2"/>
            </a:solidFill>
            <a:ln w="9525" cap="rnd">
              <a:solidFill>
                <a:schemeClr val="accent2"/>
              </a:solidFill>
              <a:round/>
              <a:headEnd/>
              <a:tailEnd/>
            </a:ln>
          </p:spPr>
          <p:txBody>
            <a:bodyPr/>
            <a:lstStyle/>
            <a:p>
              <a:endParaRPr lang="sv-SE" dirty="0"/>
            </a:p>
          </p:txBody>
        </p:sp>
        <p:sp>
          <p:nvSpPr>
            <p:cNvPr id="15" name="Freeform 12">
              <a:extLst>
                <a:ext uri="{FF2B5EF4-FFF2-40B4-BE49-F238E27FC236}">
                  <a16:creationId xmlns:a16="http://schemas.microsoft.com/office/drawing/2014/main" id="{29F7C24A-055A-4EFB-83CE-F875915FDB78}"/>
                </a:ext>
              </a:extLst>
            </p:cNvPr>
            <p:cNvSpPr>
              <a:spLocks/>
            </p:cNvSpPr>
            <p:nvPr/>
          </p:nvSpPr>
          <p:spPr bwMode="auto">
            <a:xfrm>
              <a:off x="10180072" y="3328960"/>
              <a:ext cx="376080" cy="543976"/>
            </a:xfrm>
            <a:custGeom>
              <a:avLst/>
              <a:gdLst>
                <a:gd name="T0" fmla="*/ 2 w 367"/>
                <a:gd name="T1" fmla="*/ 2 h 515"/>
                <a:gd name="T2" fmla="*/ 2 w 367"/>
                <a:gd name="T3" fmla="*/ 2 h 515"/>
                <a:gd name="T4" fmla="*/ 2 w 367"/>
                <a:gd name="T5" fmla="*/ 2 h 515"/>
                <a:gd name="T6" fmla="*/ 2 w 367"/>
                <a:gd name="T7" fmla="*/ 2 h 515"/>
                <a:gd name="T8" fmla="*/ 2 w 367"/>
                <a:gd name="T9" fmla="*/ 2 h 515"/>
                <a:gd name="T10" fmla="*/ 2 w 367"/>
                <a:gd name="T11" fmla="*/ 2 h 515"/>
                <a:gd name="T12" fmla="*/ 2 w 367"/>
                <a:gd name="T13" fmla="*/ 2 h 515"/>
                <a:gd name="T14" fmla="*/ 2 w 367"/>
                <a:gd name="T15" fmla="*/ 2 h 515"/>
                <a:gd name="T16" fmla="*/ 0 w 367"/>
                <a:gd name="T17" fmla="*/ 2 h 515"/>
                <a:gd name="T18" fmla="*/ 2 w 367"/>
                <a:gd name="T19" fmla="*/ 2 h 515"/>
                <a:gd name="T20" fmla="*/ 2 w 367"/>
                <a:gd name="T21" fmla="*/ 2 h 515"/>
                <a:gd name="T22" fmla="*/ 2 w 367"/>
                <a:gd name="T23" fmla="*/ 2 h 515"/>
                <a:gd name="T24" fmla="*/ 2 w 367"/>
                <a:gd name="T25" fmla="*/ 2 h 515"/>
                <a:gd name="T26" fmla="*/ 2 w 367"/>
                <a:gd name="T27" fmla="*/ 2 h 515"/>
                <a:gd name="T28" fmla="*/ 2 w 367"/>
                <a:gd name="T29" fmla="*/ 2 h 515"/>
                <a:gd name="T30" fmla="*/ 2 w 367"/>
                <a:gd name="T31" fmla="*/ 2 h 515"/>
                <a:gd name="T32" fmla="*/ 2 w 367"/>
                <a:gd name="T33" fmla="*/ 2 h 515"/>
                <a:gd name="T34" fmla="*/ 2 w 367"/>
                <a:gd name="T35" fmla="*/ 2 h 515"/>
                <a:gd name="T36" fmla="*/ 2 w 367"/>
                <a:gd name="T37" fmla="*/ 2 h 515"/>
                <a:gd name="T38" fmla="*/ 2 w 367"/>
                <a:gd name="T39" fmla="*/ 2 h 515"/>
                <a:gd name="T40" fmla="*/ 2 w 367"/>
                <a:gd name="T41" fmla="*/ 2 h 515"/>
                <a:gd name="T42" fmla="*/ 2 w 367"/>
                <a:gd name="T43" fmla="*/ 2 h 515"/>
                <a:gd name="T44" fmla="*/ 2 w 367"/>
                <a:gd name="T45" fmla="*/ 2 h 515"/>
                <a:gd name="T46" fmla="*/ 3 w 367"/>
                <a:gd name="T47" fmla="*/ 2 h 515"/>
                <a:gd name="T48" fmla="*/ 3 w 367"/>
                <a:gd name="T49" fmla="*/ 2 h 515"/>
                <a:gd name="T50" fmla="*/ 3 w 367"/>
                <a:gd name="T51" fmla="*/ 2 h 515"/>
                <a:gd name="T52" fmla="*/ 3 w 367"/>
                <a:gd name="T53" fmla="*/ 2 h 515"/>
                <a:gd name="T54" fmla="*/ 4 w 367"/>
                <a:gd name="T55" fmla="*/ 2 h 515"/>
                <a:gd name="T56" fmla="*/ 5 w 367"/>
                <a:gd name="T57" fmla="*/ 2 h 515"/>
                <a:gd name="T58" fmla="*/ 4 w 367"/>
                <a:gd name="T59" fmla="*/ 2 h 515"/>
                <a:gd name="T60" fmla="*/ 4 w 367"/>
                <a:gd name="T61" fmla="*/ 2 h 515"/>
                <a:gd name="T62" fmla="*/ 4 w 367"/>
                <a:gd name="T63" fmla="*/ 2 h 515"/>
                <a:gd name="T64" fmla="*/ 4 w 367"/>
                <a:gd name="T65" fmla="*/ 2 h 515"/>
                <a:gd name="T66" fmla="*/ 4 w 367"/>
                <a:gd name="T67" fmla="*/ 2 h 515"/>
                <a:gd name="T68" fmla="*/ 3 w 367"/>
                <a:gd name="T69" fmla="*/ 2 h 515"/>
                <a:gd name="T70" fmla="*/ 2 w 367"/>
                <a:gd name="T71" fmla="*/ 2 h 515"/>
                <a:gd name="T72" fmla="*/ 2 w 367"/>
                <a:gd name="T73" fmla="*/ 2 h 515"/>
                <a:gd name="T74" fmla="*/ 2 w 367"/>
                <a:gd name="T75" fmla="*/ 2 h 515"/>
                <a:gd name="T76" fmla="*/ 2 w 367"/>
                <a:gd name="T77" fmla="*/ 2 h 51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67"/>
                <a:gd name="T118" fmla="*/ 0 h 515"/>
                <a:gd name="T119" fmla="*/ 367 w 367"/>
                <a:gd name="T120" fmla="*/ 515 h 51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67" h="515">
                  <a:moveTo>
                    <a:pt x="65" y="0"/>
                  </a:moveTo>
                  <a:lnTo>
                    <a:pt x="49" y="7"/>
                  </a:lnTo>
                  <a:lnTo>
                    <a:pt x="38" y="7"/>
                  </a:lnTo>
                  <a:lnTo>
                    <a:pt x="30" y="21"/>
                  </a:lnTo>
                  <a:lnTo>
                    <a:pt x="31" y="41"/>
                  </a:lnTo>
                  <a:lnTo>
                    <a:pt x="31" y="59"/>
                  </a:lnTo>
                  <a:lnTo>
                    <a:pt x="47" y="85"/>
                  </a:lnTo>
                  <a:lnTo>
                    <a:pt x="65" y="114"/>
                  </a:lnTo>
                  <a:lnTo>
                    <a:pt x="84" y="134"/>
                  </a:lnTo>
                  <a:lnTo>
                    <a:pt x="81" y="142"/>
                  </a:lnTo>
                  <a:lnTo>
                    <a:pt x="79" y="178"/>
                  </a:lnTo>
                  <a:lnTo>
                    <a:pt x="79" y="220"/>
                  </a:lnTo>
                  <a:lnTo>
                    <a:pt x="58" y="272"/>
                  </a:lnTo>
                  <a:lnTo>
                    <a:pt x="49" y="282"/>
                  </a:lnTo>
                  <a:lnTo>
                    <a:pt x="44" y="295"/>
                  </a:lnTo>
                  <a:lnTo>
                    <a:pt x="23" y="309"/>
                  </a:lnTo>
                  <a:lnTo>
                    <a:pt x="5" y="309"/>
                  </a:lnTo>
                  <a:lnTo>
                    <a:pt x="0" y="315"/>
                  </a:lnTo>
                  <a:lnTo>
                    <a:pt x="5" y="352"/>
                  </a:lnTo>
                  <a:lnTo>
                    <a:pt x="5" y="389"/>
                  </a:lnTo>
                  <a:lnTo>
                    <a:pt x="23" y="405"/>
                  </a:lnTo>
                  <a:lnTo>
                    <a:pt x="21" y="469"/>
                  </a:lnTo>
                  <a:lnTo>
                    <a:pt x="28" y="471"/>
                  </a:lnTo>
                  <a:lnTo>
                    <a:pt x="49" y="462"/>
                  </a:lnTo>
                  <a:lnTo>
                    <a:pt x="86" y="474"/>
                  </a:lnTo>
                  <a:lnTo>
                    <a:pt x="95" y="483"/>
                  </a:lnTo>
                  <a:lnTo>
                    <a:pt x="138" y="497"/>
                  </a:lnTo>
                  <a:lnTo>
                    <a:pt x="138" y="502"/>
                  </a:lnTo>
                  <a:lnTo>
                    <a:pt x="154" y="505"/>
                  </a:lnTo>
                  <a:lnTo>
                    <a:pt x="164" y="497"/>
                  </a:lnTo>
                  <a:lnTo>
                    <a:pt x="173" y="505"/>
                  </a:lnTo>
                  <a:lnTo>
                    <a:pt x="189" y="514"/>
                  </a:lnTo>
                  <a:lnTo>
                    <a:pt x="196" y="514"/>
                  </a:lnTo>
                  <a:lnTo>
                    <a:pt x="196" y="505"/>
                  </a:lnTo>
                  <a:lnTo>
                    <a:pt x="196" y="497"/>
                  </a:lnTo>
                  <a:lnTo>
                    <a:pt x="189" y="488"/>
                  </a:lnTo>
                  <a:lnTo>
                    <a:pt x="184" y="471"/>
                  </a:lnTo>
                  <a:lnTo>
                    <a:pt x="169" y="460"/>
                  </a:lnTo>
                  <a:lnTo>
                    <a:pt x="169" y="450"/>
                  </a:lnTo>
                  <a:lnTo>
                    <a:pt x="183" y="445"/>
                  </a:lnTo>
                  <a:lnTo>
                    <a:pt x="178" y="435"/>
                  </a:lnTo>
                  <a:lnTo>
                    <a:pt x="195" y="427"/>
                  </a:lnTo>
                  <a:lnTo>
                    <a:pt x="205" y="428"/>
                  </a:lnTo>
                  <a:lnTo>
                    <a:pt x="221" y="427"/>
                  </a:lnTo>
                  <a:lnTo>
                    <a:pt x="229" y="407"/>
                  </a:lnTo>
                  <a:lnTo>
                    <a:pt x="238" y="403"/>
                  </a:lnTo>
                  <a:lnTo>
                    <a:pt x="245" y="403"/>
                  </a:lnTo>
                  <a:lnTo>
                    <a:pt x="254" y="412"/>
                  </a:lnTo>
                  <a:lnTo>
                    <a:pt x="262" y="420"/>
                  </a:lnTo>
                  <a:lnTo>
                    <a:pt x="287" y="420"/>
                  </a:lnTo>
                  <a:lnTo>
                    <a:pt x="287" y="428"/>
                  </a:lnTo>
                  <a:lnTo>
                    <a:pt x="287" y="437"/>
                  </a:lnTo>
                  <a:lnTo>
                    <a:pt x="275" y="456"/>
                  </a:lnTo>
                  <a:lnTo>
                    <a:pt x="280" y="474"/>
                  </a:lnTo>
                  <a:lnTo>
                    <a:pt x="294" y="497"/>
                  </a:lnTo>
                  <a:lnTo>
                    <a:pt x="312" y="488"/>
                  </a:lnTo>
                  <a:lnTo>
                    <a:pt x="336" y="488"/>
                  </a:lnTo>
                  <a:lnTo>
                    <a:pt x="366" y="483"/>
                  </a:lnTo>
                  <a:lnTo>
                    <a:pt x="352" y="471"/>
                  </a:lnTo>
                  <a:lnTo>
                    <a:pt x="328" y="445"/>
                  </a:lnTo>
                  <a:lnTo>
                    <a:pt x="320" y="420"/>
                  </a:lnTo>
                  <a:lnTo>
                    <a:pt x="312" y="403"/>
                  </a:lnTo>
                  <a:lnTo>
                    <a:pt x="320" y="376"/>
                  </a:lnTo>
                  <a:lnTo>
                    <a:pt x="352" y="345"/>
                  </a:lnTo>
                  <a:lnTo>
                    <a:pt x="344" y="329"/>
                  </a:lnTo>
                  <a:lnTo>
                    <a:pt x="336" y="313"/>
                  </a:lnTo>
                  <a:lnTo>
                    <a:pt x="330" y="292"/>
                  </a:lnTo>
                  <a:lnTo>
                    <a:pt x="328" y="277"/>
                  </a:lnTo>
                  <a:lnTo>
                    <a:pt x="312" y="244"/>
                  </a:lnTo>
                  <a:lnTo>
                    <a:pt x="278" y="202"/>
                  </a:lnTo>
                  <a:lnTo>
                    <a:pt x="229" y="167"/>
                  </a:lnTo>
                  <a:lnTo>
                    <a:pt x="213" y="160"/>
                  </a:lnTo>
                  <a:lnTo>
                    <a:pt x="213" y="151"/>
                  </a:lnTo>
                  <a:lnTo>
                    <a:pt x="196" y="125"/>
                  </a:lnTo>
                  <a:lnTo>
                    <a:pt x="164" y="92"/>
                  </a:lnTo>
                  <a:lnTo>
                    <a:pt x="131" y="75"/>
                  </a:lnTo>
                  <a:lnTo>
                    <a:pt x="98" y="32"/>
                  </a:lnTo>
                  <a:lnTo>
                    <a:pt x="81" y="15"/>
                  </a:lnTo>
                  <a:lnTo>
                    <a:pt x="65" y="0"/>
                  </a:lnTo>
                </a:path>
              </a:pathLst>
            </a:custGeom>
            <a:solidFill>
              <a:schemeClr val="accent2"/>
            </a:solidFill>
            <a:ln w="9525" cap="rnd">
              <a:solidFill>
                <a:schemeClr val="accent2"/>
              </a:solidFill>
              <a:round/>
              <a:headEnd/>
              <a:tailEnd/>
            </a:ln>
          </p:spPr>
          <p:txBody>
            <a:bodyPr/>
            <a:lstStyle/>
            <a:p>
              <a:endParaRPr lang="sv-SE" dirty="0"/>
            </a:p>
          </p:txBody>
        </p:sp>
        <p:sp>
          <p:nvSpPr>
            <p:cNvPr id="16" name="Freeform 13">
              <a:extLst>
                <a:ext uri="{FF2B5EF4-FFF2-40B4-BE49-F238E27FC236}">
                  <a16:creationId xmlns:a16="http://schemas.microsoft.com/office/drawing/2014/main" id="{BF5A0445-F2F5-45D3-9705-7940B8E809B1}"/>
                </a:ext>
              </a:extLst>
            </p:cNvPr>
            <p:cNvSpPr>
              <a:spLocks/>
            </p:cNvSpPr>
            <p:nvPr/>
          </p:nvSpPr>
          <p:spPr bwMode="auto">
            <a:xfrm>
              <a:off x="10716768" y="3408394"/>
              <a:ext cx="252573" cy="356796"/>
            </a:xfrm>
            <a:custGeom>
              <a:avLst/>
              <a:gdLst>
                <a:gd name="T0" fmla="*/ 2 w 168"/>
                <a:gd name="T1" fmla="*/ 0 h 230"/>
                <a:gd name="T2" fmla="*/ 2 w 168"/>
                <a:gd name="T3" fmla="*/ 2 h 230"/>
                <a:gd name="T4" fmla="*/ 2 w 168"/>
                <a:gd name="T5" fmla="*/ 2 h 230"/>
                <a:gd name="T6" fmla="*/ 2 w 168"/>
                <a:gd name="T7" fmla="*/ 2 h 230"/>
                <a:gd name="T8" fmla="*/ 2 w 168"/>
                <a:gd name="T9" fmla="*/ 2 h 230"/>
                <a:gd name="T10" fmla="*/ 2 w 168"/>
                <a:gd name="T11" fmla="*/ 2 h 230"/>
                <a:gd name="T12" fmla="*/ 2 w 168"/>
                <a:gd name="T13" fmla="*/ 2 h 230"/>
                <a:gd name="T14" fmla="*/ 2 w 168"/>
                <a:gd name="T15" fmla="*/ 2 h 230"/>
                <a:gd name="T16" fmla="*/ 2 w 168"/>
                <a:gd name="T17" fmla="*/ 2 h 230"/>
                <a:gd name="T18" fmla="*/ 2 w 168"/>
                <a:gd name="T19" fmla="*/ 2 h 230"/>
                <a:gd name="T20" fmla="*/ 2 w 168"/>
                <a:gd name="T21" fmla="*/ 2 h 230"/>
                <a:gd name="T22" fmla="*/ 2 w 168"/>
                <a:gd name="T23" fmla="*/ 2 h 230"/>
                <a:gd name="T24" fmla="*/ 2 w 168"/>
                <a:gd name="T25" fmla="*/ 2 h 230"/>
                <a:gd name="T26" fmla="*/ 2 w 168"/>
                <a:gd name="T27" fmla="*/ 2 h 230"/>
                <a:gd name="T28" fmla="*/ 2 w 168"/>
                <a:gd name="T29" fmla="*/ 2 h 230"/>
                <a:gd name="T30" fmla="*/ 2 w 168"/>
                <a:gd name="T31" fmla="*/ 2 h 230"/>
                <a:gd name="T32" fmla="*/ 2 w 168"/>
                <a:gd name="T33" fmla="*/ 2 h 230"/>
                <a:gd name="T34" fmla="*/ 2 w 168"/>
                <a:gd name="T35" fmla="*/ 2 h 230"/>
                <a:gd name="T36" fmla="*/ 2 w 168"/>
                <a:gd name="T37" fmla="*/ 2 h 230"/>
                <a:gd name="T38" fmla="*/ 2 w 168"/>
                <a:gd name="T39" fmla="*/ 2 h 230"/>
                <a:gd name="T40" fmla="*/ 2 w 168"/>
                <a:gd name="T41" fmla="*/ 2 h 230"/>
                <a:gd name="T42" fmla="*/ 2 w 168"/>
                <a:gd name="T43" fmla="*/ 2 h 230"/>
                <a:gd name="T44" fmla="*/ 2 w 168"/>
                <a:gd name="T45" fmla="*/ 2 h 230"/>
                <a:gd name="T46" fmla="*/ 2 w 168"/>
                <a:gd name="T47" fmla="*/ 2 h 230"/>
                <a:gd name="T48" fmla="*/ 2 w 168"/>
                <a:gd name="T49" fmla="*/ 2 h 230"/>
                <a:gd name="T50" fmla="*/ 1 w 168"/>
                <a:gd name="T51" fmla="*/ 2 h 230"/>
                <a:gd name="T52" fmla="*/ 0 w 168"/>
                <a:gd name="T53" fmla="*/ 2 h 230"/>
                <a:gd name="T54" fmla="*/ 2 w 168"/>
                <a:gd name="T55" fmla="*/ 2 h 230"/>
                <a:gd name="T56" fmla="*/ 2 w 168"/>
                <a:gd name="T57" fmla="*/ 2 h 230"/>
                <a:gd name="T58" fmla="*/ 2 w 168"/>
                <a:gd name="T59" fmla="*/ 2 h 230"/>
                <a:gd name="T60" fmla="*/ 2 w 168"/>
                <a:gd name="T61" fmla="*/ 2 h 230"/>
                <a:gd name="T62" fmla="*/ 2 w 168"/>
                <a:gd name="T63" fmla="*/ 2 h 230"/>
                <a:gd name="T64" fmla="*/ 2 w 168"/>
                <a:gd name="T65" fmla="*/ 2 h 230"/>
                <a:gd name="T66" fmla="*/ 2 w 168"/>
                <a:gd name="T67" fmla="*/ 0 h 2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8"/>
                <a:gd name="T103" fmla="*/ 0 h 230"/>
                <a:gd name="T104" fmla="*/ 168 w 168"/>
                <a:gd name="T105" fmla="*/ 230 h 23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8" h="230">
                  <a:moveTo>
                    <a:pt x="61" y="0"/>
                  </a:moveTo>
                  <a:lnTo>
                    <a:pt x="83" y="24"/>
                  </a:lnTo>
                  <a:lnTo>
                    <a:pt x="117" y="32"/>
                  </a:lnTo>
                  <a:lnTo>
                    <a:pt x="126" y="24"/>
                  </a:lnTo>
                  <a:lnTo>
                    <a:pt x="126" y="41"/>
                  </a:lnTo>
                  <a:lnTo>
                    <a:pt x="133" y="93"/>
                  </a:lnTo>
                  <a:lnTo>
                    <a:pt x="167" y="110"/>
                  </a:lnTo>
                  <a:lnTo>
                    <a:pt x="167" y="125"/>
                  </a:lnTo>
                  <a:lnTo>
                    <a:pt x="167" y="134"/>
                  </a:lnTo>
                  <a:lnTo>
                    <a:pt x="158" y="151"/>
                  </a:lnTo>
                  <a:lnTo>
                    <a:pt x="150" y="143"/>
                  </a:lnTo>
                  <a:lnTo>
                    <a:pt x="142" y="151"/>
                  </a:lnTo>
                  <a:lnTo>
                    <a:pt x="133" y="160"/>
                  </a:lnTo>
                  <a:lnTo>
                    <a:pt x="126" y="186"/>
                  </a:lnTo>
                  <a:lnTo>
                    <a:pt x="117" y="186"/>
                  </a:lnTo>
                  <a:lnTo>
                    <a:pt x="100" y="186"/>
                  </a:lnTo>
                  <a:lnTo>
                    <a:pt x="83" y="203"/>
                  </a:lnTo>
                  <a:lnTo>
                    <a:pt x="83" y="212"/>
                  </a:lnTo>
                  <a:lnTo>
                    <a:pt x="83" y="229"/>
                  </a:lnTo>
                  <a:lnTo>
                    <a:pt x="75" y="229"/>
                  </a:lnTo>
                  <a:lnTo>
                    <a:pt x="59" y="220"/>
                  </a:lnTo>
                  <a:lnTo>
                    <a:pt x="43" y="229"/>
                  </a:lnTo>
                  <a:lnTo>
                    <a:pt x="17" y="229"/>
                  </a:lnTo>
                  <a:lnTo>
                    <a:pt x="17" y="220"/>
                  </a:lnTo>
                  <a:lnTo>
                    <a:pt x="17" y="195"/>
                  </a:lnTo>
                  <a:lnTo>
                    <a:pt x="1" y="177"/>
                  </a:lnTo>
                  <a:lnTo>
                    <a:pt x="0" y="162"/>
                  </a:lnTo>
                  <a:lnTo>
                    <a:pt x="9" y="153"/>
                  </a:lnTo>
                  <a:lnTo>
                    <a:pt x="17" y="120"/>
                  </a:lnTo>
                  <a:lnTo>
                    <a:pt x="37" y="84"/>
                  </a:lnTo>
                  <a:lnTo>
                    <a:pt x="55" y="67"/>
                  </a:lnTo>
                  <a:lnTo>
                    <a:pt x="75" y="50"/>
                  </a:lnTo>
                  <a:lnTo>
                    <a:pt x="63" y="24"/>
                  </a:lnTo>
                  <a:lnTo>
                    <a:pt x="61" y="0"/>
                  </a:lnTo>
                </a:path>
              </a:pathLst>
            </a:custGeom>
            <a:solidFill>
              <a:schemeClr val="accent2"/>
            </a:solidFill>
            <a:ln w="9525" cap="rnd">
              <a:solidFill>
                <a:schemeClr val="accent2"/>
              </a:solidFill>
              <a:round/>
              <a:headEnd/>
              <a:tailEnd/>
            </a:ln>
          </p:spPr>
          <p:txBody>
            <a:bodyPr/>
            <a:lstStyle/>
            <a:p>
              <a:endParaRPr lang="sv-SE" dirty="0"/>
            </a:p>
          </p:txBody>
        </p:sp>
        <p:sp>
          <p:nvSpPr>
            <p:cNvPr id="17" name="Freeform 14">
              <a:extLst>
                <a:ext uri="{FF2B5EF4-FFF2-40B4-BE49-F238E27FC236}">
                  <a16:creationId xmlns:a16="http://schemas.microsoft.com/office/drawing/2014/main" id="{D21A06CE-8363-4277-B1AD-8975CB02F058}"/>
                </a:ext>
              </a:extLst>
            </p:cNvPr>
            <p:cNvSpPr>
              <a:spLocks/>
            </p:cNvSpPr>
            <p:nvPr/>
          </p:nvSpPr>
          <p:spPr bwMode="auto">
            <a:xfrm>
              <a:off x="10931026" y="3599272"/>
              <a:ext cx="53640" cy="56908"/>
            </a:xfrm>
            <a:custGeom>
              <a:avLst/>
              <a:gdLst>
                <a:gd name="T0" fmla="*/ 0 w 59"/>
                <a:gd name="T1" fmla="*/ 2 h 62"/>
                <a:gd name="T2" fmla="*/ 0 w 59"/>
                <a:gd name="T3" fmla="*/ 2 h 62"/>
                <a:gd name="T4" fmla="*/ 2 w 59"/>
                <a:gd name="T5" fmla="*/ 2 h 62"/>
                <a:gd name="T6" fmla="*/ 2 w 59"/>
                <a:gd name="T7" fmla="*/ 0 h 62"/>
                <a:gd name="T8" fmla="*/ 2 w 59"/>
                <a:gd name="T9" fmla="*/ 2 h 62"/>
                <a:gd name="T10" fmla="*/ 2 w 59"/>
                <a:gd name="T11" fmla="*/ 0 h 62"/>
                <a:gd name="T12" fmla="*/ 2 w 59"/>
                <a:gd name="T13" fmla="*/ 2 h 62"/>
                <a:gd name="T14" fmla="*/ 2 w 59"/>
                <a:gd name="T15" fmla="*/ 2 h 62"/>
                <a:gd name="T16" fmla="*/ 2 w 59"/>
                <a:gd name="T17" fmla="*/ 2 h 62"/>
                <a:gd name="T18" fmla="*/ 2 w 59"/>
                <a:gd name="T19" fmla="*/ 2 h 62"/>
                <a:gd name="T20" fmla="*/ 2 w 59"/>
                <a:gd name="T21" fmla="*/ 2 h 62"/>
                <a:gd name="T22" fmla="*/ 0 w 59"/>
                <a:gd name="T23" fmla="*/ 2 h 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9"/>
                <a:gd name="T37" fmla="*/ 0 h 62"/>
                <a:gd name="T38" fmla="*/ 59 w 59"/>
                <a:gd name="T39" fmla="*/ 62 h 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9" h="62">
                  <a:moveTo>
                    <a:pt x="0" y="43"/>
                  </a:moveTo>
                  <a:lnTo>
                    <a:pt x="0" y="34"/>
                  </a:lnTo>
                  <a:lnTo>
                    <a:pt x="7" y="16"/>
                  </a:lnTo>
                  <a:lnTo>
                    <a:pt x="15" y="0"/>
                  </a:lnTo>
                  <a:lnTo>
                    <a:pt x="24" y="8"/>
                  </a:lnTo>
                  <a:lnTo>
                    <a:pt x="49" y="0"/>
                  </a:lnTo>
                  <a:lnTo>
                    <a:pt x="58" y="16"/>
                  </a:lnTo>
                  <a:lnTo>
                    <a:pt x="49" y="34"/>
                  </a:lnTo>
                  <a:lnTo>
                    <a:pt x="32" y="43"/>
                  </a:lnTo>
                  <a:lnTo>
                    <a:pt x="32" y="61"/>
                  </a:lnTo>
                  <a:lnTo>
                    <a:pt x="15" y="51"/>
                  </a:lnTo>
                  <a:lnTo>
                    <a:pt x="0" y="43"/>
                  </a:lnTo>
                </a:path>
              </a:pathLst>
            </a:custGeom>
            <a:solidFill>
              <a:schemeClr val="accent2"/>
            </a:solidFill>
            <a:ln w="9525" cap="rnd">
              <a:solidFill>
                <a:schemeClr val="accent2"/>
              </a:solidFill>
              <a:round/>
              <a:headEnd/>
              <a:tailEnd/>
            </a:ln>
          </p:spPr>
          <p:txBody>
            <a:bodyPr/>
            <a:lstStyle/>
            <a:p>
              <a:endParaRPr lang="sv-SE" dirty="0"/>
            </a:p>
          </p:txBody>
        </p:sp>
        <p:sp>
          <p:nvSpPr>
            <p:cNvPr id="18" name="Freeform 15">
              <a:extLst>
                <a:ext uri="{FF2B5EF4-FFF2-40B4-BE49-F238E27FC236}">
                  <a16:creationId xmlns:a16="http://schemas.microsoft.com/office/drawing/2014/main" id="{DB1156EF-5DE5-422D-9DEF-09578E18122E}"/>
                </a:ext>
              </a:extLst>
            </p:cNvPr>
            <p:cNvSpPr>
              <a:spLocks/>
            </p:cNvSpPr>
            <p:nvPr/>
          </p:nvSpPr>
          <p:spPr bwMode="auto">
            <a:xfrm>
              <a:off x="10841262" y="3652623"/>
              <a:ext cx="93048" cy="87733"/>
            </a:xfrm>
            <a:custGeom>
              <a:avLst/>
              <a:gdLst>
                <a:gd name="T0" fmla="*/ 2 w 104"/>
                <a:gd name="T1" fmla="*/ 2 h 95"/>
                <a:gd name="T2" fmla="*/ 0 w 104"/>
                <a:gd name="T3" fmla="*/ 2 h 95"/>
                <a:gd name="T4" fmla="*/ 2 w 104"/>
                <a:gd name="T5" fmla="*/ 2 h 95"/>
                <a:gd name="T6" fmla="*/ 2 w 104"/>
                <a:gd name="T7" fmla="*/ 2 h 95"/>
                <a:gd name="T8" fmla="*/ 2 w 104"/>
                <a:gd name="T9" fmla="*/ 2 h 95"/>
                <a:gd name="T10" fmla="*/ 2 w 104"/>
                <a:gd name="T11" fmla="*/ 0 h 95"/>
                <a:gd name="T12" fmla="*/ 2 w 104"/>
                <a:gd name="T13" fmla="*/ 0 h 95"/>
                <a:gd name="T14" fmla="*/ 2 w 104"/>
                <a:gd name="T15" fmla="*/ 2 h 95"/>
                <a:gd name="T16" fmla="*/ 2 w 104"/>
                <a:gd name="T17" fmla="*/ 2 h 95"/>
                <a:gd name="T18" fmla="*/ 2 w 104"/>
                <a:gd name="T19" fmla="*/ 2 h 95"/>
                <a:gd name="T20" fmla="*/ 2 w 104"/>
                <a:gd name="T21" fmla="*/ 2 h 95"/>
                <a:gd name="T22" fmla="*/ 2 w 104"/>
                <a:gd name="T23" fmla="*/ 2 h 95"/>
                <a:gd name="T24" fmla="*/ 2 w 104"/>
                <a:gd name="T25" fmla="*/ 2 h 95"/>
                <a:gd name="T26" fmla="*/ 2 w 104"/>
                <a:gd name="T27" fmla="*/ 2 h 95"/>
                <a:gd name="T28" fmla="*/ 2 w 104"/>
                <a:gd name="T29" fmla="*/ 2 h 95"/>
                <a:gd name="T30" fmla="*/ 2 w 104"/>
                <a:gd name="T31" fmla="*/ 2 h 95"/>
                <a:gd name="T32" fmla="*/ 2 w 104"/>
                <a:gd name="T33" fmla="*/ 2 h 95"/>
                <a:gd name="T34" fmla="*/ 2 w 104"/>
                <a:gd name="T35" fmla="*/ 2 h 95"/>
                <a:gd name="T36" fmla="*/ 2 w 104"/>
                <a:gd name="T37" fmla="*/ 2 h 95"/>
                <a:gd name="T38" fmla="*/ 2 w 104"/>
                <a:gd name="T39" fmla="*/ 2 h 95"/>
                <a:gd name="T40" fmla="*/ 2 w 104"/>
                <a:gd name="T41" fmla="*/ 2 h 95"/>
                <a:gd name="T42" fmla="*/ 2 w 104"/>
                <a:gd name="T43" fmla="*/ 2 h 95"/>
                <a:gd name="T44" fmla="*/ 2 w 104"/>
                <a:gd name="T45" fmla="*/ 2 h 95"/>
                <a:gd name="T46" fmla="*/ 1 w 104"/>
                <a:gd name="T47" fmla="*/ 2 h 95"/>
                <a:gd name="T48" fmla="*/ 0 w 104"/>
                <a:gd name="T49" fmla="*/ 2 h 95"/>
                <a:gd name="T50" fmla="*/ 2 w 104"/>
                <a:gd name="T51" fmla="*/ 2 h 9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4"/>
                <a:gd name="T79" fmla="*/ 0 h 95"/>
                <a:gd name="T80" fmla="*/ 104 w 104"/>
                <a:gd name="T81" fmla="*/ 95 h 9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4" h="95">
                  <a:moveTo>
                    <a:pt x="6" y="13"/>
                  </a:moveTo>
                  <a:lnTo>
                    <a:pt x="0" y="4"/>
                  </a:lnTo>
                  <a:lnTo>
                    <a:pt x="12" y="4"/>
                  </a:lnTo>
                  <a:lnTo>
                    <a:pt x="18" y="7"/>
                  </a:lnTo>
                  <a:lnTo>
                    <a:pt x="44" y="7"/>
                  </a:lnTo>
                  <a:lnTo>
                    <a:pt x="51" y="0"/>
                  </a:lnTo>
                  <a:lnTo>
                    <a:pt x="60" y="0"/>
                  </a:lnTo>
                  <a:lnTo>
                    <a:pt x="69" y="7"/>
                  </a:lnTo>
                  <a:lnTo>
                    <a:pt x="85" y="15"/>
                  </a:lnTo>
                  <a:lnTo>
                    <a:pt x="103" y="15"/>
                  </a:lnTo>
                  <a:lnTo>
                    <a:pt x="103" y="24"/>
                  </a:lnTo>
                  <a:lnTo>
                    <a:pt x="94" y="33"/>
                  </a:lnTo>
                  <a:lnTo>
                    <a:pt x="94" y="41"/>
                  </a:lnTo>
                  <a:lnTo>
                    <a:pt x="77" y="51"/>
                  </a:lnTo>
                  <a:lnTo>
                    <a:pt x="69" y="59"/>
                  </a:lnTo>
                  <a:lnTo>
                    <a:pt x="60" y="68"/>
                  </a:lnTo>
                  <a:lnTo>
                    <a:pt x="51" y="68"/>
                  </a:lnTo>
                  <a:lnTo>
                    <a:pt x="51" y="85"/>
                  </a:lnTo>
                  <a:lnTo>
                    <a:pt x="34" y="94"/>
                  </a:lnTo>
                  <a:lnTo>
                    <a:pt x="25" y="85"/>
                  </a:lnTo>
                  <a:lnTo>
                    <a:pt x="25" y="68"/>
                  </a:lnTo>
                  <a:lnTo>
                    <a:pt x="18" y="68"/>
                  </a:lnTo>
                  <a:lnTo>
                    <a:pt x="9" y="68"/>
                  </a:lnTo>
                  <a:lnTo>
                    <a:pt x="1" y="41"/>
                  </a:lnTo>
                  <a:lnTo>
                    <a:pt x="0" y="29"/>
                  </a:lnTo>
                  <a:lnTo>
                    <a:pt x="6" y="13"/>
                  </a:lnTo>
                </a:path>
              </a:pathLst>
            </a:custGeom>
            <a:solidFill>
              <a:schemeClr val="accent2"/>
            </a:solidFill>
            <a:ln w="9525" cap="rnd">
              <a:solidFill>
                <a:schemeClr val="accent2"/>
              </a:solidFill>
              <a:round/>
              <a:headEnd/>
              <a:tailEnd/>
            </a:ln>
          </p:spPr>
          <p:txBody>
            <a:bodyPr/>
            <a:lstStyle/>
            <a:p>
              <a:endParaRPr lang="sv-SE" dirty="0"/>
            </a:p>
          </p:txBody>
        </p:sp>
        <p:sp>
          <p:nvSpPr>
            <p:cNvPr id="19" name="Freeform 16">
              <a:extLst>
                <a:ext uri="{FF2B5EF4-FFF2-40B4-BE49-F238E27FC236}">
                  <a16:creationId xmlns:a16="http://schemas.microsoft.com/office/drawing/2014/main" id="{9D17F37F-3BD6-4777-82E4-C4BD96406FE9}"/>
                </a:ext>
              </a:extLst>
            </p:cNvPr>
            <p:cNvSpPr>
              <a:spLocks/>
            </p:cNvSpPr>
            <p:nvPr/>
          </p:nvSpPr>
          <p:spPr bwMode="auto">
            <a:xfrm>
              <a:off x="10462501" y="3534065"/>
              <a:ext cx="194854" cy="311806"/>
            </a:xfrm>
            <a:custGeom>
              <a:avLst/>
              <a:gdLst>
                <a:gd name="T0" fmla="*/ 2 w 217"/>
                <a:gd name="T1" fmla="*/ 2 h 337"/>
                <a:gd name="T2" fmla="*/ 2 w 217"/>
                <a:gd name="T3" fmla="*/ 2 h 337"/>
                <a:gd name="T4" fmla="*/ 2 w 217"/>
                <a:gd name="T5" fmla="*/ 2 h 337"/>
                <a:gd name="T6" fmla="*/ 2 w 217"/>
                <a:gd name="T7" fmla="*/ 2 h 337"/>
                <a:gd name="T8" fmla="*/ 2 w 217"/>
                <a:gd name="T9" fmla="*/ 2 h 337"/>
                <a:gd name="T10" fmla="*/ 2 w 217"/>
                <a:gd name="T11" fmla="*/ 2 h 337"/>
                <a:gd name="T12" fmla="*/ 2 w 217"/>
                <a:gd name="T13" fmla="*/ 2 h 337"/>
                <a:gd name="T14" fmla="*/ 2 w 217"/>
                <a:gd name="T15" fmla="*/ 2 h 337"/>
                <a:gd name="T16" fmla="*/ 2 w 217"/>
                <a:gd name="T17" fmla="*/ 2 h 337"/>
                <a:gd name="T18" fmla="*/ 2 w 217"/>
                <a:gd name="T19" fmla="*/ 2 h 337"/>
                <a:gd name="T20" fmla="*/ 2 w 217"/>
                <a:gd name="T21" fmla="*/ 2 h 337"/>
                <a:gd name="T22" fmla="*/ 2 w 217"/>
                <a:gd name="T23" fmla="*/ 2 h 337"/>
                <a:gd name="T24" fmla="*/ 2 w 217"/>
                <a:gd name="T25" fmla="*/ 2 h 337"/>
                <a:gd name="T26" fmla="*/ 2 w 217"/>
                <a:gd name="T27" fmla="*/ 2 h 337"/>
                <a:gd name="T28" fmla="*/ 2 w 217"/>
                <a:gd name="T29" fmla="*/ 2 h 337"/>
                <a:gd name="T30" fmla="*/ 2 w 217"/>
                <a:gd name="T31" fmla="*/ 2 h 337"/>
                <a:gd name="T32" fmla="*/ 2 w 217"/>
                <a:gd name="T33" fmla="*/ 2 h 337"/>
                <a:gd name="T34" fmla="*/ 2 w 217"/>
                <a:gd name="T35" fmla="*/ 2 h 337"/>
                <a:gd name="T36" fmla="*/ 2 w 217"/>
                <a:gd name="T37" fmla="*/ 2 h 337"/>
                <a:gd name="T38" fmla="*/ 2 w 217"/>
                <a:gd name="T39" fmla="*/ 2 h 337"/>
                <a:gd name="T40" fmla="*/ 2 w 217"/>
                <a:gd name="T41" fmla="*/ 2 h 337"/>
                <a:gd name="T42" fmla="*/ 2 w 217"/>
                <a:gd name="T43" fmla="*/ 2 h 337"/>
                <a:gd name="T44" fmla="*/ 2 w 217"/>
                <a:gd name="T45" fmla="*/ 2 h 337"/>
                <a:gd name="T46" fmla="*/ 2 w 217"/>
                <a:gd name="T47" fmla="*/ 2 h 337"/>
                <a:gd name="T48" fmla="*/ 2 w 217"/>
                <a:gd name="T49" fmla="*/ 2 h 337"/>
                <a:gd name="T50" fmla="*/ 2 w 217"/>
                <a:gd name="T51" fmla="*/ 2 h 337"/>
                <a:gd name="T52" fmla="*/ 2 w 217"/>
                <a:gd name="T53" fmla="*/ 2 h 337"/>
                <a:gd name="T54" fmla="*/ 2 w 217"/>
                <a:gd name="T55" fmla="*/ 2 h 337"/>
                <a:gd name="T56" fmla="*/ 2 w 217"/>
                <a:gd name="T57" fmla="*/ 2 h 337"/>
                <a:gd name="T58" fmla="*/ 0 w 217"/>
                <a:gd name="T59" fmla="*/ 2 h 337"/>
                <a:gd name="T60" fmla="*/ 2 w 217"/>
                <a:gd name="T61" fmla="*/ 2 h 337"/>
                <a:gd name="T62" fmla="*/ 2 w 217"/>
                <a:gd name="T63" fmla="*/ 2 h 337"/>
                <a:gd name="T64" fmla="*/ 2 w 217"/>
                <a:gd name="T65" fmla="*/ 2 h 337"/>
                <a:gd name="T66" fmla="*/ 2 w 217"/>
                <a:gd name="T67" fmla="*/ 2 h 337"/>
                <a:gd name="T68" fmla="*/ 0 w 217"/>
                <a:gd name="T69" fmla="*/ 2 h 337"/>
                <a:gd name="T70" fmla="*/ 2 w 217"/>
                <a:gd name="T71" fmla="*/ 1 h 337"/>
                <a:gd name="T72" fmla="*/ 2 w 217"/>
                <a:gd name="T73" fmla="*/ 0 h 337"/>
                <a:gd name="T74" fmla="*/ 2 w 217"/>
                <a:gd name="T75" fmla="*/ 2 h 337"/>
                <a:gd name="T76" fmla="*/ 2 w 217"/>
                <a:gd name="T77" fmla="*/ 2 h 337"/>
                <a:gd name="T78" fmla="*/ 2 w 217"/>
                <a:gd name="T79" fmla="*/ 2 h 337"/>
                <a:gd name="T80" fmla="*/ 2 w 217"/>
                <a:gd name="T81" fmla="*/ 2 h 337"/>
                <a:gd name="T82" fmla="*/ 2 w 217"/>
                <a:gd name="T83" fmla="*/ 2 h 337"/>
                <a:gd name="T84" fmla="*/ 2 w 217"/>
                <a:gd name="T85" fmla="*/ 2 h 337"/>
                <a:gd name="T86" fmla="*/ 2 w 217"/>
                <a:gd name="T87" fmla="*/ 2 h 337"/>
                <a:gd name="T88" fmla="*/ 2 w 217"/>
                <a:gd name="T89" fmla="*/ 2 h 337"/>
                <a:gd name="T90" fmla="*/ 2 w 217"/>
                <a:gd name="T91" fmla="*/ 2 h 33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17"/>
                <a:gd name="T139" fmla="*/ 0 h 337"/>
                <a:gd name="T140" fmla="*/ 217 w 217"/>
                <a:gd name="T141" fmla="*/ 337 h 33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17" h="337">
                  <a:moveTo>
                    <a:pt x="199" y="175"/>
                  </a:moveTo>
                  <a:lnTo>
                    <a:pt x="184" y="181"/>
                  </a:lnTo>
                  <a:lnTo>
                    <a:pt x="176" y="172"/>
                  </a:lnTo>
                  <a:lnTo>
                    <a:pt x="159" y="172"/>
                  </a:lnTo>
                  <a:lnTo>
                    <a:pt x="143" y="196"/>
                  </a:lnTo>
                  <a:lnTo>
                    <a:pt x="159" y="188"/>
                  </a:lnTo>
                  <a:lnTo>
                    <a:pt x="172" y="193"/>
                  </a:lnTo>
                  <a:lnTo>
                    <a:pt x="191" y="205"/>
                  </a:lnTo>
                  <a:lnTo>
                    <a:pt x="207" y="205"/>
                  </a:lnTo>
                  <a:lnTo>
                    <a:pt x="216" y="221"/>
                  </a:lnTo>
                  <a:lnTo>
                    <a:pt x="207" y="229"/>
                  </a:lnTo>
                  <a:lnTo>
                    <a:pt x="207" y="237"/>
                  </a:lnTo>
                  <a:lnTo>
                    <a:pt x="210" y="241"/>
                  </a:lnTo>
                  <a:lnTo>
                    <a:pt x="199" y="245"/>
                  </a:lnTo>
                  <a:lnTo>
                    <a:pt x="177" y="258"/>
                  </a:lnTo>
                  <a:lnTo>
                    <a:pt x="168" y="284"/>
                  </a:lnTo>
                  <a:lnTo>
                    <a:pt x="150" y="295"/>
                  </a:lnTo>
                  <a:lnTo>
                    <a:pt x="132" y="303"/>
                  </a:lnTo>
                  <a:lnTo>
                    <a:pt x="114" y="331"/>
                  </a:lnTo>
                  <a:lnTo>
                    <a:pt x="96" y="328"/>
                  </a:lnTo>
                  <a:lnTo>
                    <a:pt x="88" y="336"/>
                  </a:lnTo>
                  <a:lnTo>
                    <a:pt x="77" y="321"/>
                  </a:lnTo>
                  <a:lnTo>
                    <a:pt x="67" y="305"/>
                  </a:lnTo>
                  <a:lnTo>
                    <a:pt x="54" y="297"/>
                  </a:lnTo>
                  <a:lnTo>
                    <a:pt x="56" y="270"/>
                  </a:lnTo>
                  <a:lnTo>
                    <a:pt x="39" y="256"/>
                  </a:lnTo>
                  <a:lnTo>
                    <a:pt x="23" y="236"/>
                  </a:lnTo>
                  <a:lnTo>
                    <a:pt x="12" y="223"/>
                  </a:lnTo>
                  <a:lnTo>
                    <a:pt x="7" y="205"/>
                  </a:lnTo>
                  <a:lnTo>
                    <a:pt x="0" y="188"/>
                  </a:lnTo>
                  <a:lnTo>
                    <a:pt x="7" y="159"/>
                  </a:lnTo>
                  <a:lnTo>
                    <a:pt x="39" y="132"/>
                  </a:lnTo>
                  <a:lnTo>
                    <a:pt x="23" y="98"/>
                  </a:lnTo>
                  <a:lnTo>
                    <a:pt x="15" y="66"/>
                  </a:lnTo>
                  <a:lnTo>
                    <a:pt x="0" y="33"/>
                  </a:lnTo>
                  <a:lnTo>
                    <a:pt x="38" y="1"/>
                  </a:lnTo>
                  <a:lnTo>
                    <a:pt x="57" y="0"/>
                  </a:lnTo>
                  <a:lnTo>
                    <a:pt x="88" y="9"/>
                  </a:lnTo>
                  <a:lnTo>
                    <a:pt x="112" y="33"/>
                  </a:lnTo>
                  <a:lnTo>
                    <a:pt x="120" y="42"/>
                  </a:lnTo>
                  <a:lnTo>
                    <a:pt x="125" y="56"/>
                  </a:lnTo>
                  <a:lnTo>
                    <a:pt x="162" y="101"/>
                  </a:lnTo>
                  <a:lnTo>
                    <a:pt x="184" y="123"/>
                  </a:lnTo>
                  <a:lnTo>
                    <a:pt x="191" y="140"/>
                  </a:lnTo>
                  <a:lnTo>
                    <a:pt x="207" y="157"/>
                  </a:lnTo>
                  <a:lnTo>
                    <a:pt x="199" y="175"/>
                  </a:lnTo>
                </a:path>
              </a:pathLst>
            </a:custGeom>
            <a:solidFill>
              <a:schemeClr val="accent2"/>
            </a:solidFill>
            <a:ln w="9525" cap="rnd">
              <a:solidFill>
                <a:schemeClr val="accent2"/>
              </a:solidFill>
              <a:round/>
              <a:headEnd/>
              <a:tailEnd/>
            </a:ln>
          </p:spPr>
          <p:txBody>
            <a:bodyPr/>
            <a:lstStyle/>
            <a:p>
              <a:endParaRPr lang="sv-SE" dirty="0"/>
            </a:p>
          </p:txBody>
        </p:sp>
        <p:grpSp>
          <p:nvGrpSpPr>
            <p:cNvPr id="20" name="Group 17">
              <a:extLst>
                <a:ext uri="{FF2B5EF4-FFF2-40B4-BE49-F238E27FC236}">
                  <a16:creationId xmlns:a16="http://schemas.microsoft.com/office/drawing/2014/main" id="{8F03B1E9-528E-4171-87C8-246BC3CC5B54}"/>
                </a:ext>
              </a:extLst>
            </p:cNvPr>
            <p:cNvGrpSpPr>
              <a:grpSpLocks/>
            </p:cNvGrpSpPr>
            <p:nvPr/>
          </p:nvGrpSpPr>
          <p:grpSpPr bwMode="auto">
            <a:xfrm>
              <a:off x="10961677" y="3831645"/>
              <a:ext cx="118226" cy="248971"/>
              <a:chOff x="1481" y="4086"/>
              <a:chExt cx="132" cy="270"/>
            </a:xfrm>
            <a:solidFill>
              <a:schemeClr val="accent2"/>
            </a:solidFill>
          </p:grpSpPr>
          <p:sp>
            <p:nvSpPr>
              <p:cNvPr id="40" name="Freeform 18">
                <a:extLst>
                  <a:ext uri="{FF2B5EF4-FFF2-40B4-BE49-F238E27FC236}">
                    <a16:creationId xmlns:a16="http://schemas.microsoft.com/office/drawing/2014/main" id="{9ABC22E2-C997-4F63-9A64-D6B66D074C6E}"/>
                  </a:ext>
                </a:extLst>
              </p:cNvPr>
              <p:cNvSpPr>
                <a:spLocks/>
              </p:cNvSpPr>
              <p:nvPr/>
            </p:nvSpPr>
            <p:spPr bwMode="auto">
              <a:xfrm>
                <a:off x="1481" y="4100"/>
                <a:ext cx="124" cy="236"/>
              </a:xfrm>
              <a:custGeom>
                <a:avLst/>
                <a:gdLst>
                  <a:gd name="T0" fmla="*/ 45 w 124"/>
                  <a:gd name="T1" fmla="*/ 235 h 236"/>
                  <a:gd name="T2" fmla="*/ 37 w 124"/>
                  <a:gd name="T3" fmla="*/ 235 h 236"/>
                  <a:gd name="T4" fmla="*/ 30 w 124"/>
                  <a:gd name="T5" fmla="*/ 210 h 236"/>
                  <a:gd name="T6" fmla="*/ 22 w 124"/>
                  <a:gd name="T7" fmla="*/ 210 h 236"/>
                  <a:gd name="T8" fmla="*/ 7 w 124"/>
                  <a:gd name="T9" fmla="*/ 184 h 236"/>
                  <a:gd name="T10" fmla="*/ 7 w 124"/>
                  <a:gd name="T11" fmla="*/ 169 h 236"/>
                  <a:gd name="T12" fmla="*/ 14 w 124"/>
                  <a:gd name="T13" fmla="*/ 153 h 236"/>
                  <a:gd name="T14" fmla="*/ 0 w 124"/>
                  <a:gd name="T15" fmla="*/ 137 h 236"/>
                  <a:gd name="T16" fmla="*/ 0 w 124"/>
                  <a:gd name="T17" fmla="*/ 128 h 236"/>
                  <a:gd name="T18" fmla="*/ 0 w 124"/>
                  <a:gd name="T19" fmla="*/ 113 h 236"/>
                  <a:gd name="T20" fmla="*/ 7 w 124"/>
                  <a:gd name="T21" fmla="*/ 105 h 236"/>
                  <a:gd name="T22" fmla="*/ 0 w 124"/>
                  <a:gd name="T23" fmla="*/ 105 h 236"/>
                  <a:gd name="T24" fmla="*/ 14 w 124"/>
                  <a:gd name="T25" fmla="*/ 96 h 236"/>
                  <a:gd name="T26" fmla="*/ 22 w 124"/>
                  <a:gd name="T27" fmla="*/ 71 h 236"/>
                  <a:gd name="T28" fmla="*/ 30 w 124"/>
                  <a:gd name="T29" fmla="*/ 56 h 236"/>
                  <a:gd name="T30" fmla="*/ 30 w 124"/>
                  <a:gd name="T31" fmla="*/ 49 h 236"/>
                  <a:gd name="T32" fmla="*/ 52 w 124"/>
                  <a:gd name="T33" fmla="*/ 23 h 236"/>
                  <a:gd name="T34" fmla="*/ 76 w 124"/>
                  <a:gd name="T35" fmla="*/ 15 h 236"/>
                  <a:gd name="T36" fmla="*/ 107 w 124"/>
                  <a:gd name="T37" fmla="*/ 0 h 236"/>
                  <a:gd name="T38" fmla="*/ 123 w 124"/>
                  <a:gd name="T39" fmla="*/ 0 h 236"/>
                  <a:gd name="T40" fmla="*/ 114 w 124"/>
                  <a:gd name="T41" fmla="*/ 7 h 236"/>
                  <a:gd name="T42" fmla="*/ 99 w 124"/>
                  <a:gd name="T43" fmla="*/ 23 h 236"/>
                  <a:gd name="T44" fmla="*/ 92 w 124"/>
                  <a:gd name="T45" fmla="*/ 49 h 236"/>
                  <a:gd name="T46" fmla="*/ 84 w 124"/>
                  <a:gd name="T47" fmla="*/ 49 h 236"/>
                  <a:gd name="T48" fmla="*/ 76 w 124"/>
                  <a:gd name="T49" fmla="*/ 49 h 236"/>
                  <a:gd name="T50" fmla="*/ 76 w 124"/>
                  <a:gd name="T51" fmla="*/ 56 h 236"/>
                  <a:gd name="T52" fmla="*/ 76 w 124"/>
                  <a:gd name="T53" fmla="*/ 96 h 236"/>
                  <a:gd name="T54" fmla="*/ 92 w 124"/>
                  <a:gd name="T55" fmla="*/ 113 h 236"/>
                  <a:gd name="T56" fmla="*/ 92 w 124"/>
                  <a:gd name="T57" fmla="*/ 120 h 236"/>
                  <a:gd name="T58" fmla="*/ 99 w 124"/>
                  <a:gd name="T59" fmla="*/ 128 h 236"/>
                  <a:gd name="T60" fmla="*/ 99 w 124"/>
                  <a:gd name="T61" fmla="*/ 137 h 236"/>
                  <a:gd name="T62" fmla="*/ 92 w 124"/>
                  <a:gd name="T63" fmla="*/ 137 h 236"/>
                  <a:gd name="T64" fmla="*/ 92 w 124"/>
                  <a:gd name="T65" fmla="*/ 153 h 236"/>
                  <a:gd name="T66" fmla="*/ 61 w 124"/>
                  <a:gd name="T67" fmla="*/ 210 h 236"/>
                  <a:gd name="T68" fmla="*/ 52 w 124"/>
                  <a:gd name="T69" fmla="*/ 226 h 236"/>
                  <a:gd name="T70" fmla="*/ 45 w 124"/>
                  <a:gd name="T71" fmla="*/ 235 h 2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4"/>
                  <a:gd name="T109" fmla="*/ 0 h 236"/>
                  <a:gd name="T110" fmla="*/ 124 w 124"/>
                  <a:gd name="T111" fmla="*/ 236 h 2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4" h="236">
                    <a:moveTo>
                      <a:pt x="45" y="235"/>
                    </a:moveTo>
                    <a:lnTo>
                      <a:pt x="37" y="235"/>
                    </a:lnTo>
                    <a:lnTo>
                      <a:pt x="30" y="210"/>
                    </a:lnTo>
                    <a:lnTo>
                      <a:pt x="22" y="210"/>
                    </a:lnTo>
                    <a:lnTo>
                      <a:pt x="7" y="184"/>
                    </a:lnTo>
                    <a:lnTo>
                      <a:pt x="7" y="169"/>
                    </a:lnTo>
                    <a:lnTo>
                      <a:pt x="14" y="153"/>
                    </a:lnTo>
                    <a:lnTo>
                      <a:pt x="0" y="137"/>
                    </a:lnTo>
                    <a:lnTo>
                      <a:pt x="0" y="128"/>
                    </a:lnTo>
                    <a:lnTo>
                      <a:pt x="0" y="113"/>
                    </a:lnTo>
                    <a:lnTo>
                      <a:pt x="7" y="105"/>
                    </a:lnTo>
                    <a:lnTo>
                      <a:pt x="0" y="105"/>
                    </a:lnTo>
                    <a:lnTo>
                      <a:pt x="14" y="96"/>
                    </a:lnTo>
                    <a:lnTo>
                      <a:pt x="22" y="71"/>
                    </a:lnTo>
                    <a:lnTo>
                      <a:pt x="30" y="56"/>
                    </a:lnTo>
                    <a:lnTo>
                      <a:pt x="30" y="49"/>
                    </a:lnTo>
                    <a:lnTo>
                      <a:pt x="52" y="23"/>
                    </a:lnTo>
                    <a:lnTo>
                      <a:pt x="76" y="15"/>
                    </a:lnTo>
                    <a:lnTo>
                      <a:pt x="107" y="0"/>
                    </a:lnTo>
                    <a:lnTo>
                      <a:pt x="123" y="0"/>
                    </a:lnTo>
                    <a:lnTo>
                      <a:pt x="114" y="7"/>
                    </a:lnTo>
                    <a:lnTo>
                      <a:pt x="99" y="23"/>
                    </a:lnTo>
                    <a:lnTo>
                      <a:pt x="92" y="49"/>
                    </a:lnTo>
                    <a:lnTo>
                      <a:pt x="84" y="49"/>
                    </a:lnTo>
                    <a:lnTo>
                      <a:pt x="76" y="49"/>
                    </a:lnTo>
                    <a:lnTo>
                      <a:pt x="76" y="56"/>
                    </a:lnTo>
                    <a:lnTo>
                      <a:pt x="76" y="96"/>
                    </a:lnTo>
                    <a:lnTo>
                      <a:pt x="92" y="113"/>
                    </a:lnTo>
                    <a:lnTo>
                      <a:pt x="92" y="120"/>
                    </a:lnTo>
                    <a:lnTo>
                      <a:pt x="99" y="128"/>
                    </a:lnTo>
                    <a:lnTo>
                      <a:pt x="99" y="137"/>
                    </a:lnTo>
                    <a:lnTo>
                      <a:pt x="92" y="137"/>
                    </a:lnTo>
                    <a:lnTo>
                      <a:pt x="92" y="153"/>
                    </a:lnTo>
                    <a:lnTo>
                      <a:pt x="61" y="210"/>
                    </a:lnTo>
                    <a:lnTo>
                      <a:pt x="52" y="226"/>
                    </a:lnTo>
                    <a:lnTo>
                      <a:pt x="45" y="235"/>
                    </a:lnTo>
                  </a:path>
                </a:pathLst>
              </a:custGeom>
              <a:grpFill/>
              <a:ln w="9525" cap="rnd">
                <a:solidFill>
                  <a:schemeClr val="accent2"/>
                </a:solidFill>
                <a:round/>
                <a:headEnd/>
                <a:tailEnd/>
              </a:ln>
            </p:spPr>
            <p:txBody>
              <a:bodyPr/>
              <a:lstStyle/>
              <a:p>
                <a:endParaRPr lang="sv-SE" dirty="0"/>
              </a:p>
            </p:txBody>
          </p:sp>
          <p:sp>
            <p:nvSpPr>
              <p:cNvPr id="41" name="Freeform 19">
                <a:extLst>
                  <a:ext uri="{FF2B5EF4-FFF2-40B4-BE49-F238E27FC236}">
                    <a16:creationId xmlns:a16="http://schemas.microsoft.com/office/drawing/2014/main" id="{E30E1A76-DE7B-46B9-9F88-69EA9FCBDBD4}"/>
                  </a:ext>
                </a:extLst>
              </p:cNvPr>
              <p:cNvSpPr>
                <a:spLocks/>
              </p:cNvSpPr>
              <p:nvPr/>
            </p:nvSpPr>
            <p:spPr bwMode="auto">
              <a:xfrm>
                <a:off x="1481" y="4086"/>
                <a:ext cx="132" cy="270"/>
              </a:xfrm>
              <a:custGeom>
                <a:avLst/>
                <a:gdLst>
                  <a:gd name="T0" fmla="*/ 40 w 132"/>
                  <a:gd name="T1" fmla="*/ 269 h 270"/>
                  <a:gd name="T2" fmla="*/ 32 w 132"/>
                  <a:gd name="T3" fmla="*/ 260 h 270"/>
                  <a:gd name="T4" fmla="*/ 23 w 132"/>
                  <a:gd name="T5" fmla="*/ 243 h 270"/>
                  <a:gd name="T6" fmla="*/ 23 w 132"/>
                  <a:gd name="T7" fmla="*/ 235 h 270"/>
                  <a:gd name="T8" fmla="*/ 0 w 132"/>
                  <a:gd name="T9" fmla="*/ 209 h 270"/>
                  <a:gd name="T10" fmla="*/ 0 w 132"/>
                  <a:gd name="T11" fmla="*/ 193 h 270"/>
                  <a:gd name="T12" fmla="*/ 7 w 132"/>
                  <a:gd name="T13" fmla="*/ 184 h 270"/>
                  <a:gd name="T14" fmla="*/ 0 w 132"/>
                  <a:gd name="T15" fmla="*/ 158 h 270"/>
                  <a:gd name="T16" fmla="*/ 0 w 132"/>
                  <a:gd name="T17" fmla="*/ 141 h 270"/>
                  <a:gd name="T18" fmla="*/ 0 w 132"/>
                  <a:gd name="T19" fmla="*/ 134 h 270"/>
                  <a:gd name="T20" fmla="*/ 0 w 132"/>
                  <a:gd name="T21" fmla="*/ 126 h 270"/>
                  <a:gd name="T22" fmla="*/ 0 w 132"/>
                  <a:gd name="T23" fmla="*/ 117 h 270"/>
                  <a:gd name="T24" fmla="*/ 7 w 132"/>
                  <a:gd name="T25" fmla="*/ 117 h 270"/>
                  <a:gd name="T26" fmla="*/ 16 w 132"/>
                  <a:gd name="T27" fmla="*/ 83 h 270"/>
                  <a:gd name="T28" fmla="*/ 23 w 132"/>
                  <a:gd name="T29" fmla="*/ 67 h 270"/>
                  <a:gd name="T30" fmla="*/ 32 w 132"/>
                  <a:gd name="T31" fmla="*/ 58 h 270"/>
                  <a:gd name="T32" fmla="*/ 40 w 132"/>
                  <a:gd name="T33" fmla="*/ 32 h 270"/>
                  <a:gd name="T34" fmla="*/ 65 w 132"/>
                  <a:gd name="T35" fmla="*/ 24 h 270"/>
                  <a:gd name="T36" fmla="*/ 98 w 132"/>
                  <a:gd name="T37" fmla="*/ 7 h 270"/>
                  <a:gd name="T38" fmla="*/ 131 w 132"/>
                  <a:gd name="T39" fmla="*/ 0 h 270"/>
                  <a:gd name="T40" fmla="*/ 114 w 132"/>
                  <a:gd name="T41" fmla="*/ 24 h 270"/>
                  <a:gd name="T42" fmla="*/ 106 w 132"/>
                  <a:gd name="T43" fmla="*/ 41 h 270"/>
                  <a:gd name="T44" fmla="*/ 98 w 132"/>
                  <a:gd name="T45" fmla="*/ 50 h 270"/>
                  <a:gd name="T46" fmla="*/ 81 w 132"/>
                  <a:gd name="T47" fmla="*/ 58 h 270"/>
                  <a:gd name="T48" fmla="*/ 73 w 132"/>
                  <a:gd name="T49" fmla="*/ 58 h 270"/>
                  <a:gd name="T50" fmla="*/ 73 w 132"/>
                  <a:gd name="T51" fmla="*/ 67 h 270"/>
                  <a:gd name="T52" fmla="*/ 81 w 132"/>
                  <a:gd name="T53" fmla="*/ 117 h 270"/>
                  <a:gd name="T54" fmla="*/ 89 w 132"/>
                  <a:gd name="T55" fmla="*/ 126 h 270"/>
                  <a:gd name="T56" fmla="*/ 98 w 132"/>
                  <a:gd name="T57" fmla="*/ 141 h 270"/>
                  <a:gd name="T58" fmla="*/ 98 w 132"/>
                  <a:gd name="T59" fmla="*/ 150 h 270"/>
                  <a:gd name="T60" fmla="*/ 89 w 132"/>
                  <a:gd name="T61" fmla="*/ 158 h 270"/>
                  <a:gd name="T62" fmla="*/ 81 w 132"/>
                  <a:gd name="T63" fmla="*/ 175 h 270"/>
                  <a:gd name="T64" fmla="*/ 65 w 132"/>
                  <a:gd name="T65" fmla="*/ 235 h 270"/>
                  <a:gd name="T66" fmla="*/ 56 w 132"/>
                  <a:gd name="T67" fmla="*/ 243 h 270"/>
                  <a:gd name="T68" fmla="*/ 40 w 132"/>
                  <a:gd name="T69" fmla="*/ 269 h 2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2"/>
                  <a:gd name="T106" fmla="*/ 0 h 270"/>
                  <a:gd name="T107" fmla="*/ 132 w 132"/>
                  <a:gd name="T108" fmla="*/ 270 h 2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2" h="270">
                    <a:moveTo>
                      <a:pt x="40" y="269"/>
                    </a:moveTo>
                    <a:lnTo>
                      <a:pt x="32" y="260"/>
                    </a:lnTo>
                    <a:lnTo>
                      <a:pt x="23" y="243"/>
                    </a:lnTo>
                    <a:lnTo>
                      <a:pt x="23" y="235"/>
                    </a:lnTo>
                    <a:lnTo>
                      <a:pt x="0" y="209"/>
                    </a:lnTo>
                    <a:lnTo>
                      <a:pt x="0" y="193"/>
                    </a:lnTo>
                    <a:lnTo>
                      <a:pt x="7" y="184"/>
                    </a:lnTo>
                    <a:lnTo>
                      <a:pt x="0" y="158"/>
                    </a:lnTo>
                    <a:lnTo>
                      <a:pt x="0" y="141"/>
                    </a:lnTo>
                    <a:lnTo>
                      <a:pt x="0" y="134"/>
                    </a:lnTo>
                    <a:lnTo>
                      <a:pt x="0" y="126"/>
                    </a:lnTo>
                    <a:lnTo>
                      <a:pt x="0" y="117"/>
                    </a:lnTo>
                    <a:lnTo>
                      <a:pt x="7" y="117"/>
                    </a:lnTo>
                    <a:lnTo>
                      <a:pt x="16" y="83"/>
                    </a:lnTo>
                    <a:lnTo>
                      <a:pt x="23" y="67"/>
                    </a:lnTo>
                    <a:lnTo>
                      <a:pt x="32" y="58"/>
                    </a:lnTo>
                    <a:lnTo>
                      <a:pt x="40" y="32"/>
                    </a:lnTo>
                    <a:lnTo>
                      <a:pt x="65" y="24"/>
                    </a:lnTo>
                    <a:lnTo>
                      <a:pt x="98" y="7"/>
                    </a:lnTo>
                    <a:lnTo>
                      <a:pt x="131" y="0"/>
                    </a:lnTo>
                    <a:lnTo>
                      <a:pt x="114" y="24"/>
                    </a:lnTo>
                    <a:lnTo>
                      <a:pt x="106" y="41"/>
                    </a:lnTo>
                    <a:lnTo>
                      <a:pt x="98" y="50"/>
                    </a:lnTo>
                    <a:lnTo>
                      <a:pt x="81" y="58"/>
                    </a:lnTo>
                    <a:lnTo>
                      <a:pt x="73" y="58"/>
                    </a:lnTo>
                    <a:lnTo>
                      <a:pt x="73" y="67"/>
                    </a:lnTo>
                    <a:lnTo>
                      <a:pt x="81" y="117"/>
                    </a:lnTo>
                    <a:lnTo>
                      <a:pt x="89" y="126"/>
                    </a:lnTo>
                    <a:lnTo>
                      <a:pt x="98" y="141"/>
                    </a:lnTo>
                    <a:lnTo>
                      <a:pt x="98" y="150"/>
                    </a:lnTo>
                    <a:lnTo>
                      <a:pt x="89" y="158"/>
                    </a:lnTo>
                    <a:lnTo>
                      <a:pt x="81" y="175"/>
                    </a:lnTo>
                    <a:lnTo>
                      <a:pt x="65" y="235"/>
                    </a:lnTo>
                    <a:lnTo>
                      <a:pt x="56" y="243"/>
                    </a:lnTo>
                    <a:lnTo>
                      <a:pt x="40" y="269"/>
                    </a:lnTo>
                  </a:path>
                </a:pathLst>
              </a:custGeom>
              <a:grpFill/>
              <a:ln w="9525" cap="rnd">
                <a:solidFill>
                  <a:schemeClr val="accent2"/>
                </a:solidFill>
                <a:round/>
                <a:headEnd/>
                <a:tailEnd/>
              </a:ln>
            </p:spPr>
            <p:txBody>
              <a:bodyPr/>
              <a:lstStyle/>
              <a:p>
                <a:endParaRPr lang="sv-SE" dirty="0"/>
              </a:p>
            </p:txBody>
          </p:sp>
        </p:grpSp>
        <p:sp>
          <p:nvSpPr>
            <p:cNvPr id="21" name="Freeform 20">
              <a:extLst>
                <a:ext uri="{FF2B5EF4-FFF2-40B4-BE49-F238E27FC236}">
                  <a16:creationId xmlns:a16="http://schemas.microsoft.com/office/drawing/2014/main" id="{976D4CD2-8D52-495B-AD24-48207D472E00}"/>
                </a:ext>
              </a:extLst>
            </p:cNvPr>
            <p:cNvSpPr>
              <a:spLocks/>
            </p:cNvSpPr>
            <p:nvPr/>
          </p:nvSpPr>
          <p:spPr bwMode="auto">
            <a:xfrm>
              <a:off x="10199776" y="4004739"/>
              <a:ext cx="25178" cy="45052"/>
            </a:xfrm>
            <a:custGeom>
              <a:avLst/>
              <a:gdLst>
                <a:gd name="T0" fmla="*/ 2 w 28"/>
                <a:gd name="T1" fmla="*/ 0 h 49"/>
                <a:gd name="T2" fmla="*/ 0 w 28"/>
                <a:gd name="T3" fmla="*/ 2 h 49"/>
                <a:gd name="T4" fmla="*/ 2 w 28"/>
                <a:gd name="T5" fmla="*/ 2 h 49"/>
                <a:gd name="T6" fmla="*/ 2 w 28"/>
                <a:gd name="T7" fmla="*/ 2 h 49"/>
                <a:gd name="T8" fmla="*/ 2 w 28"/>
                <a:gd name="T9" fmla="*/ 2 h 49"/>
                <a:gd name="T10" fmla="*/ 2 w 28"/>
                <a:gd name="T11" fmla="*/ 2 h 49"/>
                <a:gd name="T12" fmla="*/ 2 w 28"/>
                <a:gd name="T13" fmla="*/ 0 h 49"/>
                <a:gd name="T14" fmla="*/ 0 60000 65536"/>
                <a:gd name="T15" fmla="*/ 0 60000 65536"/>
                <a:gd name="T16" fmla="*/ 0 60000 65536"/>
                <a:gd name="T17" fmla="*/ 0 60000 65536"/>
                <a:gd name="T18" fmla="*/ 0 60000 65536"/>
                <a:gd name="T19" fmla="*/ 0 60000 65536"/>
                <a:gd name="T20" fmla="*/ 0 60000 65536"/>
                <a:gd name="T21" fmla="*/ 0 w 28"/>
                <a:gd name="T22" fmla="*/ 0 h 49"/>
                <a:gd name="T23" fmla="*/ 28 w 28"/>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49">
                  <a:moveTo>
                    <a:pt x="27" y="0"/>
                  </a:moveTo>
                  <a:lnTo>
                    <a:pt x="0" y="15"/>
                  </a:lnTo>
                  <a:lnTo>
                    <a:pt x="18" y="31"/>
                  </a:lnTo>
                  <a:lnTo>
                    <a:pt x="18" y="48"/>
                  </a:lnTo>
                  <a:lnTo>
                    <a:pt x="27" y="40"/>
                  </a:lnTo>
                  <a:lnTo>
                    <a:pt x="27" y="15"/>
                  </a:lnTo>
                  <a:lnTo>
                    <a:pt x="27" y="0"/>
                  </a:lnTo>
                </a:path>
              </a:pathLst>
            </a:custGeom>
            <a:solidFill>
              <a:srgbClr val="B2B2B2"/>
            </a:solidFill>
            <a:ln w="9525" cap="rnd">
              <a:solidFill>
                <a:schemeClr val="bg2">
                  <a:lumMod val="75000"/>
                </a:schemeClr>
              </a:solidFill>
              <a:round/>
              <a:headEnd/>
              <a:tailEnd/>
            </a:ln>
          </p:spPr>
          <p:txBody>
            <a:bodyPr/>
            <a:lstStyle/>
            <a:p>
              <a:endParaRPr lang="sv-SE" dirty="0"/>
            </a:p>
          </p:txBody>
        </p:sp>
        <p:sp>
          <p:nvSpPr>
            <p:cNvPr id="22" name="Freeform 21">
              <a:extLst>
                <a:ext uri="{FF2B5EF4-FFF2-40B4-BE49-F238E27FC236}">
                  <a16:creationId xmlns:a16="http://schemas.microsoft.com/office/drawing/2014/main" id="{E00CC3C6-8D72-452C-85FC-4FA21AE23501}"/>
                </a:ext>
              </a:extLst>
            </p:cNvPr>
            <p:cNvSpPr>
              <a:spLocks/>
            </p:cNvSpPr>
            <p:nvPr/>
          </p:nvSpPr>
          <p:spPr bwMode="auto">
            <a:xfrm>
              <a:off x="10865345" y="4106698"/>
              <a:ext cx="58018" cy="258455"/>
            </a:xfrm>
            <a:custGeom>
              <a:avLst/>
              <a:gdLst>
                <a:gd name="T0" fmla="*/ 2 w 65"/>
                <a:gd name="T1" fmla="*/ 0 h 279"/>
                <a:gd name="T2" fmla="*/ 2 w 65"/>
                <a:gd name="T3" fmla="*/ 2 h 279"/>
                <a:gd name="T4" fmla="*/ 2 w 65"/>
                <a:gd name="T5" fmla="*/ 2 h 279"/>
                <a:gd name="T6" fmla="*/ 2 w 65"/>
                <a:gd name="T7" fmla="*/ 2 h 279"/>
                <a:gd name="T8" fmla="*/ 2 w 65"/>
                <a:gd name="T9" fmla="*/ 2 h 279"/>
                <a:gd name="T10" fmla="*/ 2 w 65"/>
                <a:gd name="T11" fmla="*/ 2 h 279"/>
                <a:gd name="T12" fmla="*/ 2 w 65"/>
                <a:gd name="T13" fmla="*/ 2 h 279"/>
                <a:gd name="T14" fmla="*/ 2 w 65"/>
                <a:gd name="T15" fmla="*/ 2 h 279"/>
                <a:gd name="T16" fmla="*/ 2 w 65"/>
                <a:gd name="T17" fmla="*/ 2 h 279"/>
                <a:gd name="T18" fmla="*/ 2 w 65"/>
                <a:gd name="T19" fmla="*/ 2 h 279"/>
                <a:gd name="T20" fmla="*/ 0 w 65"/>
                <a:gd name="T21" fmla="*/ 2 h 279"/>
                <a:gd name="T22" fmla="*/ 2 w 65"/>
                <a:gd name="T23" fmla="*/ 2 h 279"/>
                <a:gd name="T24" fmla="*/ 2 w 65"/>
                <a:gd name="T25" fmla="*/ 2 h 279"/>
                <a:gd name="T26" fmla="*/ 2 w 65"/>
                <a:gd name="T27" fmla="*/ 2 h 279"/>
                <a:gd name="T28" fmla="*/ 2 w 65"/>
                <a:gd name="T29" fmla="*/ 2 h 279"/>
                <a:gd name="T30" fmla="*/ 2 w 65"/>
                <a:gd name="T31" fmla="*/ 2 h 279"/>
                <a:gd name="T32" fmla="*/ 2 w 65"/>
                <a:gd name="T33" fmla="*/ 2 h 279"/>
                <a:gd name="T34" fmla="*/ 2 w 65"/>
                <a:gd name="T35" fmla="*/ 0 h 27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5"/>
                <a:gd name="T55" fmla="*/ 0 h 279"/>
                <a:gd name="T56" fmla="*/ 65 w 65"/>
                <a:gd name="T57" fmla="*/ 279 h 27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5" h="279">
                  <a:moveTo>
                    <a:pt x="55" y="0"/>
                  </a:moveTo>
                  <a:lnTo>
                    <a:pt x="64" y="40"/>
                  </a:lnTo>
                  <a:lnTo>
                    <a:pt x="55" y="73"/>
                  </a:lnTo>
                  <a:lnTo>
                    <a:pt x="55" y="82"/>
                  </a:lnTo>
                  <a:lnTo>
                    <a:pt x="32" y="155"/>
                  </a:lnTo>
                  <a:lnTo>
                    <a:pt x="23" y="170"/>
                  </a:lnTo>
                  <a:lnTo>
                    <a:pt x="32" y="245"/>
                  </a:lnTo>
                  <a:lnTo>
                    <a:pt x="32" y="261"/>
                  </a:lnTo>
                  <a:lnTo>
                    <a:pt x="32" y="278"/>
                  </a:lnTo>
                  <a:lnTo>
                    <a:pt x="16" y="261"/>
                  </a:lnTo>
                  <a:lnTo>
                    <a:pt x="0" y="179"/>
                  </a:lnTo>
                  <a:lnTo>
                    <a:pt x="16" y="138"/>
                  </a:lnTo>
                  <a:lnTo>
                    <a:pt x="16" y="130"/>
                  </a:lnTo>
                  <a:lnTo>
                    <a:pt x="23" y="90"/>
                  </a:lnTo>
                  <a:lnTo>
                    <a:pt x="32" y="64"/>
                  </a:lnTo>
                  <a:lnTo>
                    <a:pt x="39" y="48"/>
                  </a:lnTo>
                  <a:lnTo>
                    <a:pt x="39" y="6"/>
                  </a:lnTo>
                  <a:lnTo>
                    <a:pt x="55" y="0"/>
                  </a:lnTo>
                </a:path>
              </a:pathLst>
            </a:custGeom>
            <a:solidFill>
              <a:srgbClr val="B2B2B2"/>
            </a:solidFill>
            <a:ln w="9525" cap="rnd">
              <a:solidFill>
                <a:srgbClr val="B2B2B2"/>
              </a:solidFill>
              <a:round/>
              <a:headEnd/>
              <a:tailEnd/>
            </a:ln>
          </p:spPr>
          <p:txBody>
            <a:bodyPr/>
            <a:lstStyle/>
            <a:p>
              <a:endParaRPr lang="sv-SE" dirty="0"/>
            </a:p>
          </p:txBody>
        </p:sp>
        <p:sp>
          <p:nvSpPr>
            <p:cNvPr id="23" name="Freeform 22">
              <a:extLst>
                <a:ext uri="{FF2B5EF4-FFF2-40B4-BE49-F238E27FC236}">
                  <a16:creationId xmlns:a16="http://schemas.microsoft.com/office/drawing/2014/main" id="{6244E655-5D83-47D3-B74E-4A05651DFA22}"/>
                </a:ext>
              </a:extLst>
            </p:cNvPr>
            <p:cNvSpPr>
              <a:spLocks/>
            </p:cNvSpPr>
            <p:nvPr/>
          </p:nvSpPr>
          <p:spPr bwMode="auto">
            <a:xfrm>
              <a:off x="10199776" y="3760510"/>
              <a:ext cx="125889" cy="190878"/>
            </a:xfrm>
            <a:custGeom>
              <a:avLst/>
              <a:gdLst>
                <a:gd name="T0" fmla="*/ 2 w 140"/>
                <a:gd name="T1" fmla="*/ 2 h 207"/>
                <a:gd name="T2" fmla="*/ 2 w 140"/>
                <a:gd name="T3" fmla="*/ 2 h 207"/>
                <a:gd name="T4" fmla="*/ 2 w 140"/>
                <a:gd name="T5" fmla="*/ 2 h 207"/>
                <a:gd name="T6" fmla="*/ 2 w 140"/>
                <a:gd name="T7" fmla="*/ 2 h 207"/>
                <a:gd name="T8" fmla="*/ 2 w 140"/>
                <a:gd name="T9" fmla="*/ 2 h 207"/>
                <a:gd name="T10" fmla="*/ 2 w 140"/>
                <a:gd name="T11" fmla="*/ 2 h 207"/>
                <a:gd name="T12" fmla="*/ 0 w 140"/>
                <a:gd name="T13" fmla="*/ 2 h 207"/>
                <a:gd name="T14" fmla="*/ 2 w 140"/>
                <a:gd name="T15" fmla="*/ 2 h 207"/>
                <a:gd name="T16" fmla="*/ 2 w 140"/>
                <a:gd name="T17" fmla="*/ 2 h 207"/>
                <a:gd name="T18" fmla="*/ 2 w 140"/>
                <a:gd name="T19" fmla="*/ 2 h 207"/>
                <a:gd name="T20" fmla="*/ 2 w 140"/>
                <a:gd name="T21" fmla="*/ 2 h 207"/>
                <a:gd name="T22" fmla="*/ 2 w 140"/>
                <a:gd name="T23" fmla="*/ 2 h 207"/>
                <a:gd name="T24" fmla="*/ 2 w 140"/>
                <a:gd name="T25" fmla="*/ 2 h 207"/>
                <a:gd name="T26" fmla="*/ 2 w 140"/>
                <a:gd name="T27" fmla="*/ 2 h 207"/>
                <a:gd name="T28" fmla="*/ 2 w 140"/>
                <a:gd name="T29" fmla="*/ 2 h 207"/>
                <a:gd name="T30" fmla="*/ 2 w 140"/>
                <a:gd name="T31" fmla="*/ 2 h 207"/>
                <a:gd name="T32" fmla="*/ 2 w 140"/>
                <a:gd name="T33" fmla="*/ 2 h 207"/>
                <a:gd name="T34" fmla="*/ 2 w 140"/>
                <a:gd name="T35" fmla="*/ 2 h 207"/>
                <a:gd name="T36" fmla="*/ 2 w 140"/>
                <a:gd name="T37" fmla="*/ 2 h 207"/>
                <a:gd name="T38" fmla="*/ 2 w 140"/>
                <a:gd name="T39" fmla="*/ 2 h 207"/>
                <a:gd name="T40" fmla="*/ 2 w 140"/>
                <a:gd name="T41" fmla="*/ 2 h 207"/>
                <a:gd name="T42" fmla="*/ 2 w 140"/>
                <a:gd name="T43" fmla="*/ 2 h 207"/>
                <a:gd name="T44" fmla="*/ 2 w 140"/>
                <a:gd name="T45" fmla="*/ 2 h 207"/>
                <a:gd name="T46" fmla="*/ 2 w 140"/>
                <a:gd name="T47" fmla="*/ 2 h 207"/>
                <a:gd name="T48" fmla="*/ 2 w 140"/>
                <a:gd name="T49" fmla="*/ 2 h 207"/>
                <a:gd name="T50" fmla="*/ 2 w 140"/>
                <a:gd name="T51" fmla="*/ 2 h 207"/>
                <a:gd name="T52" fmla="*/ 2 w 140"/>
                <a:gd name="T53" fmla="*/ 2 h 207"/>
                <a:gd name="T54" fmla="*/ 2 w 140"/>
                <a:gd name="T55" fmla="*/ 0 h 207"/>
                <a:gd name="T56" fmla="*/ 2 w 140"/>
                <a:gd name="T57" fmla="*/ 2 h 20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40"/>
                <a:gd name="T88" fmla="*/ 0 h 207"/>
                <a:gd name="T89" fmla="*/ 140 w 140"/>
                <a:gd name="T90" fmla="*/ 207 h 20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40" h="207">
                  <a:moveTo>
                    <a:pt x="32" y="6"/>
                  </a:moveTo>
                  <a:lnTo>
                    <a:pt x="32" y="31"/>
                  </a:lnTo>
                  <a:lnTo>
                    <a:pt x="23" y="40"/>
                  </a:lnTo>
                  <a:lnTo>
                    <a:pt x="16" y="48"/>
                  </a:lnTo>
                  <a:lnTo>
                    <a:pt x="7" y="66"/>
                  </a:lnTo>
                  <a:lnTo>
                    <a:pt x="7" y="82"/>
                  </a:lnTo>
                  <a:lnTo>
                    <a:pt x="0" y="90"/>
                  </a:lnTo>
                  <a:lnTo>
                    <a:pt x="16" y="122"/>
                  </a:lnTo>
                  <a:lnTo>
                    <a:pt x="40" y="156"/>
                  </a:lnTo>
                  <a:lnTo>
                    <a:pt x="48" y="164"/>
                  </a:lnTo>
                  <a:lnTo>
                    <a:pt x="56" y="189"/>
                  </a:lnTo>
                  <a:lnTo>
                    <a:pt x="56" y="198"/>
                  </a:lnTo>
                  <a:lnTo>
                    <a:pt x="73" y="206"/>
                  </a:lnTo>
                  <a:lnTo>
                    <a:pt x="114" y="206"/>
                  </a:lnTo>
                  <a:lnTo>
                    <a:pt x="121" y="189"/>
                  </a:lnTo>
                  <a:lnTo>
                    <a:pt x="121" y="173"/>
                  </a:lnTo>
                  <a:lnTo>
                    <a:pt x="139" y="146"/>
                  </a:lnTo>
                  <a:lnTo>
                    <a:pt x="139" y="138"/>
                  </a:lnTo>
                  <a:lnTo>
                    <a:pt x="130" y="131"/>
                  </a:lnTo>
                  <a:lnTo>
                    <a:pt x="121" y="122"/>
                  </a:lnTo>
                  <a:lnTo>
                    <a:pt x="114" y="114"/>
                  </a:lnTo>
                  <a:lnTo>
                    <a:pt x="121" y="98"/>
                  </a:lnTo>
                  <a:lnTo>
                    <a:pt x="130" y="66"/>
                  </a:lnTo>
                  <a:lnTo>
                    <a:pt x="139" y="48"/>
                  </a:lnTo>
                  <a:lnTo>
                    <a:pt x="139" y="31"/>
                  </a:lnTo>
                  <a:lnTo>
                    <a:pt x="98" y="23"/>
                  </a:lnTo>
                  <a:lnTo>
                    <a:pt x="89" y="15"/>
                  </a:lnTo>
                  <a:lnTo>
                    <a:pt x="48" y="0"/>
                  </a:lnTo>
                  <a:lnTo>
                    <a:pt x="32" y="6"/>
                  </a:lnTo>
                </a:path>
              </a:pathLst>
            </a:custGeom>
            <a:solidFill>
              <a:srgbClr val="B2B2B2"/>
            </a:solidFill>
            <a:ln w="12700" cap="rnd" cmpd="sng">
              <a:solidFill>
                <a:srgbClr val="B2B2B2"/>
              </a:solidFill>
              <a:prstDash val="solid"/>
              <a:round/>
              <a:headEnd/>
              <a:tailEnd/>
            </a:ln>
          </p:spPr>
          <p:txBody>
            <a:bodyPr/>
            <a:lstStyle/>
            <a:p>
              <a:endParaRPr lang="sv-SE" dirty="0"/>
            </a:p>
          </p:txBody>
        </p:sp>
        <p:sp>
          <p:nvSpPr>
            <p:cNvPr id="24" name="Freeform 23">
              <a:extLst>
                <a:ext uri="{FF2B5EF4-FFF2-40B4-BE49-F238E27FC236}">
                  <a16:creationId xmlns:a16="http://schemas.microsoft.com/office/drawing/2014/main" id="{0660DC2F-90FD-4A5C-8521-A7E01F7D0112}"/>
                </a:ext>
              </a:extLst>
            </p:cNvPr>
            <p:cNvSpPr>
              <a:spLocks/>
            </p:cNvSpPr>
            <p:nvPr/>
          </p:nvSpPr>
          <p:spPr bwMode="auto">
            <a:xfrm>
              <a:off x="10293919" y="3717829"/>
              <a:ext cx="168582" cy="235930"/>
            </a:xfrm>
            <a:custGeom>
              <a:avLst/>
              <a:gdLst>
                <a:gd name="T0" fmla="*/ 2 w 188"/>
                <a:gd name="T1" fmla="*/ 2 h 255"/>
                <a:gd name="T2" fmla="*/ 2 w 188"/>
                <a:gd name="T3" fmla="*/ 2 h 255"/>
                <a:gd name="T4" fmla="*/ 2 w 188"/>
                <a:gd name="T5" fmla="*/ 2 h 255"/>
                <a:gd name="T6" fmla="*/ 2 w 188"/>
                <a:gd name="T7" fmla="*/ 2 h 255"/>
                <a:gd name="T8" fmla="*/ 2 w 188"/>
                <a:gd name="T9" fmla="*/ 2 h 255"/>
                <a:gd name="T10" fmla="*/ 2 w 188"/>
                <a:gd name="T11" fmla="*/ 2 h 255"/>
                <a:gd name="T12" fmla="*/ 2 w 188"/>
                <a:gd name="T13" fmla="*/ 2 h 255"/>
                <a:gd name="T14" fmla="*/ 2 w 188"/>
                <a:gd name="T15" fmla="*/ 2 h 255"/>
                <a:gd name="T16" fmla="*/ 2 w 188"/>
                <a:gd name="T17" fmla="*/ 2 h 255"/>
                <a:gd name="T18" fmla="*/ 2 w 188"/>
                <a:gd name="T19" fmla="*/ 2 h 255"/>
                <a:gd name="T20" fmla="*/ 2 w 188"/>
                <a:gd name="T21" fmla="*/ 2 h 255"/>
                <a:gd name="T22" fmla="*/ 2 w 188"/>
                <a:gd name="T23" fmla="*/ 2 h 255"/>
                <a:gd name="T24" fmla="*/ 2 w 188"/>
                <a:gd name="T25" fmla="*/ 2 h 255"/>
                <a:gd name="T26" fmla="*/ 2 w 188"/>
                <a:gd name="T27" fmla="*/ 2 h 255"/>
                <a:gd name="T28" fmla="*/ 2 w 188"/>
                <a:gd name="T29" fmla="*/ 2 h 255"/>
                <a:gd name="T30" fmla="*/ 2 w 188"/>
                <a:gd name="T31" fmla="*/ 2 h 255"/>
                <a:gd name="T32" fmla="*/ 2 w 188"/>
                <a:gd name="T33" fmla="*/ 2 h 255"/>
                <a:gd name="T34" fmla="*/ 2 w 188"/>
                <a:gd name="T35" fmla="*/ 2 h 255"/>
                <a:gd name="T36" fmla="*/ 2 w 188"/>
                <a:gd name="T37" fmla="*/ 2 h 255"/>
                <a:gd name="T38" fmla="*/ 2 w 188"/>
                <a:gd name="T39" fmla="*/ 2 h 255"/>
                <a:gd name="T40" fmla="*/ 2 w 188"/>
                <a:gd name="T41" fmla="*/ 2 h 255"/>
                <a:gd name="T42" fmla="*/ 2 w 188"/>
                <a:gd name="T43" fmla="*/ 2 h 255"/>
                <a:gd name="T44" fmla="*/ 2 w 188"/>
                <a:gd name="T45" fmla="*/ 2 h 255"/>
                <a:gd name="T46" fmla="*/ 2 w 188"/>
                <a:gd name="T47" fmla="*/ 2 h 255"/>
                <a:gd name="T48" fmla="*/ 2 w 188"/>
                <a:gd name="T49" fmla="*/ 0 h 255"/>
                <a:gd name="T50" fmla="*/ 2 w 188"/>
                <a:gd name="T51" fmla="*/ 0 h 255"/>
                <a:gd name="T52" fmla="*/ 2 w 188"/>
                <a:gd name="T53" fmla="*/ 2 h 255"/>
                <a:gd name="T54" fmla="*/ 2 w 188"/>
                <a:gd name="T55" fmla="*/ 2 h 255"/>
                <a:gd name="T56" fmla="*/ 2 w 188"/>
                <a:gd name="T57" fmla="*/ 2 h 255"/>
                <a:gd name="T58" fmla="*/ 2 w 188"/>
                <a:gd name="T59" fmla="*/ 2 h 255"/>
                <a:gd name="T60" fmla="*/ 2 w 188"/>
                <a:gd name="T61" fmla="*/ 2 h 255"/>
                <a:gd name="T62" fmla="*/ 2 w 188"/>
                <a:gd name="T63" fmla="*/ 2 h 255"/>
                <a:gd name="T64" fmla="*/ 2 w 188"/>
                <a:gd name="T65" fmla="*/ 2 h 255"/>
                <a:gd name="T66" fmla="*/ 2 w 188"/>
                <a:gd name="T67" fmla="*/ 2 h 255"/>
                <a:gd name="T68" fmla="*/ 2 w 188"/>
                <a:gd name="T69" fmla="*/ 2 h 255"/>
                <a:gd name="T70" fmla="*/ 2 w 188"/>
                <a:gd name="T71" fmla="*/ 2 h 255"/>
                <a:gd name="T72" fmla="*/ 2 w 188"/>
                <a:gd name="T73" fmla="*/ 2 h 255"/>
                <a:gd name="T74" fmla="*/ 2 w 188"/>
                <a:gd name="T75" fmla="*/ 2 h 255"/>
                <a:gd name="T76" fmla="*/ 2 w 188"/>
                <a:gd name="T77" fmla="*/ 2 h 255"/>
                <a:gd name="T78" fmla="*/ 2 w 188"/>
                <a:gd name="T79" fmla="*/ 2 h 255"/>
                <a:gd name="T80" fmla="*/ 2 w 188"/>
                <a:gd name="T81" fmla="*/ 2 h 255"/>
                <a:gd name="T82" fmla="*/ 2 w 188"/>
                <a:gd name="T83" fmla="*/ 2 h 255"/>
                <a:gd name="T84" fmla="*/ 2 w 188"/>
                <a:gd name="T85" fmla="*/ 2 h 255"/>
                <a:gd name="T86" fmla="*/ 2 w 188"/>
                <a:gd name="T87" fmla="*/ 2 h 255"/>
                <a:gd name="T88" fmla="*/ 2 w 188"/>
                <a:gd name="T89" fmla="*/ 2 h 255"/>
                <a:gd name="T90" fmla="*/ 2 w 188"/>
                <a:gd name="T91" fmla="*/ 2 h 255"/>
                <a:gd name="T92" fmla="*/ 2 w 188"/>
                <a:gd name="T93" fmla="*/ 2 h 255"/>
                <a:gd name="T94" fmla="*/ 0 w 188"/>
                <a:gd name="T95" fmla="*/ 2 h 255"/>
                <a:gd name="T96" fmla="*/ 2 w 188"/>
                <a:gd name="T97" fmla="*/ 2 h 255"/>
                <a:gd name="T98" fmla="*/ 2 w 188"/>
                <a:gd name="T99" fmla="*/ 2 h 255"/>
                <a:gd name="T100" fmla="*/ 2 w 188"/>
                <a:gd name="T101" fmla="*/ 2 h 255"/>
                <a:gd name="T102" fmla="*/ 2 w 188"/>
                <a:gd name="T103" fmla="*/ 2 h 255"/>
                <a:gd name="T104" fmla="*/ 2 w 188"/>
                <a:gd name="T105" fmla="*/ 2 h 255"/>
                <a:gd name="T106" fmla="*/ 2 w 188"/>
                <a:gd name="T107" fmla="*/ 2 h 255"/>
                <a:gd name="T108" fmla="*/ 2 w 188"/>
                <a:gd name="T109" fmla="*/ 2 h 25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88"/>
                <a:gd name="T166" fmla="*/ 0 h 255"/>
                <a:gd name="T167" fmla="*/ 188 w 188"/>
                <a:gd name="T168" fmla="*/ 255 h 25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88" h="255">
                  <a:moveTo>
                    <a:pt x="7" y="246"/>
                  </a:moveTo>
                  <a:lnTo>
                    <a:pt x="40" y="246"/>
                  </a:lnTo>
                  <a:lnTo>
                    <a:pt x="40" y="254"/>
                  </a:lnTo>
                  <a:lnTo>
                    <a:pt x="48" y="246"/>
                  </a:lnTo>
                  <a:lnTo>
                    <a:pt x="56" y="237"/>
                  </a:lnTo>
                  <a:lnTo>
                    <a:pt x="56" y="212"/>
                  </a:lnTo>
                  <a:lnTo>
                    <a:pt x="81" y="203"/>
                  </a:lnTo>
                  <a:lnTo>
                    <a:pt x="98" y="212"/>
                  </a:lnTo>
                  <a:lnTo>
                    <a:pt x="98" y="229"/>
                  </a:lnTo>
                  <a:lnTo>
                    <a:pt x="105" y="229"/>
                  </a:lnTo>
                  <a:lnTo>
                    <a:pt x="113" y="221"/>
                  </a:lnTo>
                  <a:lnTo>
                    <a:pt x="129" y="195"/>
                  </a:lnTo>
                  <a:lnTo>
                    <a:pt x="137" y="171"/>
                  </a:lnTo>
                  <a:lnTo>
                    <a:pt x="153" y="155"/>
                  </a:lnTo>
                  <a:lnTo>
                    <a:pt x="169" y="138"/>
                  </a:lnTo>
                  <a:lnTo>
                    <a:pt x="178" y="138"/>
                  </a:lnTo>
                  <a:lnTo>
                    <a:pt x="187" y="121"/>
                  </a:lnTo>
                  <a:lnTo>
                    <a:pt x="178" y="106"/>
                  </a:lnTo>
                  <a:lnTo>
                    <a:pt x="178" y="89"/>
                  </a:lnTo>
                  <a:lnTo>
                    <a:pt x="169" y="81"/>
                  </a:lnTo>
                  <a:lnTo>
                    <a:pt x="162" y="65"/>
                  </a:lnTo>
                  <a:lnTo>
                    <a:pt x="162" y="49"/>
                  </a:lnTo>
                  <a:lnTo>
                    <a:pt x="169" y="23"/>
                  </a:lnTo>
                  <a:lnTo>
                    <a:pt x="146" y="15"/>
                  </a:lnTo>
                  <a:lnTo>
                    <a:pt x="129" y="0"/>
                  </a:lnTo>
                  <a:lnTo>
                    <a:pt x="113" y="0"/>
                  </a:lnTo>
                  <a:lnTo>
                    <a:pt x="113" y="6"/>
                  </a:lnTo>
                  <a:lnTo>
                    <a:pt x="105" y="23"/>
                  </a:lnTo>
                  <a:lnTo>
                    <a:pt x="98" y="23"/>
                  </a:lnTo>
                  <a:lnTo>
                    <a:pt x="81" y="23"/>
                  </a:lnTo>
                  <a:lnTo>
                    <a:pt x="64" y="31"/>
                  </a:lnTo>
                  <a:lnTo>
                    <a:pt x="64" y="40"/>
                  </a:lnTo>
                  <a:lnTo>
                    <a:pt x="56" y="49"/>
                  </a:lnTo>
                  <a:lnTo>
                    <a:pt x="56" y="58"/>
                  </a:lnTo>
                  <a:lnTo>
                    <a:pt x="64" y="65"/>
                  </a:lnTo>
                  <a:lnTo>
                    <a:pt x="72" y="81"/>
                  </a:lnTo>
                  <a:lnTo>
                    <a:pt x="81" y="97"/>
                  </a:lnTo>
                  <a:lnTo>
                    <a:pt x="81" y="106"/>
                  </a:lnTo>
                  <a:lnTo>
                    <a:pt x="72" y="106"/>
                  </a:lnTo>
                  <a:lnTo>
                    <a:pt x="64" y="106"/>
                  </a:lnTo>
                  <a:lnTo>
                    <a:pt x="56" y="97"/>
                  </a:lnTo>
                  <a:lnTo>
                    <a:pt x="48" y="89"/>
                  </a:lnTo>
                  <a:lnTo>
                    <a:pt x="40" y="97"/>
                  </a:lnTo>
                  <a:lnTo>
                    <a:pt x="23" y="97"/>
                  </a:lnTo>
                  <a:lnTo>
                    <a:pt x="23" y="106"/>
                  </a:lnTo>
                  <a:lnTo>
                    <a:pt x="7" y="138"/>
                  </a:lnTo>
                  <a:lnTo>
                    <a:pt x="7" y="155"/>
                  </a:lnTo>
                  <a:lnTo>
                    <a:pt x="0" y="171"/>
                  </a:lnTo>
                  <a:lnTo>
                    <a:pt x="7" y="180"/>
                  </a:lnTo>
                  <a:lnTo>
                    <a:pt x="16" y="187"/>
                  </a:lnTo>
                  <a:lnTo>
                    <a:pt x="23" y="203"/>
                  </a:lnTo>
                  <a:lnTo>
                    <a:pt x="16" y="203"/>
                  </a:lnTo>
                  <a:lnTo>
                    <a:pt x="7" y="212"/>
                  </a:lnTo>
                  <a:lnTo>
                    <a:pt x="7" y="229"/>
                  </a:lnTo>
                  <a:lnTo>
                    <a:pt x="7" y="246"/>
                  </a:lnTo>
                </a:path>
              </a:pathLst>
            </a:custGeom>
            <a:solidFill>
              <a:srgbClr val="B2B2B2"/>
            </a:solidFill>
            <a:ln w="9525" cap="rnd">
              <a:solidFill>
                <a:srgbClr val="B2B2B2"/>
              </a:solidFill>
              <a:round/>
              <a:headEnd/>
              <a:tailEnd/>
            </a:ln>
          </p:spPr>
          <p:txBody>
            <a:bodyPr/>
            <a:lstStyle/>
            <a:p>
              <a:endParaRPr lang="sv-SE" dirty="0"/>
            </a:p>
          </p:txBody>
        </p:sp>
        <p:sp>
          <p:nvSpPr>
            <p:cNvPr id="25" name="Freeform 24">
              <a:extLst>
                <a:ext uri="{FF2B5EF4-FFF2-40B4-BE49-F238E27FC236}">
                  <a16:creationId xmlns:a16="http://schemas.microsoft.com/office/drawing/2014/main" id="{1C2F6996-4498-4A7C-BDDC-C5A59DACF562}"/>
                </a:ext>
              </a:extLst>
            </p:cNvPr>
            <p:cNvSpPr>
              <a:spLocks/>
            </p:cNvSpPr>
            <p:nvPr/>
          </p:nvSpPr>
          <p:spPr bwMode="auto">
            <a:xfrm>
              <a:off x="10297203" y="3783036"/>
              <a:ext cx="260535" cy="273868"/>
            </a:xfrm>
            <a:custGeom>
              <a:avLst/>
              <a:gdLst>
                <a:gd name="T0" fmla="*/ 0 w 290"/>
                <a:gd name="T1" fmla="*/ 2 h 296"/>
                <a:gd name="T2" fmla="*/ 2 w 290"/>
                <a:gd name="T3" fmla="*/ 2 h 296"/>
                <a:gd name="T4" fmla="*/ 2 w 290"/>
                <a:gd name="T5" fmla="*/ 2 h 296"/>
                <a:gd name="T6" fmla="*/ 2 w 290"/>
                <a:gd name="T7" fmla="*/ 2 h 296"/>
                <a:gd name="T8" fmla="*/ 2 w 290"/>
                <a:gd name="T9" fmla="*/ 2 h 296"/>
                <a:gd name="T10" fmla="*/ 2 w 290"/>
                <a:gd name="T11" fmla="*/ 2 h 296"/>
                <a:gd name="T12" fmla="*/ 2 w 290"/>
                <a:gd name="T13" fmla="*/ 2 h 296"/>
                <a:gd name="T14" fmla="*/ 2 w 290"/>
                <a:gd name="T15" fmla="*/ 2 h 296"/>
                <a:gd name="T16" fmla="*/ 2 w 290"/>
                <a:gd name="T17" fmla="*/ 2 h 296"/>
                <a:gd name="T18" fmla="*/ 2 w 290"/>
                <a:gd name="T19" fmla="*/ 2 h 296"/>
                <a:gd name="T20" fmla="*/ 2 w 290"/>
                <a:gd name="T21" fmla="*/ 2 h 296"/>
                <a:gd name="T22" fmla="*/ 2 w 290"/>
                <a:gd name="T23" fmla="*/ 2 h 296"/>
                <a:gd name="T24" fmla="*/ 2 w 290"/>
                <a:gd name="T25" fmla="*/ 2 h 296"/>
                <a:gd name="T26" fmla="*/ 2 w 290"/>
                <a:gd name="T27" fmla="*/ 2 h 296"/>
                <a:gd name="T28" fmla="*/ 3 w 290"/>
                <a:gd name="T29" fmla="*/ 2 h 296"/>
                <a:gd name="T30" fmla="*/ 3 w 290"/>
                <a:gd name="T31" fmla="*/ 2 h 296"/>
                <a:gd name="T32" fmla="*/ 3 w 290"/>
                <a:gd name="T33" fmla="*/ 2 h 296"/>
                <a:gd name="T34" fmla="*/ 3 w 290"/>
                <a:gd name="T35" fmla="*/ 2 h 296"/>
                <a:gd name="T36" fmla="*/ 3 w 290"/>
                <a:gd name="T37" fmla="*/ 2 h 296"/>
                <a:gd name="T38" fmla="*/ 3 w 290"/>
                <a:gd name="T39" fmla="*/ 2 h 296"/>
                <a:gd name="T40" fmla="*/ 3 w 290"/>
                <a:gd name="T41" fmla="*/ 2 h 296"/>
                <a:gd name="T42" fmla="*/ 3 w 290"/>
                <a:gd name="T43" fmla="*/ 2 h 296"/>
                <a:gd name="T44" fmla="*/ 3 w 290"/>
                <a:gd name="T45" fmla="*/ 2 h 296"/>
                <a:gd name="T46" fmla="*/ 3 w 290"/>
                <a:gd name="T47" fmla="*/ 2 h 296"/>
                <a:gd name="T48" fmla="*/ 3 w 290"/>
                <a:gd name="T49" fmla="*/ 2 h 296"/>
                <a:gd name="T50" fmla="*/ 3 w 290"/>
                <a:gd name="T51" fmla="*/ 2 h 296"/>
                <a:gd name="T52" fmla="*/ 2 w 290"/>
                <a:gd name="T53" fmla="*/ 2 h 296"/>
                <a:gd name="T54" fmla="*/ 3 w 290"/>
                <a:gd name="T55" fmla="*/ 2 h 296"/>
                <a:gd name="T56" fmla="*/ 3 w 290"/>
                <a:gd name="T57" fmla="*/ 2 h 296"/>
                <a:gd name="T58" fmla="*/ 3 w 290"/>
                <a:gd name="T59" fmla="*/ 2 h 296"/>
                <a:gd name="T60" fmla="*/ 3 w 290"/>
                <a:gd name="T61" fmla="*/ 2 h 296"/>
                <a:gd name="T62" fmla="*/ 4 w 290"/>
                <a:gd name="T63" fmla="*/ 2 h 296"/>
                <a:gd name="T64" fmla="*/ 4 w 290"/>
                <a:gd name="T65" fmla="*/ 2 h 296"/>
                <a:gd name="T66" fmla="*/ 3 w 290"/>
                <a:gd name="T67" fmla="*/ 2 h 296"/>
                <a:gd name="T68" fmla="*/ 3 w 290"/>
                <a:gd name="T69" fmla="*/ 2 h 296"/>
                <a:gd name="T70" fmla="*/ 3 w 290"/>
                <a:gd name="T71" fmla="*/ 2 h 296"/>
                <a:gd name="T72" fmla="*/ 3 w 290"/>
                <a:gd name="T73" fmla="*/ 0 h 296"/>
                <a:gd name="T74" fmla="*/ 2 w 290"/>
                <a:gd name="T75" fmla="*/ 0 h 296"/>
                <a:gd name="T76" fmla="*/ 2 w 290"/>
                <a:gd name="T77" fmla="*/ 0 h 296"/>
                <a:gd name="T78" fmla="*/ 2 w 290"/>
                <a:gd name="T79" fmla="*/ 0 h 296"/>
                <a:gd name="T80" fmla="*/ 2 w 290"/>
                <a:gd name="T81" fmla="*/ 2 h 296"/>
                <a:gd name="T82" fmla="*/ 2 w 290"/>
                <a:gd name="T83" fmla="*/ 2 h 296"/>
                <a:gd name="T84" fmla="*/ 2 w 290"/>
                <a:gd name="T85" fmla="*/ 2 h 296"/>
                <a:gd name="T86" fmla="*/ 2 w 290"/>
                <a:gd name="T87" fmla="*/ 2 h 296"/>
                <a:gd name="T88" fmla="*/ 2 w 290"/>
                <a:gd name="T89" fmla="*/ 2 h 296"/>
                <a:gd name="T90" fmla="*/ 2 w 290"/>
                <a:gd name="T91" fmla="*/ 2 h 296"/>
                <a:gd name="T92" fmla="*/ 2 w 290"/>
                <a:gd name="T93" fmla="*/ 2 h 296"/>
                <a:gd name="T94" fmla="*/ 2 w 290"/>
                <a:gd name="T95" fmla="*/ 2 h 296"/>
                <a:gd name="T96" fmla="*/ 2 w 290"/>
                <a:gd name="T97" fmla="*/ 2 h 296"/>
                <a:gd name="T98" fmla="*/ 2 w 290"/>
                <a:gd name="T99" fmla="*/ 2 h 296"/>
                <a:gd name="T100" fmla="*/ 2 w 290"/>
                <a:gd name="T101" fmla="*/ 2 h 296"/>
                <a:gd name="T102" fmla="*/ 2 w 290"/>
                <a:gd name="T103" fmla="*/ 2 h 296"/>
                <a:gd name="T104" fmla="*/ 2 w 290"/>
                <a:gd name="T105" fmla="*/ 2 h 296"/>
                <a:gd name="T106" fmla="*/ 2 w 290"/>
                <a:gd name="T107" fmla="*/ 2 h 296"/>
                <a:gd name="T108" fmla="*/ 2 w 290"/>
                <a:gd name="T109" fmla="*/ 2 h 296"/>
                <a:gd name="T110" fmla="*/ 2 w 290"/>
                <a:gd name="T111" fmla="*/ 2 h 296"/>
                <a:gd name="T112" fmla="*/ 2 w 290"/>
                <a:gd name="T113" fmla="*/ 2 h 296"/>
                <a:gd name="T114" fmla="*/ 2 w 290"/>
                <a:gd name="T115" fmla="*/ 2 h 296"/>
                <a:gd name="T116" fmla="*/ 2 w 290"/>
                <a:gd name="T117" fmla="*/ 2 h 296"/>
                <a:gd name="T118" fmla="*/ 2 w 290"/>
                <a:gd name="T119" fmla="*/ 2 h 296"/>
                <a:gd name="T120" fmla="*/ 2 w 290"/>
                <a:gd name="T121" fmla="*/ 2 h 296"/>
                <a:gd name="T122" fmla="*/ 2 w 290"/>
                <a:gd name="T123" fmla="*/ 2 h 296"/>
                <a:gd name="T124" fmla="*/ 0 w 290"/>
                <a:gd name="T125" fmla="*/ 2 h 29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0"/>
                <a:gd name="T190" fmla="*/ 0 h 296"/>
                <a:gd name="T191" fmla="*/ 290 w 290"/>
                <a:gd name="T192" fmla="*/ 296 h 29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0" h="296">
                  <a:moveTo>
                    <a:pt x="0" y="180"/>
                  </a:moveTo>
                  <a:lnTo>
                    <a:pt x="23" y="203"/>
                  </a:lnTo>
                  <a:lnTo>
                    <a:pt x="35" y="220"/>
                  </a:lnTo>
                  <a:lnTo>
                    <a:pt x="48" y="245"/>
                  </a:lnTo>
                  <a:lnTo>
                    <a:pt x="64" y="253"/>
                  </a:lnTo>
                  <a:lnTo>
                    <a:pt x="80" y="253"/>
                  </a:lnTo>
                  <a:lnTo>
                    <a:pt x="96" y="253"/>
                  </a:lnTo>
                  <a:lnTo>
                    <a:pt x="119" y="236"/>
                  </a:lnTo>
                  <a:lnTo>
                    <a:pt x="147" y="248"/>
                  </a:lnTo>
                  <a:lnTo>
                    <a:pt x="176" y="251"/>
                  </a:lnTo>
                  <a:lnTo>
                    <a:pt x="184" y="270"/>
                  </a:lnTo>
                  <a:lnTo>
                    <a:pt x="208" y="287"/>
                  </a:lnTo>
                  <a:lnTo>
                    <a:pt x="224" y="295"/>
                  </a:lnTo>
                  <a:lnTo>
                    <a:pt x="232" y="295"/>
                  </a:lnTo>
                  <a:lnTo>
                    <a:pt x="248" y="287"/>
                  </a:lnTo>
                  <a:lnTo>
                    <a:pt x="256" y="278"/>
                  </a:lnTo>
                  <a:lnTo>
                    <a:pt x="240" y="245"/>
                  </a:lnTo>
                  <a:lnTo>
                    <a:pt x="240" y="220"/>
                  </a:lnTo>
                  <a:lnTo>
                    <a:pt x="256" y="196"/>
                  </a:lnTo>
                  <a:lnTo>
                    <a:pt x="248" y="180"/>
                  </a:lnTo>
                  <a:lnTo>
                    <a:pt x="256" y="163"/>
                  </a:lnTo>
                  <a:lnTo>
                    <a:pt x="256" y="155"/>
                  </a:lnTo>
                  <a:lnTo>
                    <a:pt x="256" y="147"/>
                  </a:lnTo>
                  <a:lnTo>
                    <a:pt x="264" y="130"/>
                  </a:lnTo>
                  <a:lnTo>
                    <a:pt x="256" y="113"/>
                  </a:lnTo>
                  <a:lnTo>
                    <a:pt x="240" y="113"/>
                  </a:lnTo>
                  <a:lnTo>
                    <a:pt x="232" y="105"/>
                  </a:lnTo>
                  <a:lnTo>
                    <a:pt x="240" y="90"/>
                  </a:lnTo>
                  <a:lnTo>
                    <a:pt x="256" y="97"/>
                  </a:lnTo>
                  <a:lnTo>
                    <a:pt x="272" y="105"/>
                  </a:lnTo>
                  <a:lnTo>
                    <a:pt x="280" y="97"/>
                  </a:lnTo>
                  <a:lnTo>
                    <a:pt x="289" y="73"/>
                  </a:lnTo>
                  <a:lnTo>
                    <a:pt x="289" y="65"/>
                  </a:lnTo>
                  <a:lnTo>
                    <a:pt x="264" y="31"/>
                  </a:lnTo>
                  <a:lnTo>
                    <a:pt x="256" y="31"/>
                  </a:lnTo>
                  <a:lnTo>
                    <a:pt x="256" y="15"/>
                  </a:lnTo>
                  <a:lnTo>
                    <a:pt x="256" y="0"/>
                  </a:lnTo>
                  <a:lnTo>
                    <a:pt x="232" y="0"/>
                  </a:lnTo>
                  <a:lnTo>
                    <a:pt x="224" y="0"/>
                  </a:lnTo>
                  <a:lnTo>
                    <a:pt x="208" y="0"/>
                  </a:lnTo>
                  <a:lnTo>
                    <a:pt x="192" y="6"/>
                  </a:lnTo>
                  <a:lnTo>
                    <a:pt x="184" y="15"/>
                  </a:lnTo>
                  <a:lnTo>
                    <a:pt x="192" y="31"/>
                  </a:lnTo>
                  <a:lnTo>
                    <a:pt x="192" y="40"/>
                  </a:lnTo>
                  <a:lnTo>
                    <a:pt x="192" y="49"/>
                  </a:lnTo>
                  <a:lnTo>
                    <a:pt x="174" y="57"/>
                  </a:lnTo>
                  <a:lnTo>
                    <a:pt x="145" y="85"/>
                  </a:lnTo>
                  <a:lnTo>
                    <a:pt x="135" y="113"/>
                  </a:lnTo>
                  <a:lnTo>
                    <a:pt x="119" y="130"/>
                  </a:lnTo>
                  <a:lnTo>
                    <a:pt x="112" y="147"/>
                  </a:lnTo>
                  <a:lnTo>
                    <a:pt x="103" y="147"/>
                  </a:lnTo>
                  <a:lnTo>
                    <a:pt x="103" y="138"/>
                  </a:lnTo>
                  <a:lnTo>
                    <a:pt x="96" y="130"/>
                  </a:lnTo>
                  <a:lnTo>
                    <a:pt x="87" y="121"/>
                  </a:lnTo>
                  <a:lnTo>
                    <a:pt x="64" y="130"/>
                  </a:lnTo>
                  <a:lnTo>
                    <a:pt x="55" y="155"/>
                  </a:lnTo>
                  <a:lnTo>
                    <a:pt x="55" y="163"/>
                  </a:lnTo>
                  <a:lnTo>
                    <a:pt x="48" y="172"/>
                  </a:lnTo>
                  <a:lnTo>
                    <a:pt x="39" y="163"/>
                  </a:lnTo>
                  <a:lnTo>
                    <a:pt x="32" y="163"/>
                  </a:lnTo>
                  <a:lnTo>
                    <a:pt x="16" y="163"/>
                  </a:lnTo>
                  <a:lnTo>
                    <a:pt x="16" y="172"/>
                  </a:lnTo>
                  <a:lnTo>
                    <a:pt x="0" y="180"/>
                  </a:lnTo>
                </a:path>
              </a:pathLst>
            </a:custGeom>
            <a:solidFill>
              <a:srgbClr val="B2B2B2"/>
            </a:solidFill>
            <a:ln w="12700" cap="rnd" cmpd="sng">
              <a:solidFill>
                <a:srgbClr val="B2B2B2"/>
              </a:solidFill>
              <a:prstDash val="solid"/>
              <a:round/>
              <a:headEnd/>
              <a:tailEnd/>
            </a:ln>
          </p:spPr>
          <p:txBody>
            <a:bodyPr/>
            <a:lstStyle/>
            <a:p>
              <a:endParaRPr lang="sv-SE" dirty="0"/>
            </a:p>
          </p:txBody>
        </p:sp>
        <p:sp>
          <p:nvSpPr>
            <p:cNvPr id="26" name="Freeform 25">
              <a:extLst>
                <a:ext uri="{FF2B5EF4-FFF2-40B4-BE49-F238E27FC236}">
                  <a16:creationId xmlns:a16="http://schemas.microsoft.com/office/drawing/2014/main" id="{2978BC68-BBD3-4794-A15F-593A8531E0F6}"/>
                </a:ext>
              </a:extLst>
            </p:cNvPr>
            <p:cNvSpPr>
              <a:spLocks/>
            </p:cNvSpPr>
            <p:nvPr/>
          </p:nvSpPr>
          <p:spPr bwMode="auto">
            <a:xfrm>
              <a:off x="10150515" y="3830459"/>
              <a:ext cx="131362" cy="302322"/>
            </a:xfrm>
            <a:custGeom>
              <a:avLst/>
              <a:gdLst>
                <a:gd name="T0" fmla="*/ 2 w 146"/>
                <a:gd name="T1" fmla="*/ 2 h 327"/>
                <a:gd name="T2" fmla="*/ 2 w 146"/>
                <a:gd name="T3" fmla="*/ 2 h 327"/>
                <a:gd name="T4" fmla="*/ 2 w 146"/>
                <a:gd name="T5" fmla="*/ 2 h 327"/>
                <a:gd name="T6" fmla="*/ 2 w 146"/>
                <a:gd name="T7" fmla="*/ 0 h 327"/>
                <a:gd name="T8" fmla="*/ 2 w 146"/>
                <a:gd name="T9" fmla="*/ 0 h 327"/>
                <a:gd name="T10" fmla="*/ 2 w 146"/>
                <a:gd name="T11" fmla="*/ 2 h 327"/>
                <a:gd name="T12" fmla="*/ 0 w 146"/>
                <a:gd name="T13" fmla="*/ 2 h 327"/>
                <a:gd name="T14" fmla="*/ 0 w 146"/>
                <a:gd name="T15" fmla="*/ 2 h 327"/>
                <a:gd name="T16" fmla="*/ 2 w 146"/>
                <a:gd name="T17" fmla="*/ 2 h 327"/>
                <a:gd name="T18" fmla="*/ 2 w 146"/>
                <a:gd name="T19" fmla="*/ 2 h 327"/>
                <a:gd name="T20" fmla="*/ 2 w 146"/>
                <a:gd name="T21" fmla="*/ 2 h 327"/>
                <a:gd name="T22" fmla="*/ 2 w 146"/>
                <a:gd name="T23" fmla="*/ 2 h 327"/>
                <a:gd name="T24" fmla="*/ 2 w 146"/>
                <a:gd name="T25" fmla="*/ 2 h 327"/>
                <a:gd name="T26" fmla="*/ 2 w 146"/>
                <a:gd name="T27" fmla="*/ 2 h 327"/>
                <a:gd name="T28" fmla="*/ 2 w 146"/>
                <a:gd name="T29" fmla="*/ 2 h 327"/>
                <a:gd name="T30" fmla="*/ 2 w 146"/>
                <a:gd name="T31" fmla="*/ 2 h 327"/>
                <a:gd name="T32" fmla="*/ 2 w 146"/>
                <a:gd name="T33" fmla="*/ 2 h 327"/>
                <a:gd name="T34" fmla="*/ 2 w 146"/>
                <a:gd name="T35" fmla="*/ 2 h 327"/>
                <a:gd name="T36" fmla="*/ 2 w 146"/>
                <a:gd name="T37" fmla="*/ 2 h 327"/>
                <a:gd name="T38" fmla="*/ 2 w 146"/>
                <a:gd name="T39" fmla="*/ 2 h 327"/>
                <a:gd name="T40" fmla="*/ 2 w 146"/>
                <a:gd name="T41" fmla="*/ 2 h 327"/>
                <a:gd name="T42" fmla="*/ 2 w 146"/>
                <a:gd name="T43" fmla="*/ 2 h 327"/>
                <a:gd name="T44" fmla="*/ 2 w 146"/>
                <a:gd name="T45" fmla="*/ 2 h 327"/>
                <a:gd name="T46" fmla="*/ 2 w 146"/>
                <a:gd name="T47" fmla="*/ 2 h 327"/>
                <a:gd name="T48" fmla="*/ 2 w 146"/>
                <a:gd name="T49" fmla="*/ 2 h 327"/>
                <a:gd name="T50" fmla="*/ 2 w 146"/>
                <a:gd name="T51" fmla="*/ 2 h 327"/>
                <a:gd name="T52" fmla="*/ 2 w 146"/>
                <a:gd name="T53" fmla="*/ 2 h 327"/>
                <a:gd name="T54" fmla="*/ 2 w 146"/>
                <a:gd name="T55" fmla="*/ 2 h 327"/>
                <a:gd name="T56" fmla="*/ 2 w 146"/>
                <a:gd name="T57" fmla="*/ 2 h 327"/>
                <a:gd name="T58" fmla="*/ 2 w 146"/>
                <a:gd name="T59" fmla="*/ 2 h 327"/>
                <a:gd name="T60" fmla="*/ 2 w 146"/>
                <a:gd name="T61" fmla="*/ 2 h 327"/>
                <a:gd name="T62" fmla="*/ 2 w 146"/>
                <a:gd name="T63" fmla="*/ 2 h 327"/>
                <a:gd name="T64" fmla="*/ 2 w 146"/>
                <a:gd name="T65" fmla="*/ 2 h 327"/>
                <a:gd name="T66" fmla="*/ 2 w 146"/>
                <a:gd name="T67" fmla="*/ 2 h 327"/>
                <a:gd name="T68" fmla="*/ 2 w 146"/>
                <a:gd name="T69" fmla="*/ 2 h 327"/>
                <a:gd name="T70" fmla="*/ 2 w 146"/>
                <a:gd name="T71" fmla="*/ 2 h 327"/>
                <a:gd name="T72" fmla="*/ 2 w 146"/>
                <a:gd name="T73" fmla="*/ 2 h 327"/>
                <a:gd name="T74" fmla="*/ 2 w 146"/>
                <a:gd name="T75" fmla="*/ 2 h 327"/>
                <a:gd name="T76" fmla="*/ 2 w 146"/>
                <a:gd name="T77" fmla="*/ 2 h 327"/>
                <a:gd name="T78" fmla="*/ 2 w 146"/>
                <a:gd name="T79" fmla="*/ 2 h 327"/>
                <a:gd name="T80" fmla="*/ 2 w 146"/>
                <a:gd name="T81" fmla="*/ 2 h 3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6"/>
                <a:gd name="T124" fmla="*/ 0 h 327"/>
                <a:gd name="T125" fmla="*/ 146 w 146"/>
                <a:gd name="T126" fmla="*/ 327 h 32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6" h="327">
                  <a:moveTo>
                    <a:pt x="55" y="15"/>
                  </a:moveTo>
                  <a:lnTo>
                    <a:pt x="47" y="6"/>
                  </a:lnTo>
                  <a:lnTo>
                    <a:pt x="39" y="6"/>
                  </a:lnTo>
                  <a:lnTo>
                    <a:pt x="31" y="0"/>
                  </a:lnTo>
                  <a:lnTo>
                    <a:pt x="15" y="0"/>
                  </a:lnTo>
                  <a:lnTo>
                    <a:pt x="7" y="6"/>
                  </a:lnTo>
                  <a:lnTo>
                    <a:pt x="0" y="15"/>
                  </a:lnTo>
                  <a:lnTo>
                    <a:pt x="0" y="40"/>
                  </a:lnTo>
                  <a:lnTo>
                    <a:pt x="15" y="40"/>
                  </a:lnTo>
                  <a:lnTo>
                    <a:pt x="15" y="48"/>
                  </a:lnTo>
                  <a:lnTo>
                    <a:pt x="15" y="81"/>
                  </a:lnTo>
                  <a:lnTo>
                    <a:pt x="23" y="106"/>
                  </a:lnTo>
                  <a:lnTo>
                    <a:pt x="23" y="130"/>
                  </a:lnTo>
                  <a:lnTo>
                    <a:pt x="39" y="145"/>
                  </a:lnTo>
                  <a:lnTo>
                    <a:pt x="47" y="162"/>
                  </a:lnTo>
                  <a:lnTo>
                    <a:pt x="55" y="162"/>
                  </a:lnTo>
                  <a:lnTo>
                    <a:pt x="55" y="170"/>
                  </a:lnTo>
                  <a:lnTo>
                    <a:pt x="72" y="170"/>
                  </a:lnTo>
                  <a:lnTo>
                    <a:pt x="80" y="162"/>
                  </a:lnTo>
                  <a:lnTo>
                    <a:pt x="88" y="162"/>
                  </a:lnTo>
                  <a:lnTo>
                    <a:pt x="104" y="170"/>
                  </a:lnTo>
                  <a:lnTo>
                    <a:pt x="104" y="194"/>
                  </a:lnTo>
                  <a:lnTo>
                    <a:pt x="112" y="218"/>
                  </a:lnTo>
                  <a:lnTo>
                    <a:pt x="104" y="235"/>
                  </a:lnTo>
                  <a:lnTo>
                    <a:pt x="96" y="260"/>
                  </a:lnTo>
                  <a:lnTo>
                    <a:pt x="96" y="284"/>
                  </a:lnTo>
                  <a:lnTo>
                    <a:pt x="112" y="293"/>
                  </a:lnTo>
                  <a:lnTo>
                    <a:pt x="128" y="309"/>
                  </a:lnTo>
                  <a:lnTo>
                    <a:pt x="128" y="326"/>
                  </a:lnTo>
                  <a:lnTo>
                    <a:pt x="136" y="301"/>
                  </a:lnTo>
                  <a:lnTo>
                    <a:pt x="145" y="293"/>
                  </a:lnTo>
                  <a:lnTo>
                    <a:pt x="145" y="253"/>
                  </a:lnTo>
                  <a:lnTo>
                    <a:pt x="128" y="179"/>
                  </a:lnTo>
                  <a:lnTo>
                    <a:pt x="128" y="154"/>
                  </a:lnTo>
                  <a:lnTo>
                    <a:pt x="134" y="135"/>
                  </a:lnTo>
                  <a:lnTo>
                    <a:pt x="120" y="122"/>
                  </a:lnTo>
                  <a:lnTo>
                    <a:pt x="112" y="114"/>
                  </a:lnTo>
                  <a:lnTo>
                    <a:pt x="104" y="89"/>
                  </a:lnTo>
                  <a:lnTo>
                    <a:pt x="70" y="47"/>
                  </a:lnTo>
                  <a:lnTo>
                    <a:pt x="63" y="23"/>
                  </a:lnTo>
                  <a:lnTo>
                    <a:pt x="55" y="15"/>
                  </a:lnTo>
                </a:path>
              </a:pathLst>
            </a:custGeom>
            <a:solidFill>
              <a:srgbClr val="B2B2B2"/>
            </a:solidFill>
            <a:ln w="9525" cap="rnd">
              <a:solidFill>
                <a:srgbClr val="B2B2B2"/>
              </a:solidFill>
              <a:round/>
              <a:headEnd/>
              <a:tailEnd/>
            </a:ln>
          </p:spPr>
          <p:txBody>
            <a:bodyPr/>
            <a:lstStyle/>
            <a:p>
              <a:endParaRPr lang="sv-SE" dirty="0"/>
            </a:p>
          </p:txBody>
        </p:sp>
        <p:sp>
          <p:nvSpPr>
            <p:cNvPr id="27" name="Freeform 26">
              <a:extLst>
                <a:ext uri="{FF2B5EF4-FFF2-40B4-BE49-F238E27FC236}">
                  <a16:creationId xmlns:a16="http://schemas.microsoft.com/office/drawing/2014/main" id="{0570509B-FE45-4E07-8C42-17B100C14C1C}"/>
                </a:ext>
              </a:extLst>
            </p:cNvPr>
            <p:cNvSpPr>
              <a:spLocks/>
            </p:cNvSpPr>
            <p:nvPr/>
          </p:nvSpPr>
          <p:spPr bwMode="auto">
            <a:xfrm>
              <a:off x="10504099" y="3831645"/>
              <a:ext cx="88670" cy="202733"/>
            </a:xfrm>
            <a:custGeom>
              <a:avLst/>
              <a:gdLst>
                <a:gd name="T0" fmla="*/ 2 w 99"/>
                <a:gd name="T1" fmla="*/ 2 h 219"/>
                <a:gd name="T2" fmla="*/ 2 w 99"/>
                <a:gd name="T3" fmla="*/ 2 h 219"/>
                <a:gd name="T4" fmla="*/ 2 w 99"/>
                <a:gd name="T5" fmla="*/ 2 h 219"/>
                <a:gd name="T6" fmla="*/ 2 w 99"/>
                <a:gd name="T7" fmla="*/ 2 h 219"/>
                <a:gd name="T8" fmla="*/ 2 w 99"/>
                <a:gd name="T9" fmla="*/ 2 h 219"/>
                <a:gd name="T10" fmla="*/ 2 w 99"/>
                <a:gd name="T11" fmla="*/ 2 h 219"/>
                <a:gd name="T12" fmla="*/ 2 w 99"/>
                <a:gd name="T13" fmla="*/ 2 h 219"/>
                <a:gd name="T14" fmla="*/ 2 w 99"/>
                <a:gd name="T15" fmla="*/ 2 h 219"/>
                <a:gd name="T16" fmla="*/ 2 w 99"/>
                <a:gd name="T17" fmla="*/ 2 h 219"/>
                <a:gd name="T18" fmla="*/ 2 w 99"/>
                <a:gd name="T19" fmla="*/ 0 h 219"/>
                <a:gd name="T20" fmla="*/ 2 w 99"/>
                <a:gd name="T21" fmla="*/ 2 h 219"/>
                <a:gd name="T22" fmla="*/ 2 w 99"/>
                <a:gd name="T23" fmla="*/ 2 h 219"/>
                <a:gd name="T24" fmla="*/ 2 w 99"/>
                <a:gd name="T25" fmla="*/ 2 h 219"/>
                <a:gd name="T26" fmla="*/ 2 w 99"/>
                <a:gd name="T27" fmla="*/ 2 h 219"/>
                <a:gd name="T28" fmla="*/ 2 w 99"/>
                <a:gd name="T29" fmla="*/ 2 h 219"/>
                <a:gd name="T30" fmla="*/ 2 w 99"/>
                <a:gd name="T31" fmla="*/ 2 h 219"/>
                <a:gd name="T32" fmla="*/ 0 w 99"/>
                <a:gd name="T33" fmla="*/ 2 h 219"/>
                <a:gd name="T34" fmla="*/ 2 w 99"/>
                <a:gd name="T35" fmla="*/ 2 h 219"/>
                <a:gd name="T36" fmla="*/ 2 w 99"/>
                <a:gd name="T37" fmla="*/ 2 h 219"/>
                <a:gd name="T38" fmla="*/ 2 w 99"/>
                <a:gd name="T39" fmla="*/ 2 h 219"/>
                <a:gd name="T40" fmla="*/ 2 w 99"/>
                <a:gd name="T41" fmla="*/ 2 h 219"/>
                <a:gd name="T42" fmla="*/ 2 w 99"/>
                <a:gd name="T43" fmla="*/ 2 h 219"/>
                <a:gd name="T44" fmla="*/ 2 w 99"/>
                <a:gd name="T45" fmla="*/ 2 h 219"/>
                <a:gd name="T46" fmla="*/ 2 w 99"/>
                <a:gd name="T47" fmla="*/ 2 h 219"/>
                <a:gd name="T48" fmla="*/ 2 w 99"/>
                <a:gd name="T49" fmla="*/ 2 h 219"/>
                <a:gd name="T50" fmla="*/ 2 w 99"/>
                <a:gd name="T51" fmla="*/ 2 h 219"/>
                <a:gd name="T52" fmla="*/ 2 w 99"/>
                <a:gd name="T53" fmla="*/ 2 h 219"/>
                <a:gd name="T54" fmla="*/ 2 w 99"/>
                <a:gd name="T55" fmla="*/ 2 h 219"/>
                <a:gd name="T56" fmla="*/ 2 w 99"/>
                <a:gd name="T57" fmla="*/ 2 h 21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9"/>
                <a:gd name="T88" fmla="*/ 0 h 219"/>
                <a:gd name="T89" fmla="*/ 99 w 99"/>
                <a:gd name="T90" fmla="*/ 219 h 21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9" h="219">
                  <a:moveTo>
                    <a:pt x="23" y="218"/>
                  </a:moveTo>
                  <a:lnTo>
                    <a:pt x="39" y="176"/>
                  </a:lnTo>
                  <a:lnTo>
                    <a:pt x="46" y="146"/>
                  </a:lnTo>
                  <a:lnTo>
                    <a:pt x="57" y="104"/>
                  </a:lnTo>
                  <a:lnTo>
                    <a:pt x="74" y="78"/>
                  </a:lnTo>
                  <a:lnTo>
                    <a:pt x="98" y="55"/>
                  </a:lnTo>
                  <a:lnTo>
                    <a:pt x="81" y="47"/>
                  </a:lnTo>
                  <a:lnTo>
                    <a:pt x="81" y="31"/>
                  </a:lnTo>
                  <a:lnTo>
                    <a:pt x="81" y="6"/>
                  </a:lnTo>
                  <a:lnTo>
                    <a:pt x="73" y="0"/>
                  </a:lnTo>
                  <a:lnTo>
                    <a:pt x="57" y="6"/>
                  </a:lnTo>
                  <a:lnTo>
                    <a:pt x="57" y="15"/>
                  </a:lnTo>
                  <a:lnTo>
                    <a:pt x="46" y="42"/>
                  </a:lnTo>
                  <a:lnTo>
                    <a:pt x="31" y="47"/>
                  </a:lnTo>
                  <a:lnTo>
                    <a:pt x="23" y="39"/>
                  </a:lnTo>
                  <a:lnTo>
                    <a:pt x="7" y="31"/>
                  </a:lnTo>
                  <a:lnTo>
                    <a:pt x="0" y="45"/>
                  </a:lnTo>
                  <a:lnTo>
                    <a:pt x="5" y="53"/>
                  </a:lnTo>
                  <a:lnTo>
                    <a:pt x="23" y="55"/>
                  </a:lnTo>
                  <a:lnTo>
                    <a:pt x="31" y="72"/>
                  </a:lnTo>
                  <a:lnTo>
                    <a:pt x="23" y="88"/>
                  </a:lnTo>
                  <a:lnTo>
                    <a:pt x="23" y="96"/>
                  </a:lnTo>
                  <a:lnTo>
                    <a:pt x="23" y="112"/>
                  </a:lnTo>
                  <a:lnTo>
                    <a:pt x="15" y="120"/>
                  </a:lnTo>
                  <a:lnTo>
                    <a:pt x="22" y="134"/>
                  </a:lnTo>
                  <a:lnTo>
                    <a:pt x="7" y="161"/>
                  </a:lnTo>
                  <a:lnTo>
                    <a:pt x="7" y="185"/>
                  </a:lnTo>
                  <a:lnTo>
                    <a:pt x="15" y="201"/>
                  </a:lnTo>
                  <a:lnTo>
                    <a:pt x="23" y="218"/>
                  </a:lnTo>
                </a:path>
              </a:pathLst>
            </a:custGeom>
            <a:solidFill>
              <a:srgbClr val="B2B2B2"/>
            </a:solidFill>
            <a:ln w="12700" cap="rnd" cmpd="sng">
              <a:solidFill>
                <a:srgbClr val="B2B2B2"/>
              </a:solidFill>
              <a:prstDash val="solid"/>
              <a:round/>
              <a:headEnd/>
              <a:tailEnd/>
            </a:ln>
          </p:spPr>
          <p:txBody>
            <a:bodyPr/>
            <a:lstStyle/>
            <a:p>
              <a:endParaRPr lang="sv-SE" dirty="0"/>
            </a:p>
          </p:txBody>
        </p:sp>
        <p:sp>
          <p:nvSpPr>
            <p:cNvPr id="28" name="Freeform 27">
              <a:extLst>
                <a:ext uri="{FF2B5EF4-FFF2-40B4-BE49-F238E27FC236}">
                  <a16:creationId xmlns:a16="http://schemas.microsoft.com/office/drawing/2014/main" id="{62571361-D759-4D0A-BACC-DB3B5F52F6BC}"/>
                </a:ext>
              </a:extLst>
            </p:cNvPr>
            <p:cNvSpPr>
              <a:spLocks/>
            </p:cNvSpPr>
            <p:nvPr/>
          </p:nvSpPr>
          <p:spPr bwMode="auto">
            <a:xfrm>
              <a:off x="10541318" y="3746283"/>
              <a:ext cx="255062" cy="317734"/>
            </a:xfrm>
            <a:custGeom>
              <a:avLst/>
              <a:gdLst>
                <a:gd name="T0" fmla="*/ 0 w 285"/>
                <a:gd name="T1" fmla="*/ 2 h 343"/>
                <a:gd name="T2" fmla="*/ 2 w 285"/>
                <a:gd name="T3" fmla="*/ 2 h 343"/>
                <a:gd name="T4" fmla="*/ 2 w 285"/>
                <a:gd name="T5" fmla="*/ 2 h 343"/>
                <a:gd name="T6" fmla="*/ 2 w 285"/>
                <a:gd name="T7" fmla="*/ 2 h 343"/>
                <a:gd name="T8" fmla="*/ 2 w 285"/>
                <a:gd name="T9" fmla="*/ 2 h 343"/>
                <a:gd name="T10" fmla="*/ 2 w 285"/>
                <a:gd name="T11" fmla="*/ 2 h 343"/>
                <a:gd name="T12" fmla="*/ 2 w 285"/>
                <a:gd name="T13" fmla="*/ 2 h 343"/>
                <a:gd name="T14" fmla="*/ 2 w 285"/>
                <a:gd name="T15" fmla="*/ 2 h 343"/>
                <a:gd name="T16" fmla="*/ 2 w 285"/>
                <a:gd name="T17" fmla="*/ 2 h 343"/>
                <a:gd name="T18" fmla="*/ 2 w 285"/>
                <a:gd name="T19" fmla="*/ 2 h 343"/>
                <a:gd name="T20" fmla="*/ 2 w 285"/>
                <a:gd name="T21" fmla="*/ 2 h 343"/>
                <a:gd name="T22" fmla="*/ 2 w 285"/>
                <a:gd name="T23" fmla="*/ 2 h 343"/>
                <a:gd name="T24" fmla="*/ 2 w 285"/>
                <a:gd name="T25" fmla="*/ 2 h 343"/>
                <a:gd name="T26" fmla="*/ 2 w 285"/>
                <a:gd name="T27" fmla="*/ 2 h 343"/>
                <a:gd name="T28" fmla="*/ 2 w 285"/>
                <a:gd name="T29" fmla="*/ 0 h 343"/>
                <a:gd name="T30" fmla="*/ 2 w 285"/>
                <a:gd name="T31" fmla="*/ 0 h 343"/>
                <a:gd name="T32" fmla="*/ 2 w 285"/>
                <a:gd name="T33" fmla="*/ 2 h 343"/>
                <a:gd name="T34" fmla="*/ 2 w 285"/>
                <a:gd name="T35" fmla="*/ 2 h 343"/>
                <a:gd name="T36" fmla="*/ 2 w 285"/>
                <a:gd name="T37" fmla="*/ 2 h 343"/>
                <a:gd name="T38" fmla="*/ 3 w 285"/>
                <a:gd name="T39" fmla="*/ 2 h 343"/>
                <a:gd name="T40" fmla="*/ 3 w 285"/>
                <a:gd name="T41" fmla="*/ 2 h 343"/>
                <a:gd name="T42" fmla="*/ 3 w 285"/>
                <a:gd name="T43" fmla="*/ 2 h 343"/>
                <a:gd name="T44" fmla="*/ 3 w 285"/>
                <a:gd name="T45" fmla="*/ 2 h 343"/>
                <a:gd name="T46" fmla="*/ 3 w 285"/>
                <a:gd name="T47" fmla="*/ 2 h 343"/>
                <a:gd name="T48" fmla="*/ 3 w 285"/>
                <a:gd name="T49" fmla="*/ 2 h 343"/>
                <a:gd name="T50" fmla="*/ 3 w 285"/>
                <a:gd name="T51" fmla="*/ 2 h 343"/>
                <a:gd name="T52" fmla="*/ 3 w 285"/>
                <a:gd name="T53" fmla="*/ 2 h 343"/>
                <a:gd name="T54" fmla="*/ 3 w 285"/>
                <a:gd name="T55" fmla="*/ 2 h 343"/>
                <a:gd name="T56" fmla="*/ 2 w 285"/>
                <a:gd name="T57" fmla="*/ 2 h 343"/>
                <a:gd name="T58" fmla="*/ 2 w 285"/>
                <a:gd name="T59" fmla="*/ 2 h 343"/>
                <a:gd name="T60" fmla="*/ 2 w 285"/>
                <a:gd name="T61" fmla="*/ 2 h 343"/>
                <a:gd name="T62" fmla="*/ 2 w 285"/>
                <a:gd name="T63" fmla="*/ 2 h 343"/>
                <a:gd name="T64" fmla="*/ 2 w 285"/>
                <a:gd name="T65" fmla="*/ 2 h 343"/>
                <a:gd name="T66" fmla="*/ 2 w 285"/>
                <a:gd name="T67" fmla="*/ 2 h 343"/>
                <a:gd name="T68" fmla="*/ 2 w 285"/>
                <a:gd name="T69" fmla="*/ 2 h 343"/>
                <a:gd name="T70" fmla="*/ 2 w 285"/>
                <a:gd name="T71" fmla="*/ 2 h 343"/>
                <a:gd name="T72" fmla="*/ 2 w 285"/>
                <a:gd name="T73" fmla="*/ 2 h 343"/>
                <a:gd name="T74" fmla="*/ 2 w 285"/>
                <a:gd name="T75" fmla="*/ 2 h 343"/>
                <a:gd name="T76" fmla="*/ 2 w 285"/>
                <a:gd name="T77" fmla="*/ 2 h 343"/>
                <a:gd name="T78" fmla="*/ 2 w 285"/>
                <a:gd name="T79" fmla="*/ 2 h 343"/>
                <a:gd name="T80" fmla="*/ 2 w 285"/>
                <a:gd name="T81" fmla="*/ 2 h 343"/>
                <a:gd name="T82" fmla="*/ 2 w 285"/>
                <a:gd name="T83" fmla="*/ 2 h 343"/>
                <a:gd name="T84" fmla="*/ 2 w 285"/>
                <a:gd name="T85" fmla="*/ 2 h 343"/>
                <a:gd name="T86" fmla="*/ 2 w 285"/>
                <a:gd name="T87" fmla="*/ 2 h 343"/>
                <a:gd name="T88" fmla="*/ 2 w 285"/>
                <a:gd name="T89" fmla="*/ 2 h 343"/>
                <a:gd name="T90" fmla="*/ 2 w 285"/>
                <a:gd name="T91" fmla="*/ 2 h 343"/>
                <a:gd name="T92" fmla="*/ 2 w 285"/>
                <a:gd name="T93" fmla="*/ 2 h 343"/>
                <a:gd name="T94" fmla="*/ 2 w 285"/>
                <a:gd name="T95" fmla="*/ 2 h 343"/>
                <a:gd name="T96" fmla="*/ 0 w 285"/>
                <a:gd name="T97" fmla="*/ 2 h 34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5"/>
                <a:gd name="T148" fmla="*/ 0 h 343"/>
                <a:gd name="T149" fmla="*/ 285 w 285"/>
                <a:gd name="T150" fmla="*/ 343 h 34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5" h="343">
                  <a:moveTo>
                    <a:pt x="0" y="268"/>
                  </a:moveTo>
                  <a:lnTo>
                    <a:pt x="16" y="203"/>
                  </a:lnTo>
                  <a:lnTo>
                    <a:pt x="56" y="153"/>
                  </a:lnTo>
                  <a:lnTo>
                    <a:pt x="39" y="145"/>
                  </a:lnTo>
                  <a:lnTo>
                    <a:pt x="32" y="137"/>
                  </a:lnTo>
                  <a:lnTo>
                    <a:pt x="39" y="129"/>
                  </a:lnTo>
                  <a:lnTo>
                    <a:pt x="39" y="114"/>
                  </a:lnTo>
                  <a:lnTo>
                    <a:pt x="39" y="105"/>
                  </a:lnTo>
                  <a:lnTo>
                    <a:pt x="64" y="72"/>
                  </a:lnTo>
                  <a:lnTo>
                    <a:pt x="73" y="72"/>
                  </a:lnTo>
                  <a:lnTo>
                    <a:pt x="97" y="57"/>
                  </a:lnTo>
                  <a:lnTo>
                    <a:pt x="105" y="31"/>
                  </a:lnTo>
                  <a:lnTo>
                    <a:pt x="129" y="15"/>
                  </a:lnTo>
                  <a:lnTo>
                    <a:pt x="136" y="15"/>
                  </a:lnTo>
                  <a:lnTo>
                    <a:pt x="136" y="0"/>
                  </a:lnTo>
                  <a:lnTo>
                    <a:pt x="145" y="0"/>
                  </a:lnTo>
                  <a:lnTo>
                    <a:pt x="161" y="6"/>
                  </a:lnTo>
                  <a:lnTo>
                    <a:pt x="193" y="48"/>
                  </a:lnTo>
                  <a:lnTo>
                    <a:pt x="227" y="80"/>
                  </a:lnTo>
                  <a:lnTo>
                    <a:pt x="243" y="97"/>
                  </a:lnTo>
                  <a:lnTo>
                    <a:pt x="243" y="105"/>
                  </a:lnTo>
                  <a:lnTo>
                    <a:pt x="250" y="97"/>
                  </a:lnTo>
                  <a:lnTo>
                    <a:pt x="275" y="105"/>
                  </a:lnTo>
                  <a:lnTo>
                    <a:pt x="284" y="121"/>
                  </a:lnTo>
                  <a:lnTo>
                    <a:pt x="284" y="145"/>
                  </a:lnTo>
                  <a:lnTo>
                    <a:pt x="284" y="162"/>
                  </a:lnTo>
                  <a:lnTo>
                    <a:pt x="266" y="171"/>
                  </a:lnTo>
                  <a:lnTo>
                    <a:pt x="243" y="178"/>
                  </a:lnTo>
                  <a:lnTo>
                    <a:pt x="227" y="187"/>
                  </a:lnTo>
                  <a:lnTo>
                    <a:pt x="210" y="203"/>
                  </a:lnTo>
                  <a:lnTo>
                    <a:pt x="218" y="243"/>
                  </a:lnTo>
                  <a:lnTo>
                    <a:pt x="218" y="268"/>
                  </a:lnTo>
                  <a:lnTo>
                    <a:pt x="218" y="275"/>
                  </a:lnTo>
                  <a:lnTo>
                    <a:pt x="201" y="285"/>
                  </a:lnTo>
                  <a:lnTo>
                    <a:pt x="153" y="292"/>
                  </a:lnTo>
                  <a:lnTo>
                    <a:pt x="145" y="292"/>
                  </a:lnTo>
                  <a:lnTo>
                    <a:pt x="145" y="300"/>
                  </a:lnTo>
                  <a:lnTo>
                    <a:pt x="153" y="317"/>
                  </a:lnTo>
                  <a:lnTo>
                    <a:pt x="145" y="334"/>
                  </a:lnTo>
                  <a:lnTo>
                    <a:pt x="120" y="334"/>
                  </a:lnTo>
                  <a:lnTo>
                    <a:pt x="105" y="342"/>
                  </a:lnTo>
                  <a:lnTo>
                    <a:pt x="105" y="334"/>
                  </a:lnTo>
                  <a:lnTo>
                    <a:pt x="97" y="325"/>
                  </a:lnTo>
                  <a:lnTo>
                    <a:pt x="89" y="260"/>
                  </a:lnTo>
                  <a:lnTo>
                    <a:pt x="89" y="251"/>
                  </a:lnTo>
                  <a:lnTo>
                    <a:pt x="81" y="251"/>
                  </a:lnTo>
                  <a:lnTo>
                    <a:pt x="64" y="260"/>
                  </a:lnTo>
                  <a:lnTo>
                    <a:pt x="32" y="268"/>
                  </a:lnTo>
                  <a:lnTo>
                    <a:pt x="0" y="268"/>
                  </a:lnTo>
                </a:path>
              </a:pathLst>
            </a:custGeom>
            <a:solidFill>
              <a:srgbClr val="B2B2B2"/>
            </a:solidFill>
            <a:ln w="12700" cap="rnd" cmpd="sng">
              <a:solidFill>
                <a:srgbClr val="B2B2B2"/>
              </a:solidFill>
              <a:prstDash val="solid"/>
              <a:round/>
              <a:headEnd/>
              <a:tailEnd/>
            </a:ln>
          </p:spPr>
          <p:txBody>
            <a:bodyPr/>
            <a:lstStyle/>
            <a:p>
              <a:endParaRPr lang="sv-SE" dirty="0"/>
            </a:p>
          </p:txBody>
        </p:sp>
        <p:sp>
          <p:nvSpPr>
            <p:cNvPr id="29" name="Freeform 28">
              <a:extLst>
                <a:ext uri="{FF2B5EF4-FFF2-40B4-BE49-F238E27FC236}">
                  <a16:creationId xmlns:a16="http://schemas.microsoft.com/office/drawing/2014/main" id="{8D5A481D-8A2E-4B61-813C-FEF9F2FB8630}"/>
                </a:ext>
              </a:extLst>
            </p:cNvPr>
            <p:cNvSpPr>
              <a:spLocks/>
            </p:cNvSpPr>
            <p:nvPr/>
          </p:nvSpPr>
          <p:spPr bwMode="auto">
            <a:xfrm>
              <a:off x="10671586" y="3889738"/>
              <a:ext cx="154351" cy="462375"/>
            </a:xfrm>
            <a:custGeom>
              <a:avLst/>
              <a:gdLst>
                <a:gd name="T0" fmla="*/ 2 w 172"/>
                <a:gd name="T1" fmla="*/ 2 h 500"/>
                <a:gd name="T2" fmla="*/ 2 w 172"/>
                <a:gd name="T3" fmla="*/ 0 h 500"/>
                <a:gd name="T4" fmla="*/ 2 w 172"/>
                <a:gd name="T5" fmla="*/ 2 h 500"/>
                <a:gd name="T6" fmla="*/ 2 w 172"/>
                <a:gd name="T7" fmla="*/ 2 h 500"/>
                <a:gd name="T8" fmla="*/ 2 w 172"/>
                <a:gd name="T9" fmla="*/ 2 h 500"/>
                <a:gd name="T10" fmla="*/ 2 w 172"/>
                <a:gd name="T11" fmla="*/ 2 h 500"/>
                <a:gd name="T12" fmla="*/ 2 w 172"/>
                <a:gd name="T13" fmla="*/ 2 h 500"/>
                <a:gd name="T14" fmla="*/ 2 w 172"/>
                <a:gd name="T15" fmla="*/ 2 h 500"/>
                <a:gd name="T16" fmla="*/ 2 w 172"/>
                <a:gd name="T17" fmla="*/ 2 h 500"/>
                <a:gd name="T18" fmla="*/ 2 w 172"/>
                <a:gd name="T19" fmla="*/ 2 h 500"/>
                <a:gd name="T20" fmla="*/ 2 w 172"/>
                <a:gd name="T21" fmla="*/ 2 h 500"/>
                <a:gd name="T22" fmla="*/ 2 w 172"/>
                <a:gd name="T23" fmla="*/ 2 h 500"/>
                <a:gd name="T24" fmla="*/ 2 w 172"/>
                <a:gd name="T25" fmla="*/ 2 h 500"/>
                <a:gd name="T26" fmla="*/ 2 w 172"/>
                <a:gd name="T27" fmla="*/ 2 h 500"/>
                <a:gd name="T28" fmla="*/ 2 w 172"/>
                <a:gd name="T29" fmla="*/ 2 h 500"/>
                <a:gd name="T30" fmla="*/ 2 w 172"/>
                <a:gd name="T31" fmla="*/ 2 h 500"/>
                <a:gd name="T32" fmla="*/ 2 w 172"/>
                <a:gd name="T33" fmla="*/ 2 h 500"/>
                <a:gd name="T34" fmla="*/ 2 w 172"/>
                <a:gd name="T35" fmla="*/ 2 h 500"/>
                <a:gd name="T36" fmla="*/ 2 w 172"/>
                <a:gd name="T37" fmla="*/ 2 h 500"/>
                <a:gd name="T38" fmla="*/ 2 w 172"/>
                <a:gd name="T39" fmla="*/ 2 h 500"/>
                <a:gd name="T40" fmla="*/ 2 w 172"/>
                <a:gd name="T41" fmla="*/ 2 h 500"/>
                <a:gd name="T42" fmla="*/ 2 w 172"/>
                <a:gd name="T43" fmla="*/ 2 h 500"/>
                <a:gd name="T44" fmla="*/ 2 w 172"/>
                <a:gd name="T45" fmla="*/ 2 h 500"/>
                <a:gd name="T46" fmla="*/ 2 w 172"/>
                <a:gd name="T47" fmla="*/ 2 h 500"/>
                <a:gd name="T48" fmla="*/ 2 w 172"/>
                <a:gd name="T49" fmla="*/ 2 h 500"/>
                <a:gd name="T50" fmla="*/ 2 w 172"/>
                <a:gd name="T51" fmla="*/ 2 h 500"/>
                <a:gd name="T52" fmla="*/ 2 w 172"/>
                <a:gd name="T53" fmla="*/ 2 h 500"/>
                <a:gd name="T54" fmla="*/ 2 w 172"/>
                <a:gd name="T55" fmla="*/ 2 h 500"/>
                <a:gd name="T56" fmla="*/ 2 w 172"/>
                <a:gd name="T57" fmla="*/ 2 h 500"/>
                <a:gd name="T58" fmla="*/ 2 w 172"/>
                <a:gd name="T59" fmla="*/ 2 h 500"/>
                <a:gd name="T60" fmla="*/ 2 w 172"/>
                <a:gd name="T61" fmla="*/ 2 h 500"/>
                <a:gd name="T62" fmla="*/ 2 w 172"/>
                <a:gd name="T63" fmla="*/ 2 h 500"/>
                <a:gd name="T64" fmla="*/ 2 w 172"/>
                <a:gd name="T65" fmla="*/ 2 h 500"/>
                <a:gd name="T66" fmla="*/ 2 w 172"/>
                <a:gd name="T67" fmla="*/ 2 h 500"/>
                <a:gd name="T68" fmla="*/ 2 w 172"/>
                <a:gd name="T69" fmla="*/ 2 h 500"/>
                <a:gd name="T70" fmla="*/ 2 w 172"/>
                <a:gd name="T71" fmla="*/ 2 h 500"/>
                <a:gd name="T72" fmla="*/ 2 w 172"/>
                <a:gd name="T73" fmla="*/ 2 h 500"/>
                <a:gd name="T74" fmla="*/ 2 w 172"/>
                <a:gd name="T75" fmla="*/ 2 h 500"/>
                <a:gd name="T76" fmla="*/ 2 w 172"/>
                <a:gd name="T77" fmla="*/ 2 h 500"/>
                <a:gd name="T78" fmla="*/ 2 w 172"/>
                <a:gd name="T79" fmla="*/ 2 h 500"/>
                <a:gd name="T80" fmla="*/ 2 w 172"/>
                <a:gd name="T81" fmla="*/ 2 h 500"/>
                <a:gd name="T82" fmla="*/ 0 w 172"/>
                <a:gd name="T83" fmla="*/ 2 h 500"/>
                <a:gd name="T84" fmla="*/ 2 w 172"/>
                <a:gd name="T85" fmla="*/ 2 h 500"/>
                <a:gd name="T86" fmla="*/ 0 w 172"/>
                <a:gd name="T87" fmla="*/ 2 h 500"/>
                <a:gd name="T88" fmla="*/ 2 w 172"/>
                <a:gd name="T89" fmla="*/ 2 h 500"/>
                <a:gd name="T90" fmla="*/ 2 w 172"/>
                <a:gd name="T91" fmla="*/ 2 h 500"/>
                <a:gd name="T92" fmla="*/ 2 w 172"/>
                <a:gd name="T93" fmla="*/ 2 h 500"/>
                <a:gd name="T94" fmla="*/ 2 w 172"/>
                <a:gd name="T95" fmla="*/ 2 h 500"/>
                <a:gd name="T96" fmla="*/ 2 w 172"/>
                <a:gd name="T97" fmla="*/ 2 h 500"/>
                <a:gd name="T98" fmla="*/ 2 w 172"/>
                <a:gd name="T99" fmla="*/ 2 h 500"/>
                <a:gd name="T100" fmla="*/ 2 w 172"/>
                <a:gd name="T101" fmla="*/ 2 h 500"/>
                <a:gd name="T102" fmla="*/ 2 w 172"/>
                <a:gd name="T103" fmla="*/ 2 h 500"/>
                <a:gd name="T104" fmla="*/ 2 w 172"/>
                <a:gd name="T105" fmla="*/ 2 h 5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72"/>
                <a:gd name="T160" fmla="*/ 0 h 500"/>
                <a:gd name="T161" fmla="*/ 172 w 172"/>
                <a:gd name="T162" fmla="*/ 500 h 50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72" h="500">
                  <a:moveTo>
                    <a:pt x="137" y="6"/>
                  </a:moveTo>
                  <a:lnTo>
                    <a:pt x="146" y="0"/>
                  </a:lnTo>
                  <a:lnTo>
                    <a:pt x="162" y="15"/>
                  </a:lnTo>
                  <a:lnTo>
                    <a:pt x="171" y="23"/>
                  </a:lnTo>
                  <a:lnTo>
                    <a:pt x="153" y="58"/>
                  </a:lnTo>
                  <a:lnTo>
                    <a:pt x="153" y="65"/>
                  </a:lnTo>
                  <a:lnTo>
                    <a:pt x="162" y="81"/>
                  </a:lnTo>
                  <a:lnTo>
                    <a:pt x="162" y="97"/>
                  </a:lnTo>
                  <a:lnTo>
                    <a:pt x="146" y="97"/>
                  </a:lnTo>
                  <a:lnTo>
                    <a:pt x="137" y="137"/>
                  </a:lnTo>
                  <a:lnTo>
                    <a:pt x="153" y="145"/>
                  </a:lnTo>
                  <a:lnTo>
                    <a:pt x="162" y="163"/>
                  </a:lnTo>
                  <a:lnTo>
                    <a:pt x="171" y="195"/>
                  </a:lnTo>
                  <a:lnTo>
                    <a:pt x="162" y="211"/>
                  </a:lnTo>
                  <a:lnTo>
                    <a:pt x="162" y="228"/>
                  </a:lnTo>
                  <a:lnTo>
                    <a:pt x="162" y="261"/>
                  </a:lnTo>
                  <a:lnTo>
                    <a:pt x="162" y="286"/>
                  </a:lnTo>
                  <a:lnTo>
                    <a:pt x="153" y="302"/>
                  </a:lnTo>
                  <a:lnTo>
                    <a:pt x="153" y="311"/>
                  </a:lnTo>
                  <a:lnTo>
                    <a:pt x="171" y="360"/>
                  </a:lnTo>
                  <a:lnTo>
                    <a:pt x="171" y="376"/>
                  </a:lnTo>
                  <a:lnTo>
                    <a:pt x="162" y="400"/>
                  </a:lnTo>
                  <a:lnTo>
                    <a:pt x="146" y="466"/>
                  </a:lnTo>
                  <a:lnTo>
                    <a:pt x="146" y="499"/>
                  </a:lnTo>
                  <a:lnTo>
                    <a:pt x="105" y="491"/>
                  </a:lnTo>
                  <a:lnTo>
                    <a:pt x="89" y="482"/>
                  </a:lnTo>
                  <a:lnTo>
                    <a:pt x="72" y="482"/>
                  </a:lnTo>
                  <a:lnTo>
                    <a:pt x="64" y="474"/>
                  </a:lnTo>
                  <a:lnTo>
                    <a:pt x="56" y="449"/>
                  </a:lnTo>
                  <a:lnTo>
                    <a:pt x="56" y="425"/>
                  </a:lnTo>
                  <a:lnTo>
                    <a:pt x="80" y="376"/>
                  </a:lnTo>
                  <a:lnTo>
                    <a:pt x="80" y="360"/>
                  </a:lnTo>
                  <a:lnTo>
                    <a:pt x="80" y="334"/>
                  </a:lnTo>
                  <a:lnTo>
                    <a:pt x="72" y="325"/>
                  </a:lnTo>
                  <a:lnTo>
                    <a:pt x="48" y="311"/>
                  </a:lnTo>
                  <a:lnTo>
                    <a:pt x="34" y="311"/>
                  </a:lnTo>
                  <a:lnTo>
                    <a:pt x="23" y="311"/>
                  </a:lnTo>
                  <a:lnTo>
                    <a:pt x="20" y="270"/>
                  </a:lnTo>
                  <a:lnTo>
                    <a:pt x="20" y="241"/>
                  </a:lnTo>
                  <a:lnTo>
                    <a:pt x="13" y="198"/>
                  </a:lnTo>
                  <a:lnTo>
                    <a:pt x="7" y="187"/>
                  </a:lnTo>
                  <a:lnTo>
                    <a:pt x="0" y="180"/>
                  </a:lnTo>
                  <a:lnTo>
                    <a:pt x="7" y="163"/>
                  </a:lnTo>
                  <a:lnTo>
                    <a:pt x="0" y="137"/>
                  </a:lnTo>
                  <a:lnTo>
                    <a:pt x="17" y="134"/>
                  </a:lnTo>
                  <a:lnTo>
                    <a:pt x="56" y="129"/>
                  </a:lnTo>
                  <a:lnTo>
                    <a:pt x="72" y="114"/>
                  </a:lnTo>
                  <a:lnTo>
                    <a:pt x="64" y="48"/>
                  </a:lnTo>
                  <a:lnTo>
                    <a:pt x="74" y="34"/>
                  </a:lnTo>
                  <a:lnTo>
                    <a:pt x="89" y="25"/>
                  </a:lnTo>
                  <a:lnTo>
                    <a:pt x="105" y="20"/>
                  </a:lnTo>
                  <a:lnTo>
                    <a:pt x="121" y="15"/>
                  </a:lnTo>
                  <a:lnTo>
                    <a:pt x="137" y="6"/>
                  </a:lnTo>
                </a:path>
              </a:pathLst>
            </a:custGeom>
            <a:solidFill>
              <a:srgbClr val="B2B2B2"/>
            </a:solidFill>
            <a:ln w="12700" cap="rnd" cmpd="sng">
              <a:solidFill>
                <a:srgbClr val="B2B2B2"/>
              </a:solidFill>
              <a:prstDash val="solid"/>
              <a:round/>
              <a:headEnd/>
              <a:tailEnd/>
            </a:ln>
          </p:spPr>
          <p:txBody>
            <a:bodyPr/>
            <a:lstStyle/>
            <a:p>
              <a:endParaRPr lang="sv-SE" dirty="0"/>
            </a:p>
          </p:txBody>
        </p:sp>
        <p:sp>
          <p:nvSpPr>
            <p:cNvPr id="30" name="Freeform 29">
              <a:extLst>
                <a:ext uri="{FF2B5EF4-FFF2-40B4-BE49-F238E27FC236}">
                  <a16:creationId xmlns:a16="http://schemas.microsoft.com/office/drawing/2014/main" id="{D7EEF1DB-26A3-49CA-BB52-A93262CAA527}"/>
                </a:ext>
              </a:extLst>
            </p:cNvPr>
            <p:cNvSpPr>
              <a:spLocks/>
            </p:cNvSpPr>
            <p:nvPr/>
          </p:nvSpPr>
          <p:spPr bwMode="auto">
            <a:xfrm>
              <a:off x="10453743" y="4176647"/>
              <a:ext cx="293376" cy="206290"/>
            </a:xfrm>
            <a:custGeom>
              <a:avLst/>
              <a:gdLst>
                <a:gd name="T0" fmla="*/ 3 w 327"/>
                <a:gd name="T1" fmla="*/ 0 h 223"/>
                <a:gd name="T2" fmla="*/ 3 w 327"/>
                <a:gd name="T3" fmla="*/ 0 h 223"/>
                <a:gd name="T4" fmla="*/ 2 w 327"/>
                <a:gd name="T5" fmla="*/ 0 h 223"/>
                <a:gd name="T6" fmla="*/ 2 w 327"/>
                <a:gd name="T7" fmla="*/ 2 h 223"/>
                <a:gd name="T8" fmla="*/ 2 w 327"/>
                <a:gd name="T9" fmla="*/ 2 h 223"/>
                <a:gd name="T10" fmla="*/ 2 w 327"/>
                <a:gd name="T11" fmla="*/ 2 h 223"/>
                <a:gd name="T12" fmla="*/ 2 w 327"/>
                <a:gd name="T13" fmla="*/ 2 h 223"/>
                <a:gd name="T14" fmla="*/ 2 w 327"/>
                <a:gd name="T15" fmla="*/ 2 h 223"/>
                <a:gd name="T16" fmla="*/ 2 w 327"/>
                <a:gd name="T17" fmla="*/ 2 h 223"/>
                <a:gd name="T18" fmla="*/ 2 w 327"/>
                <a:gd name="T19" fmla="*/ 2 h 223"/>
                <a:gd name="T20" fmla="*/ 2 w 327"/>
                <a:gd name="T21" fmla="*/ 2 h 223"/>
                <a:gd name="T22" fmla="*/ 2 w 327"/>
                <a:gd name="T23" fmla="*/ 2 h 223"/>
                <a:gd name="T24" fmla="*/ 2 w 327"/>
                <a:gd name="T25" fmla="*/ 2 h 223"/>
                <a:gd name="T26" fmla="*/ 2 w 327"/>
                <a:gd name="T27" fmla="*/ 2 h 223"/>
                <a:gd name="T28" fmla="*/ 2 w 327"/>
                <a:gd name="T29" fmla="*/ 2 h 223"/>
                <a:gd name="T30" fmla="*/ 2 w 327"/>
                <a:gd name="T31" fmla="*/ 2 h 223"/>
                <a:gd name="T32" fmla="*/ 2 w 327"/>
                <a:gd name="T33" fmla="*/ 2 h 223"/>
                <a:gd name="T34" fmla="*/ 2 w 327"/>
                <a:gd name="T35" fmla="*/ 2 h 223"/>
                <a:gd name="T36" fmla="*/ 2 w 327"/>
                <a:gd name="T37" fmla="*/ 2 h 223"/>
                <a:gd name="T38" fmla="*/ 2 w 327"/>
                <a:gd name="T39" fmla="*/ 2 h 223"/>
                <a:gd name="T40" fmla="*/ 2 w 327"/>
                <a:gd name="T41" fmla="*/ 2 h 223"/>
                <a:gd name="T42" fmla="*/ 2 w 327"/>
                <a:gd name="T43" fmla="*/ 2 h 223"/>
                <a:gd name="T44" fmla="*/ 0 w 327"/>
                <a:gd name="T45" fmla="*/ 2 h 223"/>
                <a:gd name="T46" fmla="*/ 2 w 327"/>
                <a:gd name="T47" fmla="*/ 2 h 223"/>
                <a:gd name="T48" fmla="*/ 2 w 327"/>
                <a:gd name="T49" fmla="*/ 2 h 223"/>
                <a:gd name="T50" fmla="*/ 2 w 327"/>
                <a:gd name="T51" fmla="*/ 2 h 223"/>
                <a:gd name="T52" fmla="*/ 2 w 327"/>
                <a:gd name="T53" fmla="*/ 2 h 223"/>
                <a:gd name="T54" fmla="*/ 2 w 327"/>
                <a:gd name="T55" fmla="*/ 2 h 223"/>
                <a:gd name="T56" fmla="*/ 2 w 327"/>
                <a:gd name="T57" fmla="*/ 2 h 223"/>
                <a:gd name="T58" fmla="*/ 2 w 327"/>
                <a:gd name="T59" fmla="*/ 2 h 223"/>
                <a:gd name="T60" fmla="*/ 2 w 327"/>
                <a:gd name="T61" fmla="*/ 2 h 223"/>
                <a:gd name="T62" fmla="*/ 2 w 327"/>
                <a:gd name="T63" fmla="*/ 2 h 223"/>
                <a:gd name="T64" fmla="*/ 2 w 327"/>
                <a:gd name="T65" fmla="*/ 2 h 223"/>
                <a:gd name="T66" fmla="*/ 2 w 327"/>
                <a:gd name="T67" fmla="*/ 2 h 223"/>
                <a:gd name="T68" fmla="*/ 2 w 327"/>
                <a:gd name="T69" fmla="*/ 2 h 223"/>
                <a:gd name="T70" fmla="*/ 2 w 327"/>
                <a:gd name="T71" fmla="*/ 2 h 223"/>
                <a:gd name="T72" fmla="*/ 2 w 327"/>
                <a:gd name="T73" fmla="*/ 2 h 223"/>
                <a:gd name="T74" fmla="*/ 3 w 327"/>
                <a:gd name="T75" fmla="*/ 2 h 223"/>
                <a:gd name="T76" fmla="*/ 3 w 327"/>
                <a:gd name="T77" fmla="*/ 2 h 223"/>
                <a:gd name="T78" fmla="*/ 4 w 327"/>
                <a:gd name="T79" fmla="*/ 2 h 223"/>
                <a:gd name="T80" fmla="*/ 4 w 327"/>
                <a:gd name="T81" fmla="*/ 2 h 223"/>
                <a:gd name="T82" fmla="*/ 4 w 327"/>
                <a:gd name="T83" fmla="*/ 2 h 223"/>
                <a:gd name="T84" fmla="*/ 4 w 327"/>
                <a:gd name="T85" fmla="*/ 2 h 223"/>
                <a:gd name="T86" fmla="*/ 4 w 327"/>
                <a:gd name="T87" fmla="*/ 2 h 223"/>
                <a:gd name="T88" fmla="*/ 4 w 327"/>
                <a:gd name="T89" fmla="*/ 2 h 223"/>
                <a:gd name="T90" fmla="*/ 4 w 327"/>
                <a:gd name="T91" fmla="*/ 2 h 223"/>
                <a:gd name="T92" fmla="*/ 4 w 327"/>
                <a:gd name="T93" fmla="*/ 2 h 223"/>
                <a:gd name="T94" fmla="*/ 4 w 327"/>
                <a:gd name="T95" fmla="*/ 2 h 223"/>
                <a:gd name="T96" fmla="*/ 4 w 327"/>
                <a:gd name="T97" fmla="*/ 0 h 223"/>
                <a:gd name="T98" fmla="*/ 3 w 327"/>
                <a:gd name="T99" fmla="*/ 0 h 22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27"/>
                <a:gd name="T151" fmla="*/ 0 h 223"/>
                <a:gd name="T152" fmla="*/ 327 w 327"/>
                <a:gd name="T153" fmla="*/ 223 h 22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27" h="223">
                  <a:moveTo>
                    <a:pt x="268" y="0"/>
                  </a:moveTo>
                  <a:lnTo>
                    <a:pt x="259" y="0"/>
                  </a:lnTo>
                  <a:lnTo>
                    <a:pt x="235" y="0"/>
                  </a:lnTo>
                  <a:lnTo>
                    <a:pt x="208" y="4"/>
                  </a:lnTo>
                  <a:lnTo>
                    <a:pt x="212" y="23"/>
                  </a:lnTo>
                  <a:lnTo>
                    <a:pt x="179" y="23"/>
                  </a:lnTo>
                  <a:lnTo>
                    <a:pt x="163" y="23"/>
                  </a:lnTo>
                  <a:lnTo>
                    <a:pt x="154" y="23"/>
                  </a:lnTo>
                  <a:lnTo>
                    <a:pt x="144" y="23"/>
                  </a:lnTo>
                  <a:lnTo>
                    <a:pt x="123" y="40"/>
                  </a:lnTo>
                  <a:lnTo>
                    <a:pt x="123" y="52"/>
                  </a:lnTo>
                  <a:lnTo>
                    <a:pt x="122" y="66"/>
                  </a:lnTo>
                  <a:lnTo>
                    <a:pt x="113" y="66"/>
                  </a:lnTo>
                  <a:lnTo>
                    <a:pt x="97" y="74"/>
                  </a:lnTo>
                  <a:lnTo>
                    <a:pt x="81" y="60"/>
                  </a:lnTo>
                  <a:lnTo>
                    <a:pt x="81" y="77"/>
                  </a:lnTo>
                  <a:lnTo>
                    <a:pt x="71" y="81"/>
                  </a:lnTo>
                  <a:lnTo>
                    <a:pt x="65" y="106"/>
                  </a:lnTo>
                  <a:lnTo>
                    <a:pt x="49" y="114"/>
                  </a:lnTo>
                  <a:lnTo>
                    <a:pt x="40" y="114"/>
                  </a:lnTo>
                  <a:lnTo>
                    <a:pt x="23" y="104"/>
                  </a:lnTo>
                  <a:lnTo>
                    <a:pt x="7" y="114"/>
                  </a:lnTo>
                  <a:lnTo>
                    <a:pt x="0" y="114"/>
                  </a:lnTo>
                  <a:lnTo>
                    <a:pt x="4" y="139"/>
                  </a:lnTo>
                  <a:lnTo>
                    <a:pt x="16" y="160"/>
                  </a:lnTo>
                  <a:lnTo>
                    <a:pt x="32" y="189"/>
                  </a:lnTo>
                  <a:lnTo>
                    <a:pt x="44" y="207"/>
                  </a:lnTo>
                  <a:lnTo>
                    <a:pt x="40" y="222"/>
                  </a:lnTo>
                  <a:lnTo>
                    <a:pt x="65" y="222"/>
                  </a:lnTo>
                  <a:lnTo>
                    <a:pt x="81" y="214"/>
                  </a:lnTo>
                  <a:lnTo>
                    <a:pt x="113" y="189"/>
                  </a:lnTo>
                  <a:lnTo>
                    <a:pt x="130" y="189"/>
                  </a:lnTo>
                  <a:lnTo>
                    <a:pt x="163" y="197"/>
                  </a:lnTo>
                  <a:lnTo>
                    <a:pt x="179" y="197"/>
                  </a:lnTo>
                  <a:lnTo>
                    <a:pt x="187" y="205"/>
                  </a:lnTo>
                  <a:lnTo>
                    <a:pt x="212" y="205"/>
                  </a:lnTo>
                  <a:lnTo>
                    <a:pt x="235" y="197"/>
                  </a:lnTo>
                  <a:lnTo>
                    <a:pt x="259" y="180"/>
                  </a:lnTo>
                  <a:lnTo>
                    <a:pt x="276" y="172"/>
                  </a:lnTo>
                  <a:lnTo>
                    <a:pt x="309" y="163"/>
                  </a:lnTo>
                  <a:lnTo>
                    <a:pt x="301" y="154"/>
                  </a:lnTo>
                  <a:lnTo>
                    <a:pt x="301" y="130"/>
                  </a:lnTo>
                  <a:lnTo>
                    <a:pt x="301" y="114"/>
                  </a:lnTo>
                  <a:lnTo>
                    <a:pt x="317" y="81"/>
                  </a:lnTo>
                  <a:lnTo>
                    <a:pt x="326" y="66"/>
                  </a:lnTo>
                  <a:lnTo>
                    <a:pt x="326" y="31"/>
                  </a:lnTo>
                  <a:lnTo>
                    <a:pt x="326" y="23"/>
                  </a:lnTo>
                  <a:lnTo>
                    <a:pt x="309" y="6"/>
                  </a:lnTo>
                  <a:lnTo>
                    <a:pt x="292" y="0"/>
                  </a:lnTo>
                  <a:lnTo>
                    <a:pt x="268" y="0"/>
                  </a:lnTo>
                </a:path>
              </a:pathLst>
            </a:custGeom>
            <a:solidFill>
              <a:schemeClr val="accent4"/>
            </a:solidFill>
            <a:ln w="9525" cap="rnd">
              <a:solidFill>
                <a:schemeClr val="accent4"/>
              </a:solidFill>
              <a:round/>
              <a:headEnd/>
              <a:tailEnd/>
            </a:ln>
          </p:spPr>
          <p:txBody>
            <a:bodyPr/>
            <a:lstStyle/>
            <a:p>
              <a:endParaRPr lang="sv-SE" dirty="0"/>
            </a:p>
          </p:txBody>
        </p:sp>
        <p:sp>
          <p:nvSpPr>
            <p:cNvPr id="31" name="Freeform 30">
              <a:extLst>
                <a:ext uri="{FF2B5EF4-FFF2-40B4-BE49-F238E27FC236}">
                  <a16:creationId xmlns:a16="http://schemas.microsoft.com/office/drawing/2014/main" id="{14F0DB68-FE9F-433B-8320-35C917AC8662}"/>
                </a:ext>
              </a:extLst>
            </p:cNvPr>
            <p:cNvSpPr>
              <a:spLocks/>
            </p:cNvSpPr>
            <p:nvPr/>
          </p:nvSpPr>
          <p:spPr bwMode="auto">
            <a:xfrm>
              <a:off x="10426376" y="3981027"/>
              <a:ext cx="267103" cy="304693"/>
            </a:xfrm>
            <a:custGeom>
              <a:avLst/>
              <a:gdLst>
                <a:gd name="T0" fmla="*/ 2 w 298"/>
                <a:gd name="T1" fmla="*/ 2 h 329"/>
                <a:gd name="T2" fmla="*/ 2 w 298"/>
                <a:gd name="T3" fmla="*/ 2 h 329"/>
                <a:gd name="T4" fmla="*/ 2 w 298"/>
                <a:gd name="T5" fmla="*/ 2 h 329"/>
                <a:gd name="T6" fmla="*/ 2 w 298"/>
                <a:gd name="T7" fmla="*/ 2 h 329"/>
                <a:gd name="T8" fmla="*/ 2 w 298"/>
                <a:gd name="T9" fmla="*/ 2 h 329"/>
                <a:gd name="T10" fmla="*/ 2 w 298"/>
                <a:gd name="T11" fmla="*/ 2 h 329"/>
                <a:gd name="T12" fmla="*/ 2 w 298"/>
                <a:gd name="T13" fmla="*/ 2 h 329"/>
                <a:gd name="T14" fmla="*/ 2 w 298"/>
                <a:gd name="T15" fmla="*/ 2 h 329"/>
                <a:gd name="T16" fmla="*/ 0 w 298"/>
                <a:gd name="T17" fmla="*/ 2 h 329"/>
                <a:gd name="T18" fmla="*/ 2 w 298"/>
                <a:gd name="T19" fmla="*/ 2 h 329"/>
                <a:gd name="T20" fmla="*/ 2 w 298"/>
                <a:gd name="T21" fmla="*/ 2 h 329"/>
                <a:gd name="T22" fmla="*/ 2 w 298"/>
                <a:gd name="T23" fmla="*/ 2 h 329"/>
                <a:gd name="T24" fmla="*/ 2 w 298"/>
                <a:gd name="T25" fmla="*/ 2 h 329"/>
                <a:gd name="T26" fmla="*/ 2 w 298"/>
                <a:gd name="T27" fmla="*/ 2 h 329"/>
                <a:gd name="T28" fmla="*/ 2 w 298"/>
                <a:gd name="T29" fmla="*/ 2 h 329"/>
                <a:gd name="T30" fmla="*/ 2 w 298"/>
                <a:gd name="T31" fmla="*/ 2 h 329"/>
                <a:gd name="T32" fmla="*/ 2 w 298"/>
                <a:gd name="T33" fmla="*/ 2 h 329"/>
                <a:gd name="T34" fmla="*/ 2 w 298"/>
                <a:gd name="T35" fmla="*/ 2 h 329"/>
                <a:gd name="T36" fmla="*/ 2 w 298"/>
                <a:gd name="T37" fmla="*/ 2 h 329"/>
                <a:gd name="T38" fmla="*/ 2 w 298"/>
                <a:gd name="T39" fmla="*/ 2 h 329"/>
                <a:gd name="T40" fmla="*/ 2 w 298"/>
                <a:gd name="T41" fmla="*/ 2 h 329"/>
                <a:gd name="T42" fmla="*/ 2 w 298"/>
                <a:gd name="T43" fmla="*/ 2 h 329"/>
                <a:gd name="T44" fmla="*/ 2 w 298"/>
                <a:gd name="T45" fmla="*/ 2 h 329"/>
                <a:gd name="T46" fmla="*/ 2 w 298"/>
                <a:gd name="T47" fmla="*/ 2 h 329"/>
                <a:gd name="T48" fmla="*/ 2 w 298"/>
                <a:gd name="T49" fmla="*/ 2 h 329"/>
                <a:gd name="T50" fmla="*/ 2 w 298"/>
                <a:gd name="T51" fmla="*/ 2 h 329"/>
                <a:gd name="T52" fmla="*/ 2 w 298"/>
                <a:gd name="T53" fmla="*/ 2 h 329"/>
                <a:gd name="T54" fmla="*/ 2 w 298"/>
                <a:gd name="T55" fmla="*/ 2 h 329"/>
                <a:gd name="T56" fmla="*/ 2 w 298"/>
                <a:gd name="T57" fmla="*/ 2 h 329"/>
                <a:gd name="T58" fmla="*/ 2 w 298"/>
                <a:gd name="T59" fmla="*/ 2 h 329"/>
                <a:gd name="T60" fmla="*/ 2 w 298"/>
                <a:gd name="T61" fmla="*/ 2 h 329"/>
                <a:gd name="T62" fmla="*/ 2 w 298"/>
                <a:gd name="T63" fmla="*/ 2 h 329"/>
                <a:gd name="T64" fmla="*/ 2 w 298"/>
                <a:gd name="T65" fmla="*/ 2 h 329"/>
                <a:gd name="T66" fmla="*/ 3 w 298"/>
                <a:gd name="T67" fmla="*/ 2 h 329"/>
                <a:gd name="T68" fmla="*/ 3 w 298"/>
                <a:gd name="T69" fmla="*/ 2 h 329"/>
                <a:gd name="T70" fmla="*/ 3 w 298"/>
                <a:gd name="T71" fmla="*/ 2 h 329"/>
                <a:gd name="T72" fmla="*/ 4 w 298"/>
                <a:gd name="T73" fmla="*/ 2 h 329"/>
                <a:gd name="T74" fmla="*/ 3 w 298"/>
                <a:gd name="T75" fmla="*/ 2 h 329"/>
                <a:gd name="T76" fmla="*/ 3 w 298"/>
                <a:gd name="T77" fmla="*/ 2 h 329"/>
                <a:gd name="T78" fmla="*/ 3 w 298"/>
                <a:gd name="T79" fmla="*/ 2 h 329"/>
                <a:gd name="T80" fmla="*/ 3 w 298"/>
                <a:gd name="T81" fmla="*/ 2 h 329"/>
                <a:gd name="T82" fmla="*/ 3 w 298"/>
                <a:gd name="T83" fmla="*/ 2 h 329"/>
                <a:gd name="T84" fmla="*/ 3 w 298"/>
                <a:gd name="T85" fmla="*/ 2 h 329"/>
                <a:gd name="T86" fmla="*/ 2 w 298"/>
                <a:gd name="T87" fmla="*/ 2 h 329"/>
                <a:gd name="T88" fmla="*/ 2 w 298"/>
                <a:gd name="T89" fmla="*/ 2 h 329"/>
                <a:gd name="T90" fmla="*/ 2 w 298"/>
                <a:gd name="T91" fmla="*/ 2 h 329"/>
                <a:gd name="T92" fmla="*/ 2 w 298"/>
                <a:gd name="T93" fmla="*/ 2 h 329"/>
                <a:gd name="T94" fmla="*/ 2 w 298"/>
                <a:gd name="T95" fmla="*/ 2 h 329"/>
                <a:gd name="T96" fmla="*/ 2 w 298"/>
                <a:gd name="T97" fmla="*/ 2 h 329"/>
                <a:gd name="T98" fmla="*/ 2 w 298"/>
                <a:gd name="T99" fmla="*/ 0 h 329"/>
                <a:gd name="T100" fmla="*/ 2 w 298"/>
                <a:gd name="T101" fmla="*/ 2 h 329"/>
                <a:gd name="T102" fmla="*/ 2 w 298"/>
                <a:gd name="T103" fmla="*/ 2 h 329"/>
                <a:gd name="T104" fmla="*/ 2 w 298"/>
                <a:gd name="T105" fmla="*/ 2 h 329"/>
                <a:gd name="T106" fmla="*/ 2 w 298"/>
                <a:gd name="T107" fmla="*/ 2 h 329"/>
                <a:gd name="T108" fmla="*/ 2 w 298"/>
                <a:gd name="T109" fmla="*/ 2 h 329"/>
                <a:gd name="T110" fmla="*/ 2 w 298"/>
                <a:gd name="T111" fmla="*/ 2 h 329"/>
                <a:gd name="T112" fmla="*/ 2 w 298"/>
                <a:gd name="T113" fmla="*/ 2 h 329"/>
                <a:gd name="T114" fmla="*/ 2 w 298"/>
                <a:gd name="T115" fmla="*/ 2 h 329"/>
                <a:gd name="T116" fmla="*/ 2 w 298"/>
                <a:gd name="T117" fmla="*/ 2 h 329"/>
                <a:gd name="T118" fmla="*/ 2 w 298"/>
                <a:gd name="T119" fmla="*/ 2 h 32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98"/>
                <a:gd name="T181" fmla="*/ 0 h 329"/>
                <a:gd name="T182" fmla="*/ 298 w 298"/>
                <a:gd name="T183" fmla="*/ 329 h 32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98" h="329">
                  <a:moveTo>
                    <a:pt x="72" y="82"/>
                  </a:moveTo>
                  <a:lnTo>
                    <a:pt x="72" y="89"/>
                  </a:lnTo>
                  <a:lnTo>
                    <a:pt x="64" y="114"/>
                  </a:lnTo>
                  <a:lnTo>
                    <a:pt x="47" y="138"/>
                  </a:lnTo>
                  <a:lnTo>
                    <a:pt x="39" y="155"/>
                  </a:lnTo>
                  <a:lnTo>
                    <a:pt x="39" y="188"/>
                  </a:lnTo>
                  <a:lnTo>
                    <a:pt x="23" y="220"/>
                  </a:lnTo>
                  <a:lnTo>
                    <a:pt x="7" y="253"/>
                  </a:lnTo>
                  <a:lnTo>
                    <a:pt x="0" y="253"/>
                  </a:lnTo>
                  <a:lnTo>
                    <a:pt x="15" y="286"/>
                  </a:lnTo>
                  <a:lnTo>
                    <a:pt x="15" y="311"/>
                  </a:lnTo>
                  <a:lnTo>
                    <a:pt x="31" y="328"/>
                  </a:lnTo>
                  <a:lnTo>
                    <a:pt x="56" y="320"/>
                  </a:lnTo>
                  <a:lnTo>
                    <a:pt x="72" y="328"/>
                  </a:lnTo>
                  <a:lnTo>
                    <a:pt x="81" y="328"/>
                  </a:lnTo>
                  <a:lnTo>
                    <a:pt x="96" y="320"/>
                  </a:lnTo>
                  <a:lnTo>
                    <a:pt x="104" y="295"/>
                  </a:lnTo>
                  <a:lnTo>
                    <a:pt x="112" y="295"/>
                  </a:lnTo>
                  <a:lnTo>
                    <a:pt x="112" y="278"/>
                  </a:lnTo>
                  <a:lnTo>
                    <a:pt x="128" y="286"/>
                  </a:lnTo>
                  <a:lnTo>
                    <a:pt x="144" y="278"/>
                  </a:lnTo>
                  <a:lnTo>
                    <a:pt x="153" y="278"/>
                  </a:lnTo>
                  <a:lnTo>
                    <a:pt x="153" y="261"/>
                  </a:lnTo>
                  <a:lnTo>
                    <a:pt x="153" y="253"/>
                  </a:lnTo>
                  <a:lnTo>
                    <a:pt x="162" y="253"/>
                  </a:lnTo>
                  <a:lnTo>
                    <a:pt x="169" y="244"/>
                  </a:lnTo>
                  <a:lnTo>
                    <a:pt x="177" y="237"/>
                  </a:lnTo>
                  <a:lnTo>
                    <a:pt x="192" y="237"/>
                  </a:lnTo>
                  <a:lnTo>
                    <a:pt x="200" y="237"/>
                  </a:lnTo>
                  <a:lnTo>
                    <a:pt x="224" y="237"/>
                  </a:lnTo>
                  <a:lnTo>
                    <a:pt x="232" y="237"/>
                  </a:lnTo>
                  <a:lnTo>
                    <a:pt x="240" y="237"/>
                  </a:lnTo>
                  <a:lnTo>
                    <a:pt x="240" y="220"/>
                  </a:lnTo>
                  <a:lnTo>
                    <a:pt x="264" y="212"/>
                  </a:lnTo>
                  <a:lnTo>
                    <a:pt x="280" y="212"/>
                  </a:lnTo>
                  <a:lnTo>
                    <a:pt x="288" y="212"/>
                  </a:lnTo>
                  <a:lnTo>
                    <a:pt x="297" y="212"/>
                  </a:lnTo>
                  <a:lnTo>
                    <a:pt x="288" y="106"/>
                  </a:lnTo>
                  <a:lnTo>
                    <a:pt x="280" y="97"/>
                  </a:lnTo>
                  <a:lnTo>
                    <a:pt x="280" y="89"/>
                  </a:lnTo>
                  <a:lnTo>
                    <a:pt x="272" y="82"/>
                  </a:lnTo>
                  <a:lnTo>
                    <a:pt x="264" y="82"/>
                  </a:lnTo>
                  <a:lnTo>
                    <a:pt x="248" y="82"/>
                  </a:lnTo>
                  <a:lnTo>
                    <a:pt x="240" y="89"/>
                  </a:lnTo>
                  <a:lnTo>
                    <a:pt x="232" y="82"/>
                  </a:lnTo>
                  <a:lnTo>
                    <a:pt x="224" y="73"/>
                  </a:lnTo>
                  <a:lnTo>
                    <a:pt x="224" y="65"/>
                  </a:lnTo>
                  <a:lnTo>
                    <a:pt x="216" y="15"/>
                  </a:lnTo>
                  <a:lnTo>
                    <a:pt x="216" y="6"/>
                  </a:lnTo>
                  <a:lnTo>
                    <a:pt x="208" y="0"/>
                  </a:lnTo>
                  <a:lnTo>
                    <a:pt x="200" y="6"/>
                  </a:lnTo>
                  <a:lnTo>
                    <a:pt x="192" y="6"/>
                  </a:lnTo>
                  <a:lnTo>
                    <a:pt x="162" y="15"/>
                  </a:lnTo>
                  <a:lnTo>
                    <a:pt x="144" y="15"/>
                  </a:lnTo>
                  <a:lnTo>
                    <a:pt x="136" y="15"/>
                  </a:lnTo>
                  <a:lnTo>
                    <a:pt x="128" y="15"/>
                  </a:lnTo>
                  <a:lnTo>
                    <a:pt x="112" y="65"/>
                  </a:lnTo>
                  <a:lnTo>
                    <a:pt x="96" y="73"/>
                  </a:lnTo>
                  <a:lnTo>
                    <a:pt x="88" y="82"/>
                  </a:lnTo>
                  <a:lnTo>
                    <a:pt x="72" y="82"/>
                  </a:lnTo>
                </a:path>
              </a:pathLst>
            </a:custGeom>
            <a:solidFill>
              <a:srgbClr val="B2B2B2"/>
            </a:solidFill>
            <a:ln w="9525" cap="rnd">
              <a:solidFill>
                <a:srgbClr val="B2B2B2"/>
              </a:solidFill>
              <a:round/>
              <a:headEnd/>
              <a:tailEnd/>
            </a:ln>
          </p:spPr>
          <p:txBody>
            <a:bodyPr/>
            <a:lstStyle/>
            <a:p>
              <a:endParaRPr lang="sv-SE" dirty="0"/>
            </a:p>
          </p:txBody>
        </p:sp>
        <p:sp>
          <p:nvSpPr>
            <p:cNvPr id="32" name="Freeform 31">
              <a:extLst>
                <a:ext uri="{FF2B5EF4-FFF2-40B4-BE49-F238E27FC236}">
                  <a16:creationId xmlns:a16="http://schemas.microsoft.com/office/drawing/2014/main" id="{32493DB1-4DDB-4FBD-936C-F858F6F6AA21}"/>
                </a:ext>
              </a:extLst>
            </p:cNvPr>
            <p:cNvSpPr>
              <a:spLocks/>
            </p:cNvSpPr>
            <p:nvPr/>
          </p:nvSpPr>
          <p:spPr bwMode="auto">
            <a:xfrm>
              <a:off x="10267647" y="3951388"/>
              <a:ext cx="224411" cy="271497"/>
            </a:xfrm>
            <a:custGeom>
              <a:avLst/>
              <a:gdLst>
                <a:gd name="T0" fmla="*/ 2 w 251"/>
                <a:gd name="T1" fmla="*/ 2 h 294"/>
                <a:gd name="T2" fmla="*/ 0 w 251"/>
                <a:gd name="T3" fmla="*/ 2 h 294"/>
                <a:gd name="T4" fmla="*/ 0 w 251"/>
                <a:gd name="T5" fmla="*/ 2 h 294"/>
                <a:gd name="T6" fmla="*/ 2 w 251"/>
                <a:gd name="T7" fmla="*/ 2 h 294"/>
                <a:gd name="T8" fmla="*/ 2 w 251"/>
                <a:gd name="T9" fmla="*/ 2 h 294"/>
                <a:gd name="T10" fmla="*/ 2 w 251"/>
                <a:gd name="T11" fmla="*/ 2 h 294"/>
                <a:gd name="T12" fmla="*/ 2 w 251"/>
                <a:gd name="T13" fmla="*/ 2 h 294"/>
                <a:gd name="T14" fmla="*/ 0 w 251"/>
                <a:gd name="T15" fmla="*/ 2 h 294"/>
                <a:gd name="T16" fmla="*/ 0 w 251"/>
                <a:gd name="T17" fmla="*/ 2 h 294"/>
                <a:gd name="T18" fmla="*/ 2 w 251"/>
                <a:gd name="T19" fmla="*/ 2 h 294"/>
                <a:gd name="T20" fmla="*/ 0 w 251"/>
                <a:gd name="T21" fmla="*/ 0 h 294"/>
                <a:gd name="T22" fmla="*/ 2 w 251"/>
                <a:gd name="T23" fmla="*/ 0 h 294"/>
                <a:gd name="T24" fmla="*/ 2 w 251"/>
                <a:gd name="T25" fmla="*/ 2 h 294"/>
                <a:gd name="T26" fmla="*/ 2 w 251"/>
                <a:gd name="T27" fmla="*/ 2 h 294"/>
                <a:gd name="T28" fmla="*/ 2 w 251"/>
                <a:gd name="T29" fmla="*/ 2 h 294"/>
                <a:gd name="T30" fmla="*/ 2 w 251"/>
                <a:gd name="T31" fmla="*/ 2 h 294"/>
                <a:gd name="T32" fmla="*/ 2 w 251"/>
                <a:gd name="T33" fmla="*/ 2 h 294"/>
                <a:gd name="T34" fmla="*/ 2 w 251"/>
                <a:gd name="T35" fmla="*/ 2 h 294"/>
                <a:gd name="T36" fmla="*/ 2 w 251"/>
                <a:gd name="T37" fmla="*/ 2 h 294"/>
                <a:gd name="T38" fmla="*/ 2 w 251"/>
                <a:gd name="T39" fmla="*/ 2 h 294"/>
                <a:gd name="T40" fmla="*/ 2 w 251"/>
                <a:gd name="T41" fmla="*/ 2 h 294"/>
                <a:gd name="T42" fmla="*/ 2 w 251"/>
                <a:gd name="T43" fmla="*/ 2 h 294"/>
                <a:gd name="T44" fmla="*/ 2 w 251"/>
                <a:gd name="T45" fmla="*/ 2 h 294"/>
                <a:gd name="T46" fmla="*/ 2 w 251"/>
                <a:gd name="T47" fmla="*/ 2 h 294"/>
                <a:gd name="T48" fmla="*/ 2 w 251"/>
                <a:gd name="T49" fmla="*/ 2 h 294"/>
                <a:gd name="T50" fmla="*/ 3 w 251"/>
                <a:gd name="T51" fmla="*/ 2 h 294"/>
                <a:gd name="T52" fmla="*/ 3 w 251"/>
                <a:gd name="T53" fmla="*/ 2 h 294"/>
                <a:gd name="T54" fmla="*/ 3 w 251"/>
                <a:gd name="T55" fmla="*/ 2 h 294"/>
                <a:gd name="T56" fmla="*/ 2 w 251"/>
                <a:gd name="T57" fmla="*/ 2 h 294"/>
                <a:gd name="T58" fmla="*/ 2 w 251"/>
                <a:gd name="T59" fmla="*/ 2 h 294"/>
                <a:gd name="T60" fmla="*/ 2 w 251"/>
                <a:gd name="T61" fmla="*/ 2 h 294"/>
                <a:gd name="T62" fmla="*/ 2 w 251"/>
                <a:gd name="T63" fmla="*/ 2 h 294"/>
                <a:gd name="T64" fmla="*/ 2 w 251"/>
                <a:gd name="T65" fmla="*/ 2 h 294"/>
                <a:gd name="T66" fmla="*/ 2 w 251"/>
                <a:gd name="T67" fmla="*/ 2 h 294"/>
                <a:gd name="T68" fmla="*/ 2 w 251"/>
                <a:gd name="T69" fmla="*/ 2 h 294"/>
                <a:gd name="T70" fmla="*/ 2 w 251"/>
                <a:gd name="T71" fmla="*/ 2 h 294"/>
                <a:gd name="T72" fmla="*/ 2 w 251"/>
                <a:gd name="T73" fmla="*/ 2 h 294"/>
                <a:gd name="T74" fmla="*/ 2 w 251"/>
                <a:gd name="T75" fmla="*/ 2 h 294"/>
                <a:gd name="T76" fmla="*/ 2 w 251"/>
                <a:gd name="T77" fmla="*/ 2 h 294"/>
                <a:gd name="T78" fmla="*/ 2 w 251"/>
                <a:gd name="T79" fmla="*/ 2 h 294"/>
                <a:gd name="T80" fmla="*/ 2 w 251"/>
                <a:gd name="T81" fmla="*/ 2 h 294"/>
                <a:gd name="T82" fmla="*/ 2 w 251"/>
                <a:gd name="T83" fmla="*/ 2 h 294"/>
                <a:gd name="T84" fmla="*/ 2 w 251"/>
                <a:gd name="T85" fmla="*/ 2 h 294"/>
                <a:gd name="T86" fmla="*/ 2 w 251"/>
                <a:gd name="T87" fmla="*/ 2 h 294"/>
                <a:gd name="T88" fmla="*/ 2 w 251"/>
                <a:gd name="T89" fmla="*/ 2 h 294"/>
                <a:gd name="T90" fmla="*/ 2 w 251"/>
                <a:gd name="T91" fmla="*/ 2 h 294"/>
                <a:gd name="T92" fmla="*/ 2 w 251"/>
                <a:gd name="T93" fmla="*/ 2 h 294"/>
                <a:gd name="T94" fmla="*/ 2 w 251"/>
                <a:gd name="T95" fmla="*/ 2 h 294"/>
                <a:gd name="T96" fmla="*/ 2 w 251"/>
                <a:gd name="T97" fmla="*/ 2 h 294"/>
                <a:gd name="T98" fmla="*/ 2 w 251"/>
                <a:gd name="T99" fmla="*/ 2 h 294"/>
                <a:gd name="T100" fmla="*/ 2 w 251"/>
                <a:gd name="T101" fmla="*/ 2 h 294"/>
                <a:gd name="T102" fmla="*/ 2 w 251"/>
                <a:gd name="T103" fmla="*/ 2 h 29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51"/>
                <a:gd name="T157" fmla="*/ 0 h 294"/>
                <a:gd name="T158" fmla="*/ 251 w 251"/>
                <a:gd name="T159" fmla="*/ 294 h 29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51" h="294">
                  <a:moveTo>
                    <a:pt x="16" y="210"/>
                  </a:moveTo>
                  <a:lnTo>
                    <a:pt x="0" y="195"/>
                  </a:lnTo>
                  <a:lnTo>
                    <a:pt x="0" y="186"/>
                  </a:lnTo>
                  <a:lnTo>
                    <a:pt x="16" y="161"/>
                  </a:lnTo>
                  <a:lnTo>
                    <a:pt x="16" y="146"/>
                  </a:lnTo>
                  <a:lnTo>
                    <a:pt x="16" y="130"/>
                  </a:lnTo>
                  <a:lnTo>
                    <a:pt x="7" y="64"/>
                  </a:lnTo>
                  <a:lnTo>
                    <a:pt x="0" y="40"/>
                  </a:lnTo>
                  <a:lnTo>
                    <a:pt x="0" y="23"/>
                  </a:lnTo>
                  <a:lnTo>
                    <a:pt x="7" y="6"/>
                  </a:lnTo>
                  <a:lnTo>
                    <a:pt x="0" y="0"/>
                  </a:lnTo>
                  <a:lnTo>
                    <a:pt x="32" y="0"/>
                  </a:lnTo>
                  <a:lnTo>
                    <a:pt x="55" y="23"/>
                  </a:lnTo>
                  <a:lnTo>
                    <a:pt x="80" y="56"/>
                  </a:lnTo>
                  <a:lnTo>
                    <a:pt x="96" y="73"/>
                  </a:lnTo>
                  <a:lnTo>
                    <a:pt x="104" y="73"/>
                  </a:lnTo>
                  <a:lnTo>
                    <a:pt x="111" y="73"/>
                  </a:lnTo>
                  <a:lnTo>
                    <a:pt x="129" y="73"/>
                  </a:lnTo>
                  <a:lnTo>
                    <a:pt x="144" y="64"/>
                  </a:lnTo>
                  <a:lnTo>
                    <a:pt x="152" y="56"/>
                  </a:lnTo>
                  <a:lnTo>
                    <a:pt x="168" y="64"/>
                  </a:lnTo>
                  <a:lnTo>
                    <a:pt x="200" y="73"/>
                  </a:lnTo>
                  <a:lnTo>
                    <a:pt x="209" y="73"/>
                  </a:lnTo>
                  <a:lnTo>
                    <a:pt x="216" y="89"/>
                  </a:lnTo>
                  <a:lnTo>
                    <a:pt x="231" y="97"/>
                  </a:lnTo>
                  <a:lnTo>
                    <a:pt x="244" y="105"/>
                  </a:lnTo>
                  <a:lnTo>
                    <a:pt x="250" y="113"/>
                  </a:lnTo>
                  <a:lnTo>
                    <a:pt x="247" y="128"/>
                  </a:lnTo>
                  <a:lnTo>
                    <a:pt x="233" y="153"/>
                  </a:lnTo>
                  <a:lnTo>
                    <a:pt x="225" y="170"/>
                  </a:lnTo>
                  <a:lnTo>
                    <a:pt x="216" y="186"/>
                  </a:lnTo>
                  <a:lnTo>
                    <a:pt x="216" y="210"/>
                  </a:lnTo>
                  <a:lnTo>
                    <a:pt x="211" y="227"/>
                  </a:lnTo>
                  <a:lnTo>
                    <a:pt x="205" y="244"/>
                  </a:lnTo>
                  <a:lnTo>
                    <a:pt x="193" y="266"/>
                  </a:lnTo>
                  <a:lnTo>
                    <a:pt x="184" y="276"/>
                  </a:lnTo>
                  <a:lnTo>
                    <a:pt x="177" y="285"/>
                  </a:lnTo>
                  <a:lnTo>
                    <a:pt x="168" y="293"/>
                  </a:lnTo>
                  <a:lnTo>
                    <a:pt x="152" y="293"/>
                  </a:lnTo>
                  <a:lnTo>
                    <a:pt x="129" y="285"/>
                  </a:lnTo>
                  <a:lnTo>
                    <a:pt x="119" y="285"/>
                  </a:lnTo>
                  <a:lnTo>
                    <a:pt x="111" y="285"/>
                  </a:lnTo>
                  <a:lnTo>
                    <a:pt x="96" y="285"/>
                  </a:lnTo>
                  <a:lnTo>
                    <a:pt x="96" y="276"/>
                  </a:lnTo>
                  <a:lnTo>
                    <a:pt x="88" y="276"/>
                  </a:lnTo>
                  <a:lnTo>
                    <a:pt x="80" y="251"/>
                  </a:lnTo>
                  <a:lnTo>
                    <a:pt x="72" y="244"/>
                  </a:lnTo>
                  <a:lnTo>
                    <a:pt x="72" y="227"/>
                  </a:lnTo>
                  <a:lnTo>
                    <a:pt x="64" y="195"/>
                  </a:lnTo>
                  <a:lnTo>
                    <a:pt x="55" y="195"/>
                  </a:lnTo>
                  <a:lnTo>
                    <a:pt x="39" y="195"/>
                  </a:lnTo>
                  <a:lnTo>
                    <a:pt x="16" y="210"/>
                  </a:lnTo>
                </a:path>
              </a:pathLst>
            </a:custGeom>
            <a:solidFill>
              <a:srgbClr val="B2B2B2"/>
            </a:solidFill>
            <a:ln w="12700" cap="rnd" cmpd="sng">
              <a:solidFill>
                <a:srgbClr val="B2B2B2"/>
              </a:solidFill>
              <a:prstDash val="solid"/>
              <a:round/>
              <a:headEnd/>
              <a:tailEnd/>
            </a:ln>
          </p:spPr>
          <p:txBody>
            <a:bodyPr/>
            <a:lstStyle/>
            <a:p>
              <a:endParaRPr lang="sv-SE" dirty="0"/>
            </a:p>
          </p:txBody>
        </p:sp>
        <p:sp>
          <p:nvSpPr>
            <p:cNvPr id="33" name="Freeform 32">
              <a:extLst>
                <a:ext uri="{FF2B5EF4-FFF2-40B4-BE49-F238E27FC236}">
                  <a16:creationId xmlns:a16="http://schemas.microsoft.com/office/drawing/2014/main" id="{92DE094D-4323-4AEA-920B-7AFD13CB6241}"/>
                </a:ext>
              </a:extLst>
            </p:cNvPr>
            <p:cNvSpPr>
              <a:spLocks/>
            </p:cNvSpPr>
            <p:nvPr/>
          </p:nvSpPr>
          <p:spPr bwMode="auto">
            <a:xfrm>
              <a:off x="10280783" y="4132781"/>
              <a:ext cx="218937" cy="285724"/>
            </a:xfrm>
            <a:custGeom>
              <a:avLst/>
              <a:gdLst>
                <a:gd name="T0" fmla="*/ 0 w 244"/>
                <a:gd name="T1" fmla="*/ 2 h 310"/>
                <a:gd name="T2" fmla="*/ 0 w 244"/>
                <a:gd name="T3" fmla="*/ 2 h 310"/>
                <a:gd name="T4" fmla="*/ 2 w 244"/>
                <a:gd name="T5" fmla="*/ 2 h 310"/>
                <a:gd name="T6" fmla="*/ 2 w 244"/>
                <a:gd name="T7" fmla="*/ 2 h 310"/>
                <a:gd name="T8" fmla="*/ 2 w 244"/>
                <a:gd name="T9" fmla="*/ 2 h 310"/>
                <a:gd name="T10" fmla="*/ 2 w 244"/>
                <a:gd name="T11" fmla="*/ 2 h 310"/>
                <a:gd name="T12" fmla="*/ 2 w 244"/>
                <a:gd name="T13" fmla="*/ 2 h 310"/>
                <a:gd name="T14" fmla="*/ 2 w 244"/>
                <a:gd name="T15" fmla="*/ 2 h 310"/>
                <a:gd name="T16" fmla="*/ 2 w 244"/>
                <a:gd name="T17" fmla="*/ 2 h 310"/>
                <a:gd name="T18" fmla="*/ 2 w 244"/>
                <a:gd name="T19" fmla="*/ 2 h 310"/>
                <a:gd name="T20" fmla="*/ 2 w 244"/>
                <a:gd name="T21" fmla="*/ 2 h 310"/>
                <a:gd name="T22" fmla="*/ 2 w 244"/>
                <a:gd name="T23" fmla="*/ 2 h 310"/>
                <a:gd name="T24" fmla="*/ 2 w 244"/>
                <a:gd name="T25" fmla="*/ 2 h 310"/>
                <a:gd name="T26" fmla="*/ 2 w 244"/>
                <a:gd name="T27" fmla="*/ 2 h 310"/>
                <a:gd name="T28" fmla="*/ 2 w 244"/>
                <a:gd name="T29" fmla="*/ 2 h 310"/>
                <a:gd name="T30" fmla="*/ 2 w 244"/>
                <a:gd name="T31" fmla="*/ 2 h 310"/>
                <a:gd name="T32" fmla="*/ 2 w 244"/>
                <a:gd name="T33" fmla="*/ 2 h 310"/>
                <a:gd name="T34" fmla="*/ 2 w 244"/>
                <a:gd name="T35" fmla="*/ 2 h 310"/>
                <a:gd name="T36" fmla="*/ 2 w 244"/>
                <a:gd name="T37" fmla="*/ 2 h 310"/>
                <a:gd name="T38" fmla="*/ 2 w 244"/>
                <a:gd name="T39" fmla="*/ 2 h 310"/>
                <a:gd name="T40" fmla="*/ 2 w 244"/>
                <a:gd name="T41" fmla="*/ 2 h 310"/>
                <a:gd name="T42" fmla="*/ 2 w 244"/>
                <a:gd name="T43" fmla="*/ 2 h 310"/>
                <a:gd name="T44" fmla="*/ 2 w 244"/>
                <a:gd name="T45" fmla="*/ 2 h 310"/>
                <a:gd name="T46" fmla="*/ 3 w 244"/>
                <a:gd name="T47" fmla="*/ 2 h 310"/>
                <a:gd name="T48" fmla="*/ 2 w 244"/>
                <a:gd name="T49" fmla="*/ 2 h 310"/>
                <a:gd name="T50" fmla="*/ 2 w 244"/>
                <a:gd name="T51" fmla="*/ 2 h 310"/>
                <a:gd name="T52" fmla="*/ 2 w 244"/>
                <a:gd name="T53" fmla="*/ 2 h 310"/>
                <a:gd name="T54" fmla="*/ 2 w 244"/>
                <a:gd name="T55" fmla="*/ 2 h 310"/>
                <a:gd name="T56" fmla="*/ 2 w 244"/>
                <a:gd name="T57" fmla="*/ 2 h 310"/>
                <a:gd name="T58" fmla="*/ 2 w 244"/>
                <a:gd name="T59" fmla="*/ 2 h 310"/>
                <a:gd name="T60" fmla="*/ 2 w 244"/>
                <a:gd name="T61" fmla="*/ 2 h 310"/>
                <a:gd name="T62" fmla="*/ 2 w 244"/>
                <a:gd name="T63" fmla="*/ 2 h 310"/>
                <a:gd name="T64" fmla="*/ 2 w 244"/>
                <a:gd name="T65" fmla="*/ 2 h 310"/>
                <a:gd name="T66" fmla="*/ 2 w 244"/>
                <a:gd name="T67" fmla="*/ 2 h 310"/>
                <a:gd name="T68" fmla="*/ 2 w 244"/>
                <a:gd name="T69" fmla="*/ 2 h 310"/>
                <a:gd name="T70" fmla="*/ 2 w 244"/>
                <a:gd name="T71" fmla="*/ 2 h 310"/>
                <a:gd name="T72" fmla="*/ 2 w 244"/>
                <a:gd name="T73" fmla="*/ 2 h 310"/>
                <a:gd name="T74" fmla="*/ 2 w 244"/>
                <a:gd name="T75" fmla="*/ 2 h 310"/>
                <a:gd name="T76" fmla="*/ 2 w 244"/>
                <a:gd name="T77" fmla="*/ 0 h 310"/>
                <a:gd name="T78" fmla="*/ 2 w 244"/>
                <a:gd name="T79" fmla="*/ 0 h 310"/>
                <a:gd name="T80" fmla="*/ 2 w 244"/>
                <a:gd name="T81" fmla="*/ 0 h 310"/>
                <a:gd name="T82" fmla="*/ 2 w 244"/>
                <a:gd name="T83" fmla="*/ 0 h 310"/>
                <a:gd name="T84" fmla="*/ 0 w 244"/>
                <a:gd name="T85" fmla="*/ 2 h 3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44"/>
                <a:gd name="T130" fmla="*/ 0 h 310"/>
                <a:gd name="T131" fmla="*/ 244 w 244"/>
                <a:gd name="T132" fmla="*/ 310 h 3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44" h="310">
                  <a:moveTo>
                    <a:pt x="0" y="15"/>
                  </a:moveTo>
                  <a:lnTo>
                    <a:pt x="0" y="31"/>
                  </a:lnTo>
                  <a:lnTo>
                    <a:pt x="7" y="72"/>
                  </a:lnTo>
                  <a:lnTo>
                    <a:pt x="16" y="80"/>
                  </a:lnTo>
                  <a:lnTo>
                    <a:pt x="23" y="89"/>
                  </a:lnTo>
                  <a:lnTo>
                    <a:pt x="39" y="97"/>
                  </a:lnTo>
                  <a:lnTo>
                    <a:pt x="39" y="120"/>
                  </a:lnTo>
                  <a:lnTo>
                    <a:pt x="65" y="154"/>
                  </a:lnTo>
                  <a:lnTo>
                    <a:pt x="72" y="154"/>
                  </a:lnTo>
                  <a:lnTo>
                    <a:pt x="88" y="187"/>
                  </a:lnTo>
                  <a:lnTo>
                    <a:pt x="105" y="203"/>
                  </a:lnTo>
                  <a:lnTo>
                    <a:pt x="113" y="218"/>
                  </a:lnTo>
                  <a:lnTo>
                    <a:pt x="128" y="218"/>
                  </a:lnTo>
                  <a:lnTo>
                    <a:pt x="144" y="227"/>
                  </a:lnTo>
                  <a:lnTo>
                    <a:pt x="160" y="227"/>
                  </a:lnTo>
                  <a:lnTo>
                    <a:pt x="153" y="251"/>
                  </a:lnTo>
                  <a:lnTo>
                    <a:pt x="153" y="259"/>
                  </a:lnTo>
                  <a:lnTo>
                    <a:pt x="136" y="267"/>
                  </a:lnTo>
                  <a:lnTo>
                    <a:pt x="153" y="292"/>
                  </a:lnTo>
                  <a:lnTo>
                    <a:pt x="169" y="301"/>
                  </a:lnTo>
                  <a:lnTo>
                    <a:pt x="186" y="309"/>
                  </a:lnTo>
                  <a:lnTo>
                    <a:pt x="193" y="301"/>
                  </a:lnTo>
                  <a:lnTo>
                    <a:pt x="209" y="284"/>
                  </a:lnTo>
                  <a:lnTo>
                    <a:pt x="243" y="267"/>
                  </a:lnTo>
                  <a:lnTo>
                    <a:pt x="234" y="242"/>
                  </a:lnTo>
                  <a:lnTo>
                    <a:pt x="202" y="194"/>
                  </a:lnTo>
                  <a:lnTo>
                    <a:pt x="193" y="162"/>
                  </a:lnTo>
                  <a:lnTo>
                    <a:pt x="176" y="145"/>
                  </a:lnTo>
                  <a:lnTo>
                    <a:pt x="176" y="117"/>
                  </a:lnTo>
                  <a:lnTo>
                    <a:pt x="160" y="89"/>
                  </a:lnTo>
                  <a:lnTo>
                    <a:pt x="153" y="97"/>
                  </a:lnTo>
                  <a:lnTo>
                    <a:pt x="136" y="97"/>
                  </a:lnTo>
                  <a:lnTo>
                    <a:pt x="113" y="89"/>
                  </a:lnTo>
                  <a:lnTo>
                    <a:pt x="97" y="89"/>
                  </a:lnTo>
                  <a:lnTo>
                    <a:pt x="72" y="80"/>
                  </a:lnTo>
                  <a:lnTo>
                    <a:pt x="65" y="56"/>
                  </a:lnTo>
                  <a:lnTo>
                    <a:pt x="55" y="48"/>
                  </a:lnTo>
                  <a:lnTo>
                    <a:pt x="55" y="21"/>
                  </a:lnTo>
                  <a:lnTo>
                    <a:pt x="48" y="0"/>
                  </a:lnTo>
                  <a:lnTo>
                    <a:pt x="39" y="0"/>
                  </a:lnTo>
                  <a:lnTo>
                    <a:pt x="32" y="0"/>
                  </a:lnTo>
                  <a:lnTo>
                    <a:pt x="23" y="0"/>
                  </a:lnTo>
                  <a:lnTo>
                    <a:pt x="0" y="15"/>
                  </a:lnTo>
                </a:path>
              </a:pathLst>
            </a:custGeom>
            <a:solidFill>
              <a:schemeClr val="accent4"/>
            </a:solidFill>
            <a:ln w="9525" cap="rnd">
              <a:solidFill>
                <a:schemeClr val="accent4"/>
              </a:solidFill>
              <a:round/>
              <a:headEnd/>
              <a:tailEnd/>
            </a:ln>
          </p:spPr>
          <p:txBody>
            <a:bodyPr/>
            <a:lstStyle/>
            <a:p>
              <a:endParaRPr lang="sv-SE" dirty="0"/>
            </a:p>
          </p:txBody>
        </p:sp>
        <p:sp>
          <p:nvSpPr>
            <p:cNvPr id="34" name="Freeform 33">
              <a:extLst>
                <a:ext uri="{FF2B5EF4-FFF2-40B4-BE49-F238E27FC236}">
                  <a16:creationId xmlns:a16="http://schemas.microsoft.com/office/drawing/2014/main" id="{2A003EC4-A406-47D6-874F-3B0171199D4F}"/>
                </a:ext>
              </a:extLst>
            </p:cNvPr>
            <p:cNvSpPr>
              <a:spLocks/>
            </p:cNvSpPr>
            <p:nvPr/>
          </p:nvSpPr>
          <p:spPr bwMode="auto">
            <a:xfrm>
              <a:off x="10390251" y="4350927"/>
              <a:ext cx="247399" cy="248971"/>
            </a:xfrm>
            <a:custGeom>
              <a:avLst/>
              <a:gdLst>
                <a:gd name="T0" fmla="*/ 2 w 276"/>
                <a:gd name="T1" fmla="*/ 2 h 269"/>
                <a:gd name="T2" fmla="*/ 0 w 276"/>
                <a:gd name="T3" fmla="*/ 2 h 269"/>
                <a:gd name="T4" fmla="*/ 2 w 276"/>
                <a:gd name="T5" fmla="*/ 2 h 269"/>
                <a:gd name="T6" fmla="*/ 2 w 276"/>
                <a:gd name="T7" fmla="*/ 2 h 269"/>
                <a:gd name="T8" fmla="*/ 2 w 276"/>
                <a:gd name="T9" fmla="*/ 2 h 269"/>
                <a:gd name="T10" fmla="*/ 0 w 276"/>
                <a:gd name="T11" fmla="*/ 2 h 269"/>
                <a:gd name="T12" fmla="*/ 2 w 276"/>
                <a:gd name="T13" fmla="*/ 2 h 269"/>
                <a:gd name="T14" fmla="*/ 2 w 276"/>
                <a:gd name="T15" fmla="*/ 2 h 269"/>
                <a:gd name="T16" fmla="*/ 2 w 276"/>
                <a:gd name="T17" fmla="*/ 2 h 269"/>
                <a:gd name="T18" fmla="*/ 2 w 276"/>
                <a:gd name="T19" fmla="*/ 2 h 269"/>
                <a:gd name="T20" fmla="*/ 2 w 276"/>
                <a:gd name="T21" fmla="*/ 2 h 269"/>
                <a:gd name="T22" fmla="*/ 2 w 276"/>
                <a:gd name="T23" fmla="*/ 2 h 269"/>
                <a:gd name="T24" fmla="*/ 2 w 276"/>
                <a:gd name="T25" fmla="*/ 2 h 269"/>
                <a:gd name="T26" fmla="*/ 2 w 276"/>
                <a:gd name="T27" fmla="*/ 2 h 269"/>
                <a:gd name="T28" fmla="*/ 2 w 276"/>
                <a:gd name="T29" fmla="*/ 2 h 269"/>
                <a:gd name="T30" fmla="*/ 2 w 276"/>
                <a:gd name="T31" fmla="*/ 2 h 269"/>
                <a:gd name="T32" fmla="*/ 3 w 276"/>
                <a:gd name="T33" fmla="*/ 2 h 269"/>
                <a:gd name="T34" fmla="*/ 3 w 276"/>
                <a:gd name="T35" fmla="*/ 2 h 269"/>
                <a:gd name="T36" fmla="*/ 3 w 276"/>
                <a:gd name="T37" fmla="*/ 2 h 269"/>
                <a:gd name="T38" fmla="*/ 2 w 276"/>
                <a:gd name="T39" fmla="*/ 2 h 269"/>
                <a:gd name="T40" fmla="*/ 3 w 276"/>
                <a:gd name="T41" fmla="*/ 2 h 269"/>
                <a:gd name="T42" fmla="*/ 3 w 276"/>
                <a:gd name="T43" fmla="*/ 2 h 269"/>
                <a:gd name="T44" fmla="*/ 3 w 276"/>
                <a:gd name="T45" fmla="*/ 2 h 269"/>
                <a:gd name="T46" fmla="*/ 3 w 276"/>
                <a:gd name="T47" fmla="*/ 2 h 269"/>
                <a:gd name="T48" fmla="*/ 3 w 276"/>
                <a:gd name="T49" fmla="*/ 2 h 269"/>
                <a:gd name="T50" fmla="*/ 2 w 276"/>
                <a:gd name="T51" fmla="*/ 0 h 269"/>
                <a:gd name="T52" fmla="*/ 2 w 276"/>
                <a:gd name="T53" fmla="*/ 2 h 269"/>
                <a:gd name="T54" fmla="*/ 2 w 276"/>
                <a:gd name="T55" fmla="*/ 2 h 269"/>
                <a:gd name="T56" fmla="*/ 2 w 276"/>
                <a:gd name="T57" fmla="*/ 2 h 269"/>
                <a:gd name="T58" fmla="*/ 2 w 276"/>
                <a:gd name="T59" fmla="*/ 2 h 269"/>
                <a:gd name="T60" fmla="*/ 2 w 276"/>
                <a:gd name="T61" fmla="*/ 2 h 269"/>
                <a:gd name="T62" fmla="*/ 2 w 276"/>
                <a:gd name="T63" fmla="*/ 2 h 269"/>
                <a:gd name="T64" fmla="*/ 2 w 276"/>
                <a:gd name="T65" fmla="*/ 2 h 26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6"/>
                <a:gd name="T100" fmla="*/ 0 h 269"/>
                <a:gd name="T101" fmla="*/ 276 w 276"/>
                <a:gd name="T102" fmla="*/ 269 h 26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6" h="269">
                  <a:moveTo>
                    <a:pt x="16" y="31"/>
                  </a:moveTo>
                  <a:lnTo>
                    <a:pt x="7" y="31"/>
                  </a:lnTo>
                  <a:lnTo>
                    <a:pt x="0" y="48"/>
                  </a:lnTo>
                  <a:lnTo>
                    <a:pt x="0" y="55"/>
                  </a:lnTo>
                  <a:lnTo>
                    <a:pt x="16" y="72"/>
                  </a:lnTo>
                  <a:lnTo>
                    <a:pt x="23" y="72"/>
                  </a:lnTo>
                  <a:lnTo>
                    <a:pt x="23" y="80"/>
                  </a:lnTo>
                  <a:lnTo>
                    <a:pt x="23" y="97"/>
                  </a:lnTo>
                  <a:lnTo>
                    <a:pt x="16" y="97"/>
                  </a:lnTo>
                  <a:lnTo>
                    <a:pt x="7" y="97"/>
                  </a:lnTo>
                  <a:lnTo>
                    <a:pt x="0" y="97"/>
                  </a:lnTo>
                  <a:lnTo>
                    <a:pt x="0" y="105"/>
                  </a:lnTo>
                  <a:lnTo>
                    <a:pt x="0" y="121"/>
                  </a:lnTo>
                  <a:lnTo>
                    <a:pt x="7" y="129"/>
                  </a:lnTo>
                  <a:lnTo>
                    <a:pt x="16" y="129"/>
                  </a:lnTo>
                  <a:lnTo>
                    <a:pt x="32" y="129"/>
                  </a:lnTo>
                  <a:lnTo>
                    <a:pt x="49" y="118"/>
                  </a:lnTo>
                  <a:lnTo>
                    <a:pt x="70" y="129"/>
                  </a:lnTo>
                  <a:lnTo>
                    <a:pt x="104" y="129"/>
                  </a:lnTo>
                  <a:lnTo>
                    <a:pt x="120" y="129"/>
                  </a:lnTo>
                  <a:lnTo>
                    <a:pt x="128" y="129"/>
                  </a:lnTo>
                  <a:lnTo>
                    <a:pt x="138" y="129"/>
                  </a:lnTo>
                  <a:lnTo>
                    <a:pt x="145" y="116"/>
                  </a:lnTo>
                  <a:lnTo>
                    <a:pt x="165" y="143"/>
                  </a:lnTo>
                  <a:lnTo>
                    <a:pt x="177" y="145"/>
                  </a:lnTo>
                  <a:lnTo>
                    <a:pt x="193" y="153"/>
                  </a:lnTo>
                  <a:lnTo>
                    <a:pt x="193" y="161"/>
                  </a:lnTo>
                  <a:lnTo>
                    <a:pt x="201" y="186"/>
                  </a:lnTo>
                  <a:lnTo>
                    <a:pt x="193" y="202"/>
                  </a:lnTo>
                  <a:lnTo>
                    <a:pt x="201" y="218"/>
                  </a:lnTo>
                  <a:lnTo>
                    <a:pt x="201" y="243"/>
                  </a:lnTo>
                  <a:lnTo>
                    <a:pt x="201" y="260"/>
                  </a:lnTo>
                  <a:lnTo>
                    <a:pt x="234" y="268"/>
                  </a:lnTo>
                  <a:lnTo>
                    <a:pt x="242" y="268"/>
                  </a:lnTo>
                  <a:lnTo>
                    <a:pt x="258" y="251"/>
                  </a:lnTo>
                  <a:lnTo>
                    <a:pt x="266" y="235"/>
                  </a:lnTo>
                  <a:lnTo>
                    <a:pt x="250" y="218"/>
                  </a:lnTo>
                  <a:lnTo>
                    <a:pt x="250" y="211"/>
                  </a:lnTo>
                  <a:lnTo>
                    <a:pt x="242" y="202"/>
                  </a:lnTo>
                  <a:lnTo>
                    <a:pt x="234" y="153"/>
                  </a:lnTo>
                  <a:lnTo>
                    <a:pt x="234" y="137"/>
                  </a:lnTo>
                  <a:lnTo>
                    <a:pt x="242" y="137"/>
                  </a:lnTo>
                  <a:lnTo>
                    <a:pt x="266" y="121"/>
                  </a:lnTo>
                  <a:lnTo>
                    <a:pt x="266" y="113"/>
                  </a:lnTo>
                  <a:lnTo>
                    <a:pt x="275" y="89"/>
                  </a:lnTo>
                  <a:lnTo>
                    <a:pt x="266" y="64"/>
                  </a:lnTo>
                  <a:lnTo>
                    <a:pt x="258" y="64"/>
                  </a:lnTo>
                  <a:lnTo>
                    <a:pt x="258" y="40"/>
                  </a:lnTo>
                  <a:lnTo>
                    <a:pt x="258" y="15"/>
                  </a:lnTo>
                  <a:lnTo>
                    <a:pt x="250" y="6"/>
                  </a:lnTo>
                  <a:lnTo>
                    <a:pt x="225" y="6"/>
                  </a:lnTo>
                  <a:lnTo>
                    <a:pt x="201" y="0"/>
                  </a:lnTo>
                  <a:lnTo>
                    <a:pt x="185" y="0"/>
                  </a:lnTo>
                  <a:lnTo>
                    <a:pt x="172" y="6"/>
                  </a:lnTo>
                  <a:lnTo>
                    <a:pt x="149" y="23"/>
                  </a:lnTo>
                  <a:lnTo>
                    <a:pt x="138" y="31"/>
                  </a:lnTo>
                  <a:lnTo>
                    <a:pt x="120" y="31"/>
                  </a:lnTo>
                  <a:lnTo>
                    <a:pt x="113" y="31"/>
                  </a:lnTo>
                  <a:lnTo>
                    <a:pt x="97" y="48"/>
                  </a:lnTo>
                  <a:lnTo>
                    <a:pt x="88" y="48"/>
                  </a:lnTo>
                  <a:lnTo>
                    <a:pt x="80" y="55"/>
                  </a:lnTo>
                  <a:lnTo>
                    <a:pt x="67" y="62"/>
                  </a:lnTo>
                  <a:lnTo>
                    <a:pt x="62" y="72"/>
                  </a:lnTo>
                  <a:lnTo>
                    <a:pt x="48" y="64"/>
                  </a:lnTo>
                  <a:lnTo>
                    <a:pt x="32" y="55"/>
                  </a:lnTo>
                  <a:lnTo>
                    <a:pt x="16" y="31"/>
                  </a:lnTo>
                </a:path>
              </a:pathLst>
            </a:custGeom>
            <a:solidFill>
              <a:schemeClr val="accent4"/>
            </a:solidFill>
            <a:ln w="9525" cap="rnd">
              <a:solidFill>
                <a:schemeClr val="accent4"/>
              </a:solidFill>
              <a:round/>
              <a:headEnd/>
              <a:tailEnd/>
            </a:ln>
          </p:spPr>
          <p:txBody>
            <a:bodyPr/>
            <a:lstStyle/>
            <a:p>
              <a:endParaRPr lang="sv-SE" dirty="0"/>
            </a:p>
          </p:txBody>
        </p:sp>
        <p:sp>
          <p:nvSpPr>
            <p:cNvPr id="35" name="Freeform 34">
              <a:extLst>
                <a:ext uri="{FF2B5EF4-FFF2-40B4-BE49-F238E27FC236}">
                  <a16:creationId xmlns:a16="http://schemas.microsoft.com/office/drawing/2014/main" id="{02006451-5F8F-4853-8C9A-2D16B1FA3035}"/>
                </a:ext>
              </a:extLst>
            </p:cNvPr>
            <p:cNvSpPr>
              <a:spLocks/>
            </p:cNvSpPr>
            <p:nvPr/>
          </p:nvSpPr>
          <p:spPr bwMode="auto">
            <a:xfrm>
              <a:off x="10399009" y="4463556"/>
              <a:ext cx="175150" cy="174280"/>
            </a:xfrm>
            <a:custGeom>
              <a:avLst/>
              <a:gdLst>
                <a:gd name="T0" fmla="*/ 0 w 195"/>
                <a:gd name="T1" fmla="*/ 2 h 189"/>
                <a:gd name="T2" fmla="*/ 2 w 195"/>
                <a:gd name="T3" fmla="*/ 2 h 189"/>
                <a:gd name="T4" fmla="*/ 2 w 195"/>
                <a:gd name="T5" fmla="*/ 2 h 189"/>
                <a:gd name="T6" fmla="*/ 2 w 195"/>
                <a:gd name="T7" fmla="*/ 2 h 189"/>
                <a:gd name="T8" fmla="*/ 2 w 195"/>
                <a:gd name="T9" fmla="*/ 2 h 189"/>
                <a:gd name="T10" fmla="*/ 2 w 195"/>
                <a:gd name="T11" fmla="*/ 2 h 189"/>
                <a:gd name="T12" fmla="*/ 2 w 195"/>
                <a:gd name="T13" fmla="*/ 2 h 189"/>
                <a:gd name="T14" fmla="*/ 2 w 195"/>
                <a:gd name="T15" fmla="*/ 2 h 189"/>
                <a:gd name="T16" fmla="*/ 2 w 195"/>
                <a:gd name="T17" fmla="*/ 2 h 189"/>
                <a:gd name="T18" fmla="*/ 2 w 195"/>
                <a:gd name="T19" fmla="*/ 2 h 189"/>
                <a:gd name="T20" fmla="*/ 2 w 195"/>
                <a:gd name="T21" fmla="*/ 2 h 189"/>
                <a:gd name="T22" fmla="*/ 2 w 195"/>
                <a:gd name="T23" fmla="*/ 2 h 189"/>
                <a:gd name="T24" fmla="*/ 2 w 195"/>
                <a:gd name="T25" fmla="*/ 2 h 189"/>
                <a:gd name="T26" fmla="*/ 2 w 195"/>
                <a:gd name="T27" fmla="*/ 2 h 189"/>
                <a:gd name="T28" fmla="*/ 2 w 195"/>
                <a:gd name="T29" fmla="*/ 2 h 189"/>
                <a:gd name="T30" fmla="*/ 2 w 195"/>
                <a:gd name="T31" fmla="*/ 2 h 189"/>
                <a:gd name="T32" fmla="*/ 2 w 195"/>
                <a:gd name="T33" fmla="*/ 2 h 189"/>
                <a:gd name="T34" fmla="*/ 2 w 195"/>
                <a:gd name="T35" fmla="*/ 2 h 189"/>
                <a:gd name="T36" fmla="*/ 2 w 195"/>
                <a:gd name="T37" fmla="*/ 2 h 189"/>
                <a:gd name="T38" fmla="*/ 2 w 195"/>
                <a:gd name="T39" fmla="*/ 2 h 189"/>
                <a:gd name="T40" fmla="*/ 2 w 195"/>
                <a:gd name="T41" fmla="*/ 2 h 189"/>
                <a:gd name="T42" fmla="*/ 2 w 195"/>
                <a:gd name="T43" fmla="*/ 2 h 189"/>
                <a:gd name="T44" fmla="*/ 2 w 195"/>
                <a:gd name="T45" fmla="*/ 2 h 189"/>
                <a:gd name="T46" fmla="*/ 2 w 195"/>
                <a:gd name="T47" fmla="*/ 2 h 189"/>
                <a:gd name="T48" fmla="*/ 2 w 195"/>
                <a:gd name="T49" fmla="*/ 2 h 189"/>
                <a:gd name="T50" fmla="*/ 2 w 195"/>
                <a:gd name="T51" fmla="*/ 2 h 189"/>
                <a:gd name="T52" fmla="*/ 2 w 195"/>
                <a:gd name="T53" fmla="*/ 2 h 189"/>
                <a:gd name="T54" fmla="*/ 2 w 195"/>
                <a:gd name="T55" fmla="*/ 2 h 189"/>
                <a:gd name="T56" fmla="*/ 2 w 195"/>
                <a:gd name="T57" fmla="*/ 2 h 189"/>
                <a:gd name="T58" fmla="*/ 2 w 195"/>
                <a:gd name="T59" fmla="*/ 2 h 189"/>
                <a:gd name="T60" fmla="*/ 2 w 195"/>
                <a:gd name="T61" fmla="*/ 0 h 189"/>
                <a:gd name="T62" fmla="*/ 2 w 195"/>
                <a:gd name="T63" fmla="*/ 2 h 189"/>
                <a:gd name="T64" fmla="*/ 2 w 195"/>
                <a:gd name="T65" fmla="*/ 2 h 189"/>
                <a:gd name="T66" fmla="*/ 2 w 195"/>
                <a:gd name="T67" fmla="*/ 2 h 189"/>
                <a:gd name="T68" fmla="*/ 2 w 195"/>
                <a:gd name="T69" fmla="*/ 2 h 189"/>
                <a:gd name="T70" fmla="*/ 2 w 195"/>
                <a:gd name="T71" fmla="*/ 2 h 189"/>
                <a:gd name="T72" fmla="*/ 2 w 195"/>
                <a:gd name="T73" fmla="*/ 2 h 189"/>
                <a:gd name="T74" fmla="*/ 2 w 195"/>
                <a:gd name="T75" fmla="*/ 0 h 189"/>
                <a:gd name="T76" fmla="*/ 2 w 195"/>
                <a:gd name="T77" fmla="*/ 2 h 189"/>
                <a:gd name="T78" fmla="*/ 0 w 195"/>
                <a:gd name="T79" fmla="*/ 2 h 18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95"/>
                <a:gd name="T121" fmla="*/ 0 h 189"/>
                <a:gd name="T122" fmla="*/ 195 w 195"/>
                <a:gd name="T123" fmla="*/ 189 h 18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95" h="189">
                  <a:moveTo>
                    <a:pt x="0" y="6"/>
                  </a:moveTo>
                  <a:lnTo>
                    <a:pt x="23" y="31"/>
                  </a:lnTo>
                  <a:lnTo>
                    <a:pt x="31" y="56"/>
                  </a:lnTo>
                  <a:lnTo>
                    <a:pt x="56" y="80"/>
                  </a:lnTo>
                  <a:lnTo>
                    <a:pt x="56" y="89"/>
                  </a:lnTo>
                  <a:lnTo>
                    <a:pt x="56" y="97"/>
                  </a:lnTo>
                  <a:lnTo>
                    <a:pt x="65" y="114"/>
                  </a:lnTo>
                  <a:lnTo>
                    <a:pt x="49" y="138"/>
                  </a:lnTo>
                  <a:lnTo>
                    <a:pt x="49" y="146"/>
                  </a:lnTo>
                  <a:lnTo>
                    <a:pt x="72" y="155"/>
                  </a:lnTo>
                  <a:lnTo>
                    <a:pt x="81" y="171"/>
                  </a:lnTo>
                  <a:lnTo>
                    <a:pt x="88" y="180"/>
                  </a:lnTo>
                  <a:lnTo>
                    <a:pt x="111" y="188"/>
                  </a:lnTo>
                  <a:lnTo>
                    <a:pt x="127" y="180"/>
                  </a:lnTo>
                  <a:lnTo>
                    <a:pt x="136" y="171"/>
                  </a:lnTo>
                  <a:lnTo>
                    <a:pt x="145" y="163"/>
                  </a:lnTo>
                  <a:lnTo>
                    <a:pt x="161" y="146"/>
                  </a:lnTo>
                  <a:lnTo>
                    <a:pt x="177" y="138"/>
                  </a:lnTo>
                  <a:lnTo>
                    <a:pt x="185" y="138"/>
                  </a:lnTo>
                  <a:lnTo>
                    <a:pt x="194" y="122"/>
                  </a:lnTo>
                  <a:lnTo>
                    <a:pt x="185" y="106"/>
                  </a:lnTo>
                  <a:lnTo>
                    <a:pt x="185" y="80"/>
                  </a:lnTo>
                  <a:lnTo>
                    <a:pt x="194" y="64"/>
                  </a:lnTo>
                  <a:lnTo>
                    <a:pt x="194" y="56"/>
                  </a:lnTo>
                  <a:lnTo>
                    <a:pt x="185" y="40"/>
                  </a:lnTo>
                  <a:lnTo>
                    <a:pt x="185" y="31"/>
                  </a:lnTo>
                  <a:lnTo>
                    <a:pt x="177" y="23"/>
                  </a:lnTo>
                  <a:lnTo>
                    <a:pt x="169" y="23"/>
                  </a:lnTo>
                  <a:lnTo>
                    <a:pt x="161" y="23"/>
                  </a:lnTo>
                  <a:lnTo>
                    <a:pt x="153" y="15"/>
                  </a:lnTo>
                  <a:lnTo>
                    <a:pt x="136" y="0"/>
                  </a:lnTo>
                  <a:lnTo>
                    <a:pt x="127" y="6"/>
                  </a:lnTo>
                  <a:lnTo>
                    <a:pt x="120" y="6"/>
                  </a:lnTo>
                  <a:lnTo>
                    <a:pt x="104" y="6"/>
                  </a:lnTo>
                  <a:lnTo>
                    <a:pt x="97" y="6"/>
                  </a:lnTo>
                  <a:lnTo>
                    <a:pt x="72" y="6"/>
                  </a:lnTo>
                  <a:lnTo>
                    <a:pt x="65" y="6"/>
                  </a:lnTo>
                  <a:lnTo>
                    <a:pt x="39" y="0"/>
                  </a:lnTo>
                  <a:lnTo>
                    <a:pt x="23" y="6"/>
                  </a:lnTo>
                  <a:lnTo>
                    <a:pt x="0" y="6"/>
                  </a:lnTo>
                </a:path>
              </a:pathLst>
            </a:custGeom>
            <a:solidFill>
              <a:schemeClr val="accent4"/>
            </a:solidFill>
            <a:ln w="12700" cap="rnd" cmpd="sng">
              <a:solidFill>
                <a:schemeClr val="accent4"/>
              </a:solidFill>
              <a:prstDash val="solid"/>
              <a:round/>
              <a:headEnd/>
              <a:tailEnd/>
            </a:ln>
          </p:spPr>
          <p:txBody>
            <a:bodyPr/>
            <a:lstStyle/>
            <a:p>
              <a:endParaRPr lang="sv-SE" dirty="0"/>
            </a:p>
          </p:txBody>
        </p:sp>
        <p:sp>
          <p:nvSpPr>
            <p:cNvPr id="36" name="Freeform 35">
              <a:extLst>
                <a:ext uri="{FF2B5EF4-FFF2-40B4-BE49-F238E27FC236}">
                  <a16:creationId xmlns:a16="http://schemas.microsoft.com/office/drawing/2014/main" id="{E8C7ADD4-00DD-4363-ACF5-C72A04EEA730}"/>
                </a:ext>
              </a:extLst>
            </p:cNvPr>
            <p:cNvSpPr>
              <a:spLocks/>
            </p:cNvSpPr>
            <p:nvPr/>
          </p:nvSpPr>
          <p:spPr bwMode="auto">
            <a:xfrm>
              <a:off x="10621230" y="4328401"/>
              <a:ext cx="182813" cy="106702"/>
            </a:xfrm>
            <a:custGeom>
              <a:avLst/>
              <a:gdLst>
                <a:gd name="T0" fmla="*/ 0 w 204"/>
                <a:gd name="T1" fmla="*/ 2 h 115"/>
                <a:gd name="T2" fmla="*/ 0 w 204"/>
                <a:gd name="T3" fmla="*/ 2 h 115"/>
                <a:gd name="T4" fmla="*/ 0 w 204"/>
                <a:gd name="T5" fmla="*/ 2 h 115"/>
                <a:gd name="T6" fmla="*/ 2 w 204"/>
                <a:gd name="T7" fmla="*/ 2 h 115"/>
                <a:gd name="T8" fmla="*/ 2 w 204"/>
                <a:gd name="T9" fmla="*/ 2 h 115"/>
                <a:gd name="T10" fmla="*/ 2 w 204"/>
                <a:gd name="T11" fmla="*/ 2 h 115"/>
                <a:gd name="T12" fmla="*/ 2 w 204"/>
                <a:gd name="T13" fmla="*/ 2 h 115"/>
                <a:gd name="T14" fmla="*/ 2 w 204"/>
                <a:gd name="T15" fmla="*/ 2 h 115"/>
                <a:gd name="T16" fmla="*/ 2 w 204"/>
                <a:gd name="T17" fmla="*/ 2 h 115"/>
                <a:gd name="T18" fmla="*/ 2 w 204"/>
                <a:gd name="T19" fmla="*/ 2 h 115"/>
                <a:gd name="T20" fmla="*/ 2 w 204"/>
                <a:gd name="T21" fmla="*/ 2 h 115"/>
                <a:gd name="T22" fmla="*/ 2 w 204"/>
                <a:gd name="T23" fmla="*/ 2 h 115"/>
                <a:gd name="T24" fmla="*/ 2 w 204"/>
                <a:gd name="T25" fmla="*/ 2 h 115"/>
                <a:gd name="T26" fmla="*/ 2 w 204"/>
                <a:gd name="T27" fmla="*/ 2 h 115"/>
                <a:gd name="T28" fmla="*/ 2 w 204"/>
                <a:gd name="T29" fmla="*/ 2 h 115"/>
                <a:gd name="T30" fmla="*/ 2 w 204"/>
                <a:gd name="T31" fmla="*/ 2 h 115"/>
                <a:gd name="T32" fmla="*/ 2 w 204"/>
                <a:gd name="T33" fmla="*/ 2 h 115"/>
                <a:gd name="T34" fmla="*/ 2 w 204"/>
                <a:gd name="T35" fmla="*/ 2 h 115"/>
                <a:gd name="T36" fmla="*/ 2 w 204"/>
                <a:gd name="T37" fmla="*/ 2 h 115"/>
                <a:gd name="T38" fmla="*/ 2 w 204"/>
                <a:gd name="T39" fmla="*/ 2 h 115"/>
                <a:gd name="T40" fmla="*/ 2 w 204"/>
                <a:gd name="T41" fmla="*/ 2 h 115"/>
                <a:gd name="T42" fmla="*/ 2 w 204"/>
                <a:gd name="T43" fmla="*/ 2 h 115"/>
                <a:gd name="T44" fmla="*/ 2 w 204"/>
                <a:gd name="T45" fmla="*/ 2 h 115"/>
                <a:gd name="T46" fmla="*/ 2 w 204"/>
                <a:gd name="T47" fmla="*/ 2 h 115"/>
                <a:gd name="T48" fmla="*/ 2 w 204"/>
                <a:gd name="T49" fmla="*/ 2 h 115"/>
                <a:gd name="T50" fmla="*/ 2 w 204"/>
                <a:gd name="T51" fmla="*/ 2 h 115"/>
                <a:gd name="T52" fmla="*/ 2 w 204"/>
                <a:gd name="T53" fmla="*/ 2 h 115"/>
                <a:gd name="T54" fmla="*/ 2 w 204"/>
                <a:gd name="T55" fmla="*/ 0 h 115"/>
                <a:gd name="T56" fmla="*/ 2 w 204"/>
                <a:gd name="T57" fmla="*/ 2 h 115"/>
                <a:gd name="T58" fmla="*/ 2 w 204"/>
                <a:gd name="T59" fmla="*/ 2 h 115"/>
                <a:gd name="T60" fmla="*/ 2 w 204"/>
                <a:gd name="T61" fmla="*/ 2 h 115"/>
                <a:gd name="T62" fmla="*/ 2 w 204"/>
                <a:gd name="T63" fmla="*/ 2 h 115"/>
                <a:gd name="T64" fmla="*/ 2 w 204"/>
                <a:gd name="T65" fmla="*/ 2 h 115"/>
                <a:gd name="T66" fmla="*/ 0 w 204"/>
                <a:gd name="T67" fmla="*/ 2 h 1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04"/>
                <a:gd name="T103" fmla="*/ 0 h 115"/>
                <a:gd name="T104" fmla="*/ 204 w 204"/>
                <a:gd name="T105" fmla="*/ 115 h 1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04" h="115">
                  <a:moveTo>
                    <a:pt x="0" y="39"/>
                  </a:moveTo>
                  <a:lnTo>
                    <a:pt x="0" y="65"/>
                  </a:lnTo>
                  <a:lnTo>
                    <a:pt x="0" y="81"/>
                  </a:lnTo>
                  <a:lnTo>
                    <a:pt x="7" y="81"/>
                  </a:lnTo>
                  <a:lnTo>
                    <a:pt x="7" y="89"/>
                  </a:lnTo>
                  <a:lnTo>
                    <a:pt x="7" y="106"/>
                  </a:lnTo>
                  <a:lnTo>
                    <a:pt x="16" y="114"/>
                  </a:lnTo>
                  <a:lnTo>
                    <a:pt x="38" y="106"/>
                  </a:lnTo>
                  <a:lnTo>
                    <a:pt x="55" y="106"/>
                  </a:lnTo>
                  <a:lnTo>
                    <a:pt x="64" y="89"/>
                  </a:lnTo>
                  <a:lnTo>
                    <a:pt x="80" y="89"/>
                  </a:lnTo>
                  <a:lnTo>
                    <a:pt x="96" y="89"/>
                  </a:lnTo>
                  <a:lnTo>
                    <a:pt x="112" y="73"/>
                  </a:lnTo>
                  <a:lnTo>
                    <a:pt x="128" y="81"/>
                  </a:lnTo>
                  <a:lnTo>
                    <a:pt x="144" y="81"/>
                  </a:lnTo>
                  <a:lnTo>
                    <a:pt x="153" y="73"/>
                  </a:lnTo>
                  <a:lnTo>
                    <a:pt x="162" y="73"/>
                  </a:lnTo>
                  <a:lnTo>
                    <a:pt x="178" y="81"/>
                  </a:lnTo>
                  <a:lnTo>
                    <a:pt x="186" y="81"/>
                  </a:lnTo>
                  <a:lnTo>
                    <a:pt x="203" y="65"/>
                  </a:lnTo>
                  <a:lnTo>
                    <a:pt x="194" y="47"/>
                  </a:lnTo>
                  <a:lnTo>
                    <a:pt x="203" y="39"/>
                  </a:lnTo>
                  <a:lnTo>
                    <a:pt x="203" y="23"/>
                  </a:lnTo>
                  <a:lnTo>
                    <a:pt x="181" y="18"/>
                  </a:lnTo>
                  <a:lnTo>
                    <a:pt x="163" y="15"/>
                  </a:lnTo>
                  <a:lnTo>
                    <a:pt x="144" y="4"/>
                  </a:lnTo>
                  <a:lnTo>
                    <a:pt x="128" y="6"/>
                  </a:lnTo>
                  <a:lnTo>
                    <a:pt x="120" y="0"/>
                  </a:lnTo>
                  <a:lnTo>
                    <a:pt x="101" y="3"/>
                  </a:lnTo>
                  <a:lnTo>
                    <a:pt x="78" y="9"/>
                  </a:lnTo>
                  <a:lnTo>
                    <a:pt x="64" y="23"/>
                  </a:lnTo>
                  <a:lnTo>
                    <a:pt x="47" y="31"/>
                  </a:lnTo>
                  <a:lnTo>
                    <a:pt x="23" y="39"/>
                  </a:lnTo>
                  <a:lnTo>
                    <a:pt x="0" y="39"/>
                  </a:lnTo>
                </a:path>
              </a:pathLst>
            </a:custGeom>
            <a:solidFill>
              <a:schemeClr val="accent4"/>
            </a:solidFill>
            <a:ln w="9525" cap="rnd">
              <a:solidFill>
                <a:schemeClr val="accent4"/>
              </a:solidFill>
              <a:round/>
              <a:headEnd/>
              <a:tailEnd/>
            </a:ln>
          </p:spPr>
          <p:txBody>
            <a:bodyPr/>
            <a:lstStyle/>
            <a:p>
              <a:endParaRPr lang="sv-SE" dirty="0"/>
            </a:p>
          </p:txBody>
        </p:sp>
        <p:sp>
          <p:nvSpPr>
            <p:cNvPr id="37" name="Freeform 36">
              <a:extLst>
                <a:ext uri="{FF2B5EF4-FFF2-40B4-BE49-F238E27FC236}">
                  <a16:creationId xmlns:a16="http://schemas.microsoft.com/office/drawing/2014/main" id="{B0B60B36-3370-407B-9A2B-185ECC46C130}"/>
                </a:ext>
              </a:extLst>
            </p:cNvPr>
            <p:cNvSpPr>
              <a:spLocks/>
            </p:cNvSpPr>
            <p:nvPr/>
          </p:nvSpPr>
          <p:spPr bwMode="auto">
            <a:xfrm>
              <a:off x="10274215" y="2129158"/>
              <a:ext cx="717019" cy="553664"/>
            </a:xfrm>
            <a:custGeom>
              <a:avLst/>
              <a:gdLst>
                <a:gd name="T0" fmla="*/ 2 w 800"/>
                <a:gd name="T1" fmla="*/ 2 h 598"/>
                <a:gd name="T2" fmla="*/ 2 w 800"/>
                <a:gd name="T3" fmla="*/ 2 h 598"/>
                <a:gd name="T4" fmla="*/ 2 w 800"/>
                <a:gd name="T5" fmla="*/ 2 h 598"/>
                <a:gd name="T6" fmla="*/ 2 w 800"/>
                <a:gd name="T7" fmla="*/ 2 h 598"/>
                <a:gd name="T8" fmla="*/ 0 w 800"/>
                <a:gd name="T9" fmla="*/ 2 h 598"/>
                <a:gd name="T10" fmla="*/ 2 w 800"/>
                <a:gd name="T11" fmla="*/ 2 h 598"/>
                <a:gd name="T12" fmla="*/ 2 w 800"/>
                <a:gd name="T13" fmla="*/ 1 h 598"/>
                <a:gd name="T14" fmla="*/ 2 w 800"/>
                <a:gd name="T15" fmla="*/ 2 h 598"/>
                <a:gd name="T16" fmla="*/ 2 w 800"/>
                <a:gd name="T17" fmla="*/ 2 h 598"/>
                <a:gd name="T18" fmla="*/ 3 w 800"/>
                <a:gd name="T19" fmla="*/ 2 h 598"/>
                <a:gd name="T20" fmla="*/ 5 w 800"/>
                <a:gd name="T21" fmla="*/ 2 h 598"/>
                <a:gd name="T22" fmla="*/ 6 w 800"/>
                <a:gd name="T23" fmla="*/ 2 h 598"/>
                <a:gd name="T24" fmla="*/ 7 w 800"/>
                <a:gd name="T25" fmla="*/ 2 h 598"/>
                <a:gd name="T26" fmla="*/ 7 w 800"/>
                <a:gd name="T27" fmla="*/ 2 h 598"/>
                <a:gd name="T28" fmla="*/ 7 w 800"/>
                <a:gd name="T29" fmla="*/ 2 h 598"/>
                <a:gd name="T30" fmla="*/ 9 w 800"/>
                <a:gd name="T31" fmla="*/ 2 h 598"/>
                <a:gd name="T32" fmla="*/ 9 w 800"/>
                <a:gd name="T33" fmla="*/ 2 h 598"/>
                <a:gd name="T34" fmla="*/ 9 w 800"/>
                <a:gd name="T35" fmla="*/ 2 h 598"/>
                <a:gd name="T36" fmla="*/ 9 w 800"/>
                <a:gd name="T37" fmla="*/ 2 h 598"/>
                <a:gd name="T38" fmla="*/ 9 w 800"/>
                <a:gd name="T39" fmla="*/ 2 h 598"/>
                <a:gd name="T40" fmla="*/ 9 w 800"/>
                <a:gd name="T41" fmla="*/ 2 h 598"/>
                <a:gd name="T42" fmla="*/ 9 w 800"/>
                <a:gd name="T43" fmla="*/ 2 h 598"/>
                <a:gd name="T44" fmla="*/ 9 w 800"/>
                <a:gd name="T45" fmla="*/ 2 h 598"/>
                <a:gd name="T46" fmla="*/ 9 w 800"/>
                <a:gd name="T47" fmla="*/ 2 h 598"/>
                <a:gd name="T48" fmla="*/ 9 w 800"/>
                <a:gd name="T49" fmla="*/ 2 h 598"/>
                <a:gd name="T50" fmla="*/ 7 w 800"/>
                <a:gd name="T51" fmla="*/ 2 h 598"/>
                <a:gd name="T52" fmla="*/ 7 w 800"/>
                <a:gd name="T53" fmla="*/ 2 h 598"/>
                <a:gd name="T54" fmla="*/ 7 w 800"/>
                <a:gd name="T55" fmla="*/ 2 h 598"/>
                <a:gd name="T56" fmla="*/ 6 w 800"/>
                <a:gd name="T57" fmla="*/ 2 h 598"/>
                <a:gd name="T58" fmla="*/ 6 w 800"/>
                <a:gd name="T59" fmla="*/ 2 h 598"/>
                <a:gd name="T60" fmla="*/ 6 w 800"/>
                <a:gd name="T61" fmla="*/ 2 h 598"/>
                <a:gd name="T62" fmla="*/ 5 w 800"/>
                <a:gd name="T63" fmla="*/ 2 h 598"/>
                <a:gd name="T64" fmla="*/ 4 w 800"/>
                <a:gd name="T65" fmla="*/ 2 h 598"/>
                <a:gd name="T66" fmla="*/ 3 w 800"/>
                <a:gd name="T67" fmla="*/ 2 h 598"/>
                <a:gd name="T68" fmla="*/ 2 w 800"/>
                <a:gd name="T69" fmla="*/ 2 h 598"/>
                <a:gd name="T70" fmla="*/ 2 w 800"/>
                <a:gd name="T71" fmla="*/ 2 h 598"/>
                <a:gd name="T72" fmla="*/ 2 w 800"/>
                <a:gd name="T73" fmla="*/ 2 h 598"/>
                <a:gd name="T74" fmla="*/ 2 w 800"/>
                <a:gd name="T75" fmla="*/ 2 h 598"/>
                <a:gd name="T76" fmla="*/ 2 w 800"/>
                <a:gd name="T77" fmla="*/ 2 h 59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00"/>
                <a:gd name="T118" fmla="*/ 0 h 598"/>
                <a:gd name="T119" fmla="*/ 800 w 800"/>
                <a:gd name="T120" fmla="*/ 598 h 59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00" h="598">
                  <a:moveTo>
                    <a:pt x="32" y="278"/>
                  </a:moveTo>
                  <a:lnTo>
                    <a:pt x="20" y="267"/>
                  </a:lnTo>
                  <a:lnTo>
                    <a:pt x="12" y="249"/>
                  </a:lnTo>
                  <a:lnTo>
                    <a:pt x="12" y="237"/>
                  </a:lnTo>
                  <a:lnTo>
                    <a:pt x="7" y="196"/>
                  </a:lnTo>
                  <a:lnTo>
                    <a:pt x="4" y="161"/>
                  </a:lnTo>
                  <a:lnTo>
                    <a:pt x="12" y="135"/>
                  </a:lnTo>
                  <a:lnTo>
                    <a:pt x="12" y="132"/>
                  </a:lnTo>
                  <a:lnTo>
                    <a:pt x="0" y="95"/>
                  </a:lnTo>
                  <a:lnTo>
                    <a:pt x="0" y="66"/>
                  </a:lnTo>
                  <a:lnTo>
                    <a:pt x="23" y="50"/>
                  </a:lnTo>
                  <a:lnTo>
                    <a:pt x="72" y="13"/>
                  </a:lnTo>
                  <a:lnTo>
                    <a:pt x="65" y="0"/>
                  </a:lnTo>
                  <a:lnTo>
                    <a:pt x="104" y="1"/>
                  </a:lnTo>
                  <a:lnTo>
                    <a:pt x="129" y="1"/>
                  </a:lnTo>
                  <a:lnTo>
                    <a:pt x="149" y="13"/>
                  </a:lnTo>
                  <a:lnTo>
                    <a:pt x="181" y="30"/>
                  </a:lnTo>
                  <a:lnTo>
                    <a:pt x="202" y="18"/>
                  </a:lnTo>
                  <a:lnTo>
                    <a:pt x="221" y="21"/>
                  </a:lnTo>
                  <a:lnTo>
                    <a:pt x="279" y="60"/>
                  </a:lnTo>
                  <a:lnTo>
                    <a:pt x="347" y="95"/>
                  </a:lnTo>
                  <a:lnTo>
                    <a:pt x="418" y="140"/>
                  </a:lnTo>
                  <a:lnTo>
                    <a:pt x="434" y="140"/>
                  </a:lnTo>
                  <a:lnTo>
                    <a:pt x="483" y="145"/>
                  </a:lnTo>
                  <a:lnTo>
                    <a:pt x="527" y="174"/>
                  </a:lnTo>
                  <a:lnTo>
                    <a:pt x="548" y="180"/>
                  </a:lnTo>
                  <a:lnTo>
                    <a:pt x="564" y="180"/>
                  </a:lnTo>
                  <a:lnTo>
                    <a:pt x="587" y="140"/>
                  </a:lnTo>
                  <a:lnTo>
                    <a:pt x="587" y="123"/>
                  </a:lnTo>
                  <a:lnTo>
                    <a:pt x="605" y="119"/>
                  </a:lnTo>
                  <a:lnTo>
                    <a:pt x="641" y="126"/>
                  </a:lnTo>
                  <a:lnTo>
                    <a:pt x="681" y="135"/>
                  </a:lnTo>
                  <a:lnTo>
                    <a:pt x="717" y="135"/>
                  </a:lnTo>
                  <a:lnTo>
                    <a:pt x="750" y="140"/>
                  </a:lnTo>
                  <a:lnTo>
                    <a:pt x="774" y="140"/>
                  </a:lnTo>
                  <a:lnTo>
                    <a:pt x="774" y="163"/>
                  </a:lnTo>
                  <a:lnTo>
                    <a:pt x="742" y="230"/>
                  </a:lnTo>
                  <a:lnTo>
                    <a:pt x="750" y="254"/>
                  </a:lnTo>
                  <a:lnTo>
                    <a:pt x="766" y="262"/>
                  </a:lnTo>
                  <a:lnTo>
                    <a:pt x="774" y="286"/>
                  </a:lnTo>
                  <a:lnTo>
                    <a:pt x="790" y="303"/>
                  </a:lnTo>
                  <a:lnTo>
                    <a:pt x="799" y="319"/>
                  </a:lnTo>
                  <a:lnTo>
                    <a:pt x="799" y="352"/>
                  </a:lnTo>
                  <a:lnTo>
                    <a:pt x="774" y="400"/>
                  </a:lnTo>
                  <a:lnTo>
                    <a:pt x="766" y="457"/>
                  </a:lnTo>
                  <a:lnTo>
                    <a:pt x="758" y="466"/>
                  </a:lnTo>
                  <a:lnTo>
                    <a:pt x="733" y="490"/>
                  </a:lnTo>
                  <a:lnTo>
                    <a:pt x="717" y="530"/>
                  </a:lnTo>
                  <a:lnTo>
                    <a:pt x="701" y="547"/>
                  </a:lnTo>
                  <a:lnTo>
                    <a:pt x="677" y="555"/>
                  </a:lnTo>
                  <a:lnTo>
                    <a:pt x="660" y="597"/>
                  </a:lnTo>
                  <a:lnTo>
                    <a:pt x="636" y="589"/>
                  </a:lnTo>
                  <a:lnTo>
                    <a:pt x="628" y="597"/>
                  </a:lnTo>
                  <a:lnTo>
                    <a:pt x="620" y="580"/>
                  </a:lnTo>
                  <a:lnTo>
                    <a:pt x="595" y="564"/>
                  </a:lnTo>
                  <a:lnTo>
                    <a:pt x="579" y="539"/>
                  </a:lnTo>
                  <a:lnTo>
                    <a:pt x="564" y="530"/>
                  </a:lnTo>
                  <a:lnTo>
                    <a:pt x="524" y="515"/>
                  </a:lnTo>
                  <a:lnTo>
                    <a:pt x="508" y="498"/>
                  </a:lnTo>
                  <a:lnTo>
                    <a:pt x="500" y="490"/>
                  </a:lnTo>
                  <a:lnTo>
                    <a:pt x="483" y="490"/>
                  </a:lnTo>
                  <a:lnTo>
                    <a:pt x="458" y="522"/>
                  </a:lnTo>
                  <a:lnTo>
                    <a:pt x="451" y="530"/>
                  </a:lnTo>
                  <a:lnTo>
                    <a:pt x="403" y="539"/>
                  </a:lnTo>
                  <a:lnTo>
                    <a:pt x="339" y="539"/>
                  </a:lnTo>
                  <a:lnTo>
                    <a:pt x="298" y="498"/>
                  </a:lnTo>
                  <a:lnTo>
                    <a:pt x="289" y="482"/>
                  </a:lnTo>
                  <a:lnTo>
                    <a:pt x="266" y="482"/>
                  </a:lnTo>
                  <a:lnTo>
                    <a:pt x="233" y="490"/>
                  </a:lnTo>
                  <a:lnTo>
                    <a:pt x="218" y="457"/>
                  </a:lnTo>
                  <a:lnTo>
                    <a:pt x="202" y="450"/>
                  </a:lnTo>
                  <a:lnTo>
                    <a:pt x="177" y="442"/>
                  </a:lnTo>
                  <a:lnTo>
                    <a:pt x="153" y="416"/>
                  </a:lnTo>
                  <a:lnTo>
                    <a:pt x="145" y="383"/>
                  </a:lnTo>
                  <a:lnTo>
                    <a:pt x="104" y="360"/>
                  </a:lnTo>
                  <a:lnTo>
                    <a:pt x="88" y="327"/>
                  </a:lnTo>
                  <a:lnTo>
                    <a:pt x="64" y="310"/>
                  </a:lnTo>
                  <a:lnTo>
                    <a:pt x="32" y="278"/>
                  </a:lnTo>
                </a:path>
              </a:pathLst>
            </a:custGeom>
            <a:solidFill>
              <a:srgbClr val="B2B2B2"/>
            </a:solidFill>
            <a:ln w="12700" cap="rnd" cmpd="sng">
              <a:solidFill>
                <a:srgbClr val="B2B2B2"/>
              </a:solidFill>
              <a:prstDash val="solid"/>
              <a:round/>
              <a:headEnd/>
              <a:tailEnd/>
            </a:ln>
          </p:spPr>
          <p:txBody>
            <a:bodyPr/>
            <a:lstStyle/>
            <a:p>
              <a:endParaRPr lang="sv-SE" dirty="0"/>
            </a:p>
          </p:txBody>
        </p:sp>
        <p:sp>
          <p:nvSpPr>
            <p:cNvPr id="38" name="Freeform 37">
              <a:extLst>
                <a:ext uri="{FF2B5EF4-FFF2-40B4-BE49-F238E27FC236}">
                  <a16:creationId xmlns:a16="http://schemas.microsoft.com/office/drawing/2014/main" id="{93410C76-1760-400E-85E7-8581D1E9E78D}"/>
                </a:ext>
              </a:extLst>
            </p:cNvPr>
            <p:cNvSpPr>
              <a:spLocks/>
            </p:cNvSpPr>
            <p:nvPr/>
          </p:nvSpPr>
          <p:spPr bwMode="auto">
            <a:xfrm>
              <a:off x="10119864" y="2376943"/>
              <a:ext cx="488230" cy="825161"/>
            </a:xfrm>
            <a:custGeom>
              <a:avLst/>
              <a:gdLst>
                <a:gd name="T0" fmla="*/ 2 w 545"/>
                <a:gd name="T1" fmla="*/ 2 h 892"/>
                <a:gd name="T2" fmla="*/ 3 w 545"/>
                <a:gd name="T3" fmla="*/ 2 h 892"/>
                <a:gd name="T4" fmla="*/ 4 w 545"/>
                <a:gd name="T5" fmla="*/ 2 h 892"/>
                <a:gd name="T6" fmla="*/ 4 w 545"/>
                <a:gd name="T7" fmla="*/ 2 h 892"/>
                <a:gd name="T8" fmla="*/ 4 w 545"/>
                <a:gd name="T9" fmla="*/ 2 h 892"/>
                <a:gd name="T10" fmla="*/ 5 w 545"/>
                <a:gd name="T11" fmla="*/ 2 h 892"/>
                <a:gd name="T12" fmla="*/ 5 w 545"/>
                <a:gd name="T13" fmla="*/ 2 h 892"/>
                <a:gd name="T14" fmla="*/ 5 w 545"/>
                <a:gd name="T15" fmla="*/ 2 h 892"/>
                <a:gd name="T16" fmla="*/ 6 w 545"/>
                <a:gd name="T17" fmla="*/ 2 h 892"/>
                <a:gd name="T18" fmla="*/ 6 w 545"/>
                <a:gd name="T19" fmla="*/ 2 h 892"/>
                <a:gd name="T20" fmla="*/ 6 w 545"/>
                <a:gd name="T21" fmla="*/ 2 h 892"/>
                <a:gd name="T22" fmla="*/ 6 w 545"/>
                <a:gd name="T23" fmla="*/ 2 h 892"/>
                <a:gd name="T24" fmla="*/ 4 w 545"/>
                <a:gd name="T25" fmla="*/ 2 h 892"/>
                <a:gd name="T26" fmla="*/ 5 w 545"/>
                <a:gd name="T27" fmla="*/ 3 h 892"/>
                <a:gd name="T28" fmla="*/ 5 w 545"/>
                <a:gd name="T29" fmla="*/ 3 h 892"/>
                <a:gd name="T30" fmla="*/ 5 w 545"/>
                <a:gd name="T31" fmla="*/ 3 h 892"/>
                <a:gd name="T32" fmla="*/ 5 w 545"/>
                <a:gd name="T33" fmla="*/ 3 h 892"/>
                <a:gd name="T34" fmla="*/ 5 w 545"/>
                <a:gd name="T35" fmla="*/ 3 h 892"/>
                <a:gd name="T36" fmla="*/ 4 w 545"/>
                <a:gd name="T37" fmla="*/ 3 h 892"/>
                <a:gd name="T38" fmla="*/ 4 w 545"/>
                <a:gd name="T39" fmla="*/ 3 h 892"/>
                <a:gd name="T40" fmla="*/ 3 w 545"/>
                <a:gd name="T41" fmla="*/ 3 h 892"/>
                <a:gd name="T42" fmla="*/ 2 w 545"/>
                <a:gd name="T43" fmla="*/ 4 h 892"/>
                <a:gd name="T44" fmla="*/ 2 w 545"/>
                <a:gd name="T45" fmla="*/ 3 h 892"/>
                <a:gd name="T46" fmla="*/ 2 w 545"/>
                <a:gd name="T47" fmla="*/ 3 h 892"/>
                <a:gd name="T48" fmla="*/ 2 w 545"/>
                <a:gd name="T49" fmla="*/ 3 h 892"/>
                <a:gd name="T50" fmla="*/ 2 w 545"/>
                <a:gd name="T51" fmla="*/ 3 h 892"/>
                <a:gd name="T52" fmla="*/ 2 w 545"/>
                <a:gd name="T53" fmla="*/ 3 h 892"/>
                <a:gd name="T54" fmla="*/ 2 w 545"/>
                <a:gd name="T55" fmla="*/ 3 h 892"/>
                <a:gd name="T56" fmla="*/ 2 w 545"/>
                <a:gd name="T57" fmla="*/ 2 h 892"/>
                <a:gd name="T58" fmla="*/ 2 w 545"/>
                <a:gd name="T59" fmla="*/ 2 h 892"/>
                <a:gd name="T60" fmla="*/ 2 w 545"/>
                <a:gd name="T61" fmla="*/ 2 h 892"/>
                <a:gd name="T62" fmla="*/ 0 w 545"/>
                <a:gd name="T63" fmla="*/ 2 h 892"/>
                <a:gd name="T64" fmla="*/ 2 w 545"/>
                <a:gd name="T65" fmla="*/ 2 h 892"/>
                <a:gd name="T66" fmla="*/ 1 w 545"/>
                <a:gd name="T67" fmla="*/ 2 h 892"/>
                <a:gd name="T68" fmla="*/ 2 w 545"/>
                <a:gd name="T69" fmla="*/ 2 h 892"/>
                <a:gd name="T70" fmla="*/ 2 w 545"/>
                <a:gd name="T71" fmla="*/ 2 h 892"/>
                <a:gd name="T72" fmla="*/ 2 w 545"/>
                <a:gd name="T73" fmla="*/ 2 h 892"/>
                <a:gd name="T74" fmla="*/ 2 w 545"/>
                <a:gd name="T75" fmla="*/ 2 h 892"/>
                <a:gd name="T76" fmla="*/ 2 w 545"/>
                <a:gd name="T77" fmla="*/ 2 h 892"/>
                <a:gd name="T78" fmla="*/ 2 w 545"/>
                <a:gd name="T79" fmla="*/ 2 h 892"/>
                <a:gd name="T80" fmla="*/ 2 w 545"/>
                <a:gd name="T81" fmla="*/ 2 h 892"/>
                <a:gd name="T82" fmla="*/ 2 w 545"/>
                <a:gd name="T83" fmla="*/ 2 h 892"/>
                <a:gd name="T84" fmla="*/ 2 w 545"/>
                <a:gd name="T85" fmla="*/ 2 h 8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45"/>
                <a:gd name="T130" fmla="*/ 0 h 892"/>
                <a:gd name="T131" fmla="*/ 545 w 545"/>
                <a:gd name="T132" fmla="*/ 892 h 8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45" h="892">
                  <a:moveTo>
                    <a:pt x="194" y="0"/>
                  </a:moveTo>
                  <a:lnTo>
                    <a:pt x="221" y="29"/>
                  </a:lnTo>
                  <a:lnTo>
                    <a:pt x="249" y="50"/>
                  </a:lnTo>
                  <a:lnTo>
                    <a:pt x="263" y="65"/>
                  </a:lnTo>
                  <a:lnTo>
                    <a:pt x="274" y="89"/>
                  </a:lnTo>
                  <a:lnTo>
                    <a:pt x="301" y="108"/>
                  </a:lnTo>
                  <a:lnTo>
                    <a:pt x="316" y="117"/>
                  </a:lnTo>
                  <a:lnTo>
                    <a:pt x="321" y="137"/>
                  </a:lnTo>
                  <a:lnTo>
                    <a:pt x="324" y="150"/>
                  </a:lnTo>
                  <a:lnTo>
                    <a:pt x="335" y="162"/>
                  </a:lnTo>
                  <a:lnTo>
                    <a:pt x="357" y="174"/>
                  </a:lnTo>
                  <a:lnTo>
                    <a:pt x="390" y="190"/>
                  </a:lnTo>
                  <a:lnTo>
                    <a:pt x="406" y="224"/>
                  </a:lnTo>
                  <a:lnTo>
                    <a:pt x="422" y="298"/>
                  </a:lnTo>
                  <a:lnTo>
                    <a:pt x="429" y="387"/>
                  </a:lnTo>
                  <a:lnTo>
                    <a:pt x="438" y="412"/>
                  </a:lnTo>
                  <a:lnTo>
                    <a:pt x="461" y="442"/>
                  </a:lnTo>
                  <a:lnTo>
                    <a:pt x="507" y="470"/>
                  </a:lnTo>
                  <a:lnTo>
                    <a:pt x="544" y="494"/>
                  </a:lnTo>
                  <a:lnTo>
                    <a:pt x="537" y="508"/>
                  </a:lnTo>
                  <a:lnTo>
                    <a:pt x="519" y="538"/>
                  </a:lnTo>
                  <a:lnTo>
                    <a:pt x="519" y="575"/>
                  </a:lnTo>
                  <a:lnTo>
                    <a:pt x="527" y="582"/>
                  </a:lnTo>
                  <a:lnTo>
                    <a:pt x="470" y="587"/>
                  </a:lnTo>
                  <a:lnTo>
                    <a:pt x="340" y="637"/>
                  </a:lnTo>
                  <a:lnTo>
                    <a:pt x="357" y="681"/>
                  </a:lnTo>
                  <a:lnTo>
                    <a:pt x="369" y="694"/>
                  </a:lnTo>
                  <a:lnTo>
                    <a:pt x="390" y="710"/>
                  </a:lnTo>
                  <a:lnTo>
                    <a:pt x="406" y="720"/>
                  </a:lnTo>
                  <a:lnTo>
                    <a:pt x="406" y="746"/>
                  </a:lnTo>
                  <a:lnTo>
                    <a:pt x="403" y="763"/>
                  </a:lnTo>
                  <a:lnTo>
                    <a:pt x="390" y="790"/>
                  </a:lnTo>
                  <a:lnTo>
                    <a:pt x="401" y="800"/>
                  </a:lnTo>
                  <a:lnTo>
                    <a:pt x="390" y="819"/>
                  </a:lnTo>
                  <a:lnTo>
                    <a:pt x="381" y="827"/>
                  </a:lnTo>
                  <a:lnTo>
                    <a:pt x="373" y="819"/>
                  </a:lnTo>
                  <a:lnTo>
                    <a:pt x="365" y="811"/>
                  </a:lnTo>
                  <a:lnTo>
                    <a:pt x="345" y="819"/>
                  </a:lnTo>
                  <a:lnTo>
                    <a:pt x="340" y="835"/>
                  </a:lnTo>
                  <a:lnTo>
                    <a:pt x="340" y="866"/>
                  </a:lnTo>
                  <a:lnTo>
                    <a:pt x="309" y="868"/>
                  </a:lnTo>
                  <a:lnTo>
                    <a:pt x="281" y="869"/>
                  </a:lnTo>
                  <a:lnTo>
                    <a:pt x="253" y="876"/>
                  </a:lnTo>
                  <a:lnTo>
                    <a:pt x="237" y="888"/>
                  </a:lnTo>
                  <a:lnTo>
                    <a:pt x="233" y="891"/>
                  </a:lnTo>
                  <a:lnTo>
                    <a:pt x="228" y="885"/>
                  </a:lnTo>
                  <a:lnTo>
                    <a:pt x="219" y="860"/>
                  </a:lnTo>
                  <a:lnTo>
                    <a:pt x="203" y="842"/>
                  </a:lnTo>
                  <a:lnTo>
                    <a:pt x="179" y="811"/>
                  </a:lnTo>
                  <a:lnTo>
                    <a:pt x="155" y="790"/>
                  </a:lnTo>
                  <a:lnTo>
                    <a:pt x="139" y="777"/>
                  </a:lnTo>
                  <a:lnTo>
                    <a:pt x="123" y="763"/>
                  </a:lnTo>
                  <a:lnTo>
                    <a:pt x="115" y="754"/>
                  </a:lnTo>
                  <a:lnTo>
                    <a:pt x="89" y="752"/>
                  </a:lnTo>
                  <a:lnTo>
                    <a:pt x="49" y="754"/>
                  </a:lnTo>
                  <a:lnTo>
                    <a:pt x="32" y="700"/>
                  </a:lnTo>
                  <a:lnTo>
                    <a:pt x="29" y="652"/>
                  </a:lnTo>
                  <a:lnTo>
                    <a:pt x="23" y="644"/>
                  </a:lnTo>
                  <a:lnTo>
                    <a:pt x="23" y="623"/>
                  </a:lnTo>
                  <a:lnTo>
                    <a:pt x="27" y="607"/>
                  </a:lnTo>
                  <a:lnTo>
                    <a:pt x="33" y="590"/>
                  </a:lnTo>
                  <a:lnTo>
                    <a:pt x="9" y="557"/>
                  </a:lnTo>
                  <a:lnTo>
                    <a:pt x="1" y="544"/>
                  </a:lnTo>
                  <a:lnTo>
                    <a:pt x="0" y="519"/>
                  </a:lnTo>
                  <a:lnTo>
                    <a:pt x="7" y="506"/>
                  </a:lnTo>
                  <a:lnTo>
                    <a:pt x="5" y="494"/>
                  </a:lnTo>
                  <a:lnTo>
                    <a:pt x="4" y="476"/>
                  </a:lnTo>
                  <a:lnTo>
                    <a:pt x="1" y="465"/>
                  </a:lnTo>
                  <a:lnTo>
                    <a:pt x="21" y="420"/>
                  </a:lnTo>
                  <a:lnTo>
                    <a:pt x="38" y="382"/>
                  </a:lnTo>
                  <a:lnTo>
                    <a:pt x="48" y="353"/>
                  </a:lnTo>
                  <a:lnTo>
                    <a:pt x="60" y="340"/>
                  </a:lnTo>
                  <a:lnTo>
                    <a:pt x="78" y="324"/>
                  </a:lnTo>
                  <a:lnTo>
                    <a:pt x="89" y="313"/>
                  </a:lnTo>
                  <a:lnTo>
                    <a:pt x="115" y="313"/>
                  </a:lnTo>
                  <a:lnTo>
                    <a:pt x="155" y="313"/>
                  </a:lnTo>
                  <a:lnTo>
                    <a:pt x="185" y="311"/>
                  </a:lnTo>
                  <a:lnTo>
                    <a:pt x="195" y="291"/>
                  </a:lnTo>
                  <a:lnTo>
                    <a:pt x="203" y="262"/>
                  </a:lnTo>
                  <a:lnTo>
                    <a:pt x="195" y="238"/>
                  </a:lnTo>
                  <a:lnTo>
                    <a:pt x="185" y="219"/>
                  </a:lnTo>
                  <a:lnTo>
                    <a:pt x="161" y="196"/>
                  </a:lnTo>
                  <a:lnTo>
                    <a:pt x="137" y="189"/>
                  </a:lnTo>
                  <a:lnTo>
                    <a:pt x="153" y="143"/>
                  </a:lnTo>
                  <a:lnTo>
                    <a:pt x="163" y="106"/>
                  </a:lnTo>
                  <a:lnTo>
                    <a:pt x="179" y="47"/>
                  </a:lnTo>
                  <a:lnTo>
                    <a:pt x="194" y="0"/>
                  </a:lnTo>
                </a:path>
              </a:pathLst>
            </a:custGeom>
            <a:solidFill>
              <a:srgbClr val="B2B2B2"/>
            </a:solidFill>
            <a:ln w="12700" cap="rnd" cmpd="sng">
              <a:solidFill>
                <a:srgbClr val="B2B2B2"/>
              </a:solidFill>
              <a:prstDash val="solid"/>
              <a:round/>
              <a:headEnd/>
              <a:tailEnd/>
            </a:ln>
          </p:spPr>
          <p:txBody>
            <a:bodyPr/>
            <a:lstStyle/>
            <a:p>
              <a:endParaRPr lang="sv-SE" dirty="0"/>
            </a:p>
          </p:txBody>
        </p:sp>
        <p:sp>
          <p:nvSpPr>
            <p:cNvPr id="39" name="Freeform 38">
              <a:extLst>
                <a:ext uri="{FF2B5EF4-FFF2-40B4-BE49-F238E27FC236}">
                  <a16:creationId xmlns:a16="http://schemas.microsoft.com/office/drawing/2014/main" id="{D5252398-E75C-44B3-AF3F-BD25E35536D3}"/>
                </a:ext>
              </a:extLst>
            </p:cNvPr>
            <p:cNvSpPr>
              <a:spLocks/>
            </p:cNvSpPr>
            <p:nvPr/>
          </p:nvSpPr>
          <p:spPr bwMode="auto">
            <a:xfrm>
              <a:off x="10426376" y="2574934"/>
              <a:ext cx="413791" cy="469488"/>
            </a:xfrm>
            <a:custGeom>
              <a:avLst/>
              <a:gdLst>
                <a:gd name="T0" fmla="*/ 2 w 461"/>
                <a:gd name="T1" fmla="*/ 2 h 508"/>
                <a:gd name="T2" fmla="*/ 2 w 461"/>
                <a:gd name="T3" fmla="*/ 2 h 508"/>
                <a:gd name="T4" fmla="*/ 2 w 461"/>
                <a:gd name="T5" fmla="*/ 2 h 508"/>
                <a:gd name="T6" fmla="*/ 2 w 461"/>
                <a:gd name="T7" fmla="*/ 2 h 508"/>
                <a:gd name="T8" fmla="*/ 2 w 461"/>
                <a:gd name="T9" fmla="*/ 2 h 508"/>
                <a:gd name="T10" fmla="*/ 2 w 461"/>
                <a:gd name="T11" fmla="*/ 2 h 508"/>
                <a:gd name="T12" fmla="*/ 2 w 461"/>
                <a:gd name="T13" fmla="*/ 2 h 508"/>
                <a:gd name="T14" fmla="*/ 2 w 461"/>
                <a:gd name="T15" fmla="*/ 2 h 508"/>
                <a:gd name="T16" fmla="*/ 2 w 461"/>
                <a:gd name="T17" fmla="*/ 2 h 508"/>
                <a:gd name="T18" fmla="*/ 3 w 461"/>
                <a:gd name="T19" fmla="*/ 2 h 508"/>
                <a:gd name="T20" fmla="*/ 3 w 461"/>
                <a:gd name="T21" fmla="*/ 2 h 508"/>
                <a:gd name="T22" fmla="*/ 4 w 461"/>
                <a:gd name="T23" fmla="*/ 2 h 508"/>
                <a:gd name="T24" fmla="*/ 4 w 461"/>
                <a:gd name="T25" fmla="*/ 2 h 508"/>
                <a:gd name="T26" fmla="*/ 4 w 461"/>
                <a:gd name="T27" fmla="*/ 2 h 508"/>
                <a:gd name="T28" fmla="*/ 4 w 461"/>
                <a:gd name="T29" fmla="*/ 2 h 508"/>
                <a:gd name="T30" fmla="*/ 4 w 461"/>
                <a:gd name="T31" fmla="*/ 2 h 508"/>
                <a:gd name="T32" fmla="*/ 4 w 461"/>
                <a:gd name="T33" fmla="*/ 2 h 508"/>
                <a:gd name="T34" fmla="*/ 4 w 461"/>
                <a:gd name="T35" fmla="*/ 2 h 508"/>
                <a:gd name="T36" fmla="*/ 3 w 461"/>
                <a:gd name="T37" fmla="*/ 2 h 508"/>
                <a:gd name="T38" fmla="*/ 4 w 461"/>
                <a:gd name="T39" fmla="*/ 2 h 508"/>
                <a:gd name="T40" fmla="*/ 4 w 461"/>
                <a:gd name="T41" fmla="*/ 2 h 508"/>
                <a:gd name="T42" fmla="*/ 4 w 461"/>
                <a:gd name="T43" fmla="*/ 2 h 508"/>
                <a:gd name="T44" fmla="*/ 5 w 461"/>
                <a:gd name="T45" fmla="*/ 2 h 508"/>
                <a:gd name="T46" fmla="*/ 5 w 461"/>
                <a:gd name="T47" fmla="*/ 2 h 508"/>
                <a:gd name="T48" fmla="*/ 5 w 461"/>
                <a:gd name="T49" fmla="*/ 2 h 508"/>
                <a:gd name="T50" fmla="*/ 5 w 461"/>
                <a:gd name="T51" fmla="*/ 2 h 508"/>
                <a:gd name="T52" fmla="*/ 5 w 461"/>
                <a:gd name="T53" fmla="*/ 2 h 508"/>
                <a:gd name="T54" fmla="*/ 6 w 461"/>
                <a:gd name="T55" fmla="*/ 2 h 508"/>
                <a:gd name="T56" fmla="*/ 6 w 461"/>
                <a:gd name="T57" fmla="*/ 2 h 508"/>
                <a:gd name="T58" fmla="*/ 6 w 461"/>
                <a:gd name="T59" fmla="*/ 2 h 508"/>
                <a:gd name="T60" fmla="*/ 6 w 461"/>
                <a:gd name="T61" fmla="*/ 2 h 508"/>
                <a:gd name="T62" fmla="*/ 5 w 461"/>
                <a:gd name="T63" fmla="*/ 2 h 508"/>
                <a:gd name="T64" fmla="*/ 5 w 461"/>
                <a:gd name="T65" fmla="*/ 2 h 508"/>
                <a:gd name="T66" fmla="*/ 5 w 461"/>
                <a:gd name="T67" fmla="*/ 2 h 508"/>
                <a:gd name="T68" fmla="*/ 5 w 461"/>
                <a:gd name="T69" fmla="*/ 2 h 508"/>
                <a:gd name="T70" fmla="*/ 4 w 461"/>
                <a:gd name="T71" fmla="*/ 2 h 508"/>
                <a:gd name="T72" fmla="*/ 4 w 461"/>
                <a:gd name="T73" fmla="*/ 2 h 508"/>
                <a:gd name="T74" fmla="*/ 4 w 461"/>
                <a:gd name="T75" fmla="*/ 2 h 508"/>
                <a:gd name="T76" fmla="*/ 4 w 461"/>
                <a:gd name="T77" fmla="*/ 2 h 508"/>
                <a:gd name="T78" fmla="*/ 4 w 461"/>
                <a:gd name="T79" fmla="*/ 2 h 508"/>
                <a:gd name="T80" fmla="*/ 3 w 461"/>
                <a:gd name="T81" fmla="*/ 2 h 508"/>
                <a:gd name="T82" fmla="*/ 2 w 461"/>
                <a:gd name="T83" fmla="*/ 2 h 508"/>
                <a:gd name="T84" fmla="*/ 2 w 461"/>
                <a:gd name="T85" fmla="*/ 2 h 508"/>
                <a:gd name="T86" fmla="*/ 2 w 461"/>
                <a:gd name="T87" fmla="*/ 2 h 508"/>
                <a:gd name="T88" fmla="*/ 2 w 461"/>
                <a:gd name="T89" fmla="*/ 1 h 508"/>
                <a:gd name="T90" fmla="*/ 2 w 461"/>
                <a:gd name="T91" fmla="*/ 0 h 508"/>
                <a:gd name="T92" fmla="*/ 2 w 461"/>
                <a:gd name="T93" fmla="*/ 2 h 508"/>
                <a:gd name="T94" fmla="*/ 2 w 461"/>
                <a:gd name="T95" fmla="*/ 2 h 508"/>
                <a:gd name="T96" fmla="*/ 2 w 461"/>
                <a:gd name="T97" fmla="*/ 2 h 508"/>
                <a:gd name="T98" fmla="*/ 2 w 461"/>
                <a:gd name="T99" fmla="*/ 2 h 508"/>
                <a:gd name="T100" fmla="*/ 2 w 461"/>
                <a:gd name="T101" fmla="*/ 2 h 508"/>
                <a:gd name="T102" fmla="*/ 2 w 461"/>
                <a:gd name="T103" fmla="*/ 2 h 508"/>
                <a:gd name="T104" fmla="*/ 2 w 461"/>
                <a:gd name="T105" fmla="*/ 2 h 508"/>
                <a:gd name="T106" fmla="*/ 2 w 461"/>
                <a:gd name="T107" fmla="*/ 2 h 508"/>
                <a:gd name="T108" fmla="*/ 2 w 461"/>
                <a:gd name="T109" fmla="*/ 2 h 508"/>
                <a:gd name="T110" fmla="*/ 2 w 461"/>
                <a:gd name="T111" fmla="*/ 2 h 508"/>
                <a:gd name="T112" fmla="*/ 2 w 461"/>
                <a:gd name="T113" fmla="*/ 2 h 508"/>
                <a:gd name="T114" fmla="*/ 2 w 461"/>
                <a:gd name="T115" fmla="*/ 2 h 508"/>
                <a:gd name="T116" fmla="*/ 0 w 461"/>
                <a:gd name="T117" fmla="*/ 2 h 508"/>
                <a:gd name="T118" fmla="*/ 2 w 461"/>
                <a:gd name="T119" fmla="*/ 2 h 508"/>
                <a:gd name="T120" fmla="*/ 2 w 461"/>
                <a:gd name="T121" fmla="*/ 2 h 508"/>
                <a:gd name="T122" fmla="*/ 2 w 461"/>
                <a:gd name="T123" fmla="*/ 2 h 5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1"/>
                <a:gd name="T187" fmla="*/ 0 h 508"/>
                <a:gd name="T188" fmla="*/ 461 w 461"/>
                <a:gd name="T189" fmla="*/ 508 h 50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1" h="508">
                  <a:moveTo>
                    <a:pt x="65" y="507"/>
                  </a:moveTo>
                  <a:lnTo>
                    <a:pt x="72" y="493"/>
                  </a:lnTo>
                  <a:lnTo>
                    <a:pt x="83" y="483"/>
                  </a:lnTo>
                  <a:lnTo>
                    <a:pt x="94" y="473"/>
                  </a:lnTo>
                  <a:lnTo>
                    <a:pt x="113" y="475"/>
                  </a:lnTo>
                  <a:lnTo>
                    <a:pt x="157" y="487"/>
                  </a:lnTo>
                  <a:lnTo>
                    <a:pt x="175" y="490"/>
                  </a:lnTo>
                  <a:lnTo>
                    <a:pt x="220" y="490"/>
                  </a:lnTo>
                  <a:lnTo>
                    <a:pt x="231" y="481"/>
                  </a:lnTo>
                  <a:lnTo>
                    <a:pt x="254" y="481"/>
                  </a:lnTo>
                  <a:lnTo>
                    <a:pt x="285" y="481"/>
                  </a:lnTo>
                  <a:lnTo>
                    <a:pt x="306" y="473"/>
                  </a:lnTo>
                  <a:lnTo>
                    <a:pt x="322" y="483"/>
                  </a:lnTo>
                  <a:lnTo>
                    <a:pt x="329" y="466"/>
                  </a:lnTo>
                  <a:lnTo>
                    <a:pt x="329" y="451"/>
                  </a:lnTo>
                  <a:lnTo>
                    <a:pt x="313" y="441"/>
                  </a:lnTo>
                  <a:lnTo>
                    <a:pt x="306" y="441"/>
                  </a:lnTo>
                  <a:lnTo>
                    <a:pt x="297" y="425"/>
                  </a:lnTo>
                  <a:lnTo>
                    <a:pt x="290" y="400"/>
                  </a:lnTo>
                  <a:lnTo>
                    <a:pt x="306" y="385"/>
                  </a:lnTo>
                  <a:lnTo>
                    <a:pt x="329" y="393"/>
                  </a:lnTo>
                  <a:lnTo>
                    <a:pt x="338" y="385"/>
                  </a:lnTo>
                  <a:lnTo>
                    <a:pt x="361" y="344"/>
                  </a:lnTo>
                  <a:lnTo>
                    <a:pt x="370" y="311"/>
                  </a:lnTo>
                  <a:lnTo>
                    <a:pt x="370" y="279"/>
                  </a:lnTo>
                  <a:lnTo>
                    <a:pt x="410" y="214"/>
                  </a:lnTo>
                  <a:lnTo>
                    <a:pt x="427" y="197"/>
                  </a:lnTo>
                  <a:lnTo>
                    <a:pt x="435" y="172"/>
                  </a:lnTo>
                  <a:lnTo>
                    <a:pt x="435" y="164"/>
                  </a:lnTo>
                  <a:lnTo>
                    <a:pt x="460" y="115"/>
                  </a:lnTo>
                  <a:lnTo>
                    <a:pt x="460" y="99"/>
                  </a:lnTo>
                  <a:lnTo>
                    <a:pt x="427" y="83"/>
                  </a:lnTo>
                  <a:lnTo>
                    <a:pt x="419" y="58"/>
                  </a:lnTo>
                  <a:lnTo>
                    <a:pt x="394" y="50"/>
                  </a:lnTo>
                  <a:lnTo>
                    <a:pt x="377" y="42"/>
                  </a:lnTo>
                  <a:lnTo>
                    <a:pt x="354" y="34"/>
                  </a:lnTo>
                  <a:lnTo>
                    <a:pt x="338" y="18"/>
                  </a:lnTo>
                  <a:lnTo>
                    <a:pt x="333" y="6"/>
                  </a:lnTo>
                  <a:lnTo>
                    <a:pt x="322" y="9"/>
                  </a:lnTo>
                  <a:lnTo>
                    <a:pt x="313" y="9"/>
                  </a:lnTo>
                  <a:lnTo>
                    <a:pt x="280" y="50"/>
                  </a:lnTo>
                  <a:lnTo>
                    <a:pt x="234" y="56"/>
                  </a:lnTo>
                  <a:lnTo>
                    <a:pt x="169" y="58"/>
                  </a:lnTo>
                  <a:lnTo>
                    <a:pt x="120" y="9"/>
                  </a:lnTo>
                  <a:lnTo>
                    <a:pt x="120" y="1"/>
                  </a:lnTo>
                  <a:lnTo>
                    <a:pt x="97" y="0"/>
                  </a:lnTo>
                  <a:lnTo>
                    <a:pt x="65" y="9"/>
                  </a:lnTo>
                  <a:lnTo>
                    <a:pt x="81" y="83"/>
                  </a:lnTo>
                  <a:lnTo>
                    <a:pt x="83" y="138"/>
                  </a:lnTo>
                  <a:lnTo>
                    <a:pt x="88" y="185"/>
                  </a:lnTo>
                  <a:lnTo>
                    <a:pt x="123" y="230"/>
                  </a:lnTo>
                  <a:lnTo>
                    <a:pt x="202" y="279"/>
                  </a:lnTo>
                  <a:lnTo>
                    <a:pt x="202" y="286"/>
                  </a:lnTo>
                  <a:lnTo>
                    <a:pt x="178" y="327"/>
                  </a:lnTo>
                  <a:lnTo>
                    <a:pt x="178" y="361"/>
                  </a:lnTo>
                  <a:lnTo>
                    <a:pt x="178" y="369"/>
                  </a:lnTo>
                  <a:lnTo>
                    <a:pt x="161" y="369"/>
                  </a:lnTo>
                  <a:lnTo>
                    <a:pt x="129" y="371"/>
                  </a:lnTo>
                  <a:lnTo>
                    <a:pt x="0" y="425"/>
                  </a:lnTo>
                  <a:lnTo>
                    <a:pt x="16" y="466"/>
                  </a:lnTo>
                  <a:lnTo>
                    <a:pt x="32" y="483"/>
                  </a:lnTo>
                  <a:lnTo>
                    <a:pt x="65" y="507"/>
                  </a:lnTo>
                </a:path>
              </a:pathLst>
            </a:custGeom>
            <a:solidFill>
              <a:srgbClr val="B2B2B2"/>
            </a:solidFill>
            <a:ln w="12700" cap="rnd" cmpd="sng">
              <a:solidFill>
                <a:srgbClr val="B2B2B2"/>
              </a:solidFill>
              <a:prstDash val="solid"/>
              <a:round/>
              <a:headEnd/>
              <a:tailEnd/>
            </a:ln>
          </p:spPr>
          <p:txBody>
            <a:bodyPr/>
            <a:lstStyle/>
            <a:p>
              <a:endParaRPr lang="sv-SE" dirty="0"/>
            </a:p>
          </p:txBody>
        </p:sp>
      </p:grpSp>
      <p:sp>
        <p:nvSpPr>
          <p:cNvPr id="7" name="Flödesschema: Koppling 6">
            <a:extLst>
              <a:ext uri="{FF2B5EF4-FFF2-40B4-BE49-F238E27FC236}">
                <a16:creationId xmlns:a16="http://schemas.microsoft.com/office/drawing/2014/main" id="{E6AD84BB-75CB-4473-B861-09D1A079CD80}"/>
              </a:ext>
            </a:extLst>
          </p:cNvPr>
          <p:cNvSpPr/>
          <p:nvPr/>
        </p:nvSpPr>
        <p:spPr>
          <a:xfrm>
            <a:off x="5646199" y="2938508"/>
            <a:ext cx="239697" cy="239698"/>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2" name="Flödesschema: Koppling 41">
            <a:extLst>
              <a:ext uri="{FF2B5EF4-FFF2-40B4-BE49-F238E27FC236}">
                <a16:creationId xmlns:a16="http://schemas.microsoft.com/office/drawing/2014/main" id="{9DD956AC-663D-4A91-997C-9105005B9315}"/>
              </a:ext>
            </a:extLst>
          </p:cNvPr>
          <p:cNvSpPr/>
          <p:nvPr/>
        </p:nvSpPr>
        <p:spPr>
          <a:xfrm>
            <a:off x="5656557" y="3392749"/>
            <a:ext cx="239697" cy="239698"/>
          </a:xfrm>
          <a:prstGeom prst="flowChartConnector">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3" name="Flödesschema: Koppling 42">
            <a:extLst>
              <a:ext uri="{FF2B5EF4-FFF2-40B4-BE49-F238E27FC236}">
                <a16:creationId xmlns:a16="http://schemas.microsoft.com/office/drawing/2014/main" id="{944A6E37-BAA0-45A2-98AC-CB0CB40B5A0C}"/>
              </a:ext>
            </a:extLst>
          </p:cNvPr>
          <p:cNvSpPr/>
          <p:nvPr/>
        </p:nvSpPr>
        <p:spPr>
          <a:xfrm>
            <a:off x="5666914" y="3855867"/>
            <a:ext cx="239697" cy="239698"/>
          </a:xfrm>
          <a:prstGeom prst="flowChartConnector">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93984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DA813A44-BC92-4A0C-8611-95A8B4669F3A}"/>
              </a:ext>
            </a:extLst>
          </p:cNvPr>
          <p:cNvSpPr>
            <a:spLocks noGrp="1"/>
          </p:cNvSpPr>
          <p:nvPr>
            <p:ph type="body" sz="quarter" idx="11"/>
          </p:nvPr>
        </p:nvSpPr>
        <p:spPr>
          <a:xfrm>
            <a:off x="254000" y="826522"/>
            <a:ext cx="4775200" cy="2541961"/>
          </a:xfrm>
        </p:spPr>
        <p:txBody>
          <a:bodyPr/>
          <a:lstStyle/>
          <a:p>
            <a:r>
              <a:rPr lang="sv-SE" sz="2800" dirty="0"/>
              <a:t>Jourhavande transplantationskoordinator:</a:t>
            </a:r>
          </a:p>
          <a:p>
            <a:r>
              <a:rPr lang="sv-SE" sz="2800" dirty="0"/>
              <a:t> 020-224 224 </a:t>
            </a:r>
          </a:p>
        </p:txBody>
      </p:sp>
      <p:sp>
        <p:nvSpPr>
          <p:cNvPr id="4" name="Platshållare för text 3">
            <a:extLst>
              <a:ext uri="{FF2B5EF4-FFF2-40B4-BE49-F238E27FC236}">
                <a16:creationId xmlns:a16="http://schemas.microsoft.com/office/drawing/2014/main" id="{DD952B5E-5A44-4088-AAC9-462E092203DB}"/>
              </a:ext>
            </a:extLst>
          </p:cNvPr>
          <p:cNvSpPr>
            <a:spLocks noGrp="1"/>
          </p:cNvSpPr>
          <p:nvPr>
            <p:ph type="body" sz="quarter" idx="12"/>
          </p:nvPr>
        </p:nvSpPr>
        <p:spPr/>
        <p:txBody>
          <a:bodyPr/>
          <a:lstStyle/>
          <a:p>
            <a:r>
              <a:rPr lang="sv-SE" sz="2800" dirty="0"/>
              <a:t>Jourhavande DOSS: </a:t>
            </a:r>
          </a:p>
          <a:p>
            <a:r>
              <a:rPr lang="sv-SE" sz="2800" dirty="0"/>
              <a:t>0746-21 97 70 </a:t>
            </a:r>
          </a:p>
        </p:txBody>
      </p:sp>
      <p:pic>
        <p:nvPicPr>
          <p:cNvPr id="2" name="Bildobjekt 1" descr="En bild som visar tallrik, klocka&#10;&#10;Automatiskt genererad beskrivning">
            <a:extLst>
              <a:ext uri="{FF2B5EF4-FFF2-40B4-BE49-F238E27FC236}">
                <a16:creationId xmlns:a16="http://schemas.microsoft.com/office/drawing/2014/main" id="{A5025535-0BC9-4BBB-A2E1-BF36269B6E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0082" y="1339411"/>
            <a:ext cx="3997325" cy="3997325"/>
          </a:xfrm>
          <a:prstGeom prst="rect">
            <a:avLst/>
          </a:prstGeom>
        </p:spPr>
      </p:pic>
    </p:spTree>
    <p:extLst>
      <p:ext uri="{BB962C8B-B14F-4D97-AF65-F5344CB8AC3E}">
        <p14:creationId xmlns:p14="http://schemas.microsoft.com/office/powerpoint/2010/main" val="2113848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5CC2D35-68BA-4049-97C7-EB18DE3CC008}"/>
              </a:ext>
            </a:extLst>
          </p:cNvPr>
          <p:cNvSpPr>
            <a:spLocks noGrp="1"/>
          </p:cNvSpPr>
          <p:nvPr>
            <p:ph type="body" sz="quarter" idx="11"/>
          </p:nvPr>
        </p:nvSpPr>
        <p:spPr>
          <a:xfrm>
            <a:off x="734086" y="1217141"/>
            <a:ext cx="3932044" cy="2541961"/>
          </a:xfrm>
        </p:spPr>
        <p:txBody>
          <a:bodyPr/>
          <a:lstStyle/>
          <a:p>
            <a:r>
              <a:rPr lang="sv-SE" dirty="0"/>
              <a:t>Globalt</a:t>
            </a:r>
          </a:p>
        </p:txBody>
      </p:sp>
      <p:sp>
        <p:nvSpPr>
          <p:cNvPr id="4" name="Platshållare för text 3">
            <a:extLst>
              <a:ext uri="{FF2B5EF4-FFF2-40B4-BE49-F238E27FC236}">
                <a16:creationId xmlns:a16="http://schemas.microsoft.com/office/drawing/2014/main" id="{DECA78AD-0726-4F49-A2A5-DAB30BBECB37}"/>
              </a:ext>
            </a:extLst>
          </p:cNvPr>
          <p:cNvSpPr>
            <a:spLocks noGrp="1"/>
          </p:cNvSpPr>
          <p:nvPr>
            <p:ph type="body" sz="quarter" idx="12"/>
          </p:nvPr>
        </p:nvSpPr>
        <p:spPr>
          <a:xfrm>
            <a:off x="725115" y="3209452"/>
            <a:ext cx="3932044" cy="2541961"/>
          </a:xfrm>
        </p:spPr>
        <p:txBody>
          <a:bodyPr/>
          <a:lstStyle/>
          <a:p>
            <a:r>
              <a:rPr lang="sv-SE" dirty="0"/>
              <a:t>Brist på organ kräver samarbete över gränserna</a:t>
            </a:r>
          </a:p>
        </p:txBody>
      </p:sp>
      <p:pic>
        <p:nvPicPr>
          <p:cNvPr id="6" name="Bild 5" descr="Europa">
            <a:extLst>
              <a:ext uri="{FF2B5EF4-FFF2-40B4-BE49-F238E27FC236}">
                <a16:creationId xmlns:a16="http://schemas.microsoft.com/office/drawing/2014/main" id="{D5E51934-1A6A-4EA0-9D6B-0436C59B16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85028" y="416512"/>
            <a:ext cx="5413899" cy="5413899"/>
          </a:xfrm>
          <a:prstGeom prst="rect">
            <a:avLst/>
          </a:prstGeom>
        </p:spPr>
      </p:pic>
    </p:spTree>
    <p:extLst>
      <p:ext uri="{BB962C8B-B14F-4D97-AF65-F5344CB8AC3E}">
        <p14:creationId xmlns:p14="http://schemas.microsoft.com/office/powerpoint/2010/main" val="20230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0B918508-3E45-44D1-8B85-35514EB78F6B}"/>
              </a:ext>
            </a:extLst>
          </p:cNvPr>
          <p:cNvSpPr>
            <a:spLocks noGrp="1"/>
          </p:cNvSpPr>
          <p:nvPr>
            <p:ph type="body" sz="quarter" idx="11"/>
          </p:nvPr>
        </p:nvSpPr>
        <p:spPr/>
        <p:txBody>
          <a:bodyPr/>
          <a:lstStyle/>
          <a:p>
            <a:r>
              <a:rPr lang="sv-SE" sz="4800" dirty="0"/>
              <a:t>Innehåll</a:t>
            </a:r>
            <a:endParaRPr lang="sv-SE" sz="3200" dirty="0"/>
          </a:p>
        </p:txBody>
      </p:sp>
      <p:sp>
        <p:nvSpPr>
          <p:cNvPr id="4" name="Platshållare för text 3">
            <a:extLst>
              <a:ext uri="{FF2B5EF4-FFF2-40B4-BE49-F238E27FC236}">
                <a16:creationId xmlns:a16="http://schemas.microsoft.com/office/drawing/2014/main" id="{7FFDF4E9-3DA6-4C61-9A9A-53CBB8B7A918}"/>
              </a:ext>
            </a:extLst>
          </p:cNvPr>
          <p:cNvSpPr>
            <a:spLocks noGrp="1"/>
          </p:cNvSpPr>
          <p:nvPr>
            <p:ph type="body" sz="quarter" idx="12"/>
          </p:nvPr>
        </p:nvSpPr>
        <p:spPr/>
        <p:txBody>
          <a:bodyPr/>
          <a:lstStyle/>
          <a:p>
            <a:endParaRPr lang="sv-SE"/>
          </a:p>
        </p:txBody>
      </p:sp>
      <p:pic>
        <p:nvPicPr>
          <p:cNvPr id="6" name="Bildobjekt 5" descr="En bild som visar ritning&#10;&#10;Automatiskt genererad beskrivning">
            <a:extLst>
              <a:ext uri="{FF2B5EF4-FFF2-40B4-BE49-F238E27FC236}">
                <a16:creationId xmlns:a16="http://schemas.microsoft.com/office/drawing/2014/main" id="{912B8481-FB78-4C7B-8BD2-B8A4126EA5F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522720" y="592185"/>
            <a:ext cx="4397829" cy="5027998"/>
          </a:xfrm>
          <a:prstGeom prst="rect">
            <a:avLst/>
          </a:prstGeom>
        </p:spPr>
      </p:pic>
      <p:sp>
        <p:nvSpPr>
          <p:cNvPr id="12" name="Platshållare för text 2">
            <a:extLst>
              <a:ext uri="{FF2B5EF4-FFF2-40B4-BE49-F238E27FC236}">
                <a16:creationId xmlns:a16="http://schemas.microsoft.com/office/drawing/2014/main" id="{49B5F29B-EB9C-478F-A01B-93E0254775F0}"/>
              </a:ext>
            </a:extLst>
          </p:cNvPr>
          <p:cNvSpPr txBox="1">
            <a:spLocks/>
          </p:cNvSpPr>
          <p:nvPr/>
        </p:nvSpPr>
        <p:spPr>
          <a:xfrm>
            <a:off x="7132321" y="1541424"/>
            <a:ext cx="3283132" cy="3605342"/>
          </a:xfrm>
          <a:prstGeom prst="rect">
            <a:avLst/>
          </a:prstGeom>
          <a:solidFill>
            <a:schemeClr val="bg1"/>
          </a:solidFill>
        </p:spPr>
        <p:txBody>
          <a:bodyPr anchor="ctr"/>
          <a:lstStyle>
            <a:lvl1pPr marL="0" indent="0" algn="ctr" defTabSz="914400" rtl="0" eaLnBrk="1" latinLnBrk="0" hangingPunct="1">
              <a:lnSpc>
                <a:spcPct val="90000"/>
              </a:lnSpc>
              <a:spcBef>
                <a:spcPts val="1000"/>
              </a:spcBef>
              <a:buFont typeface="Arial" panose="020B0604020202020204" pitchFamily="34" charset="0"/>
              <a:buNone/>
              <a:defRPr sz="32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l">
              <a:buFont typeface="Wingdings" panose="05000000000000000000" pitchFamily="2" charset="2"/>
              <a:buChar char="ü"/>
            </a:pPr>
            <a:r>
              <a:rPr lang="sv-SE" sz="2000" dirty="0">
                <a:solidFill>
                  <a:schemeClr val="tx1"/>
                </a:solidFill>
              </a:rPr>
              <a:t>Organ och vävnads-donation i Sverige</a:t>
            </a:r>
          </a:p>
          <a:p>
            <a:pPr marL="457200" indent="-457200" algn="l">
              <a:buFont typeface="Wingdings" panose="05000000000000000000" pitchFamily="2" charset="2"/>
              <a:buChar char="ü"/>
            </a:pPr>
            <a:r>
              <a:rPr lang="sv-SE" sz="2000" dirty="0">
                <a:solidFill>
                  <a:schemeClr val="tx1"/>
                </a:solidFill>
              </a:rPr>
              <a:t>Vad säger regelverket</a:t>
            </a:r>
          </a:p>
          <a:p>
            <a:pPr marL="457200" indent="-457200" algn="l">
              <a:buFont typeface="Wingdings" panose="05000000000000000000" pitchFamily="2" charset="2"/>
              <a:buChar char="ü"/>
            </a:pPr>
            <a:r>
              <a:rPr lang="sv-SE" sz="2000" dirty="0">
                <a:solidFill>
                  <a:schemeClr val="tx1"/>
                </a:solidFill>
              </a:rPr>
              <a:t>Vilka kan donera</a:t>
            </a:r>
          </a:p>
          <a:p>
            <a:pPr marL="457200" indent="-457200" algn="l">
              <a:buFont typeface="Wingdings" panose="05000000000000000000" pitchFamily="2" charset="2"/>
              <a:buChar char="ü"/>
            </a:pPr>
            <a:r>
              <a:rPr lang="sv-SE" sz="2000" dirty="0">
                <a:solidFill>
                  <a:schemeClr val="tx1"/>
                </a:solidFill>
              </a:rPr>
              <a:t>Vad kan man donera</a:t>
            </a:r>
          </a:p>
          <a:p>
            <a:pPr marL="457200" indent="-457200" algn="l">
              <a:buFont typeface="Wingdings" panose="05000000000000000000" pitchFamily="2" charset="2"/>
              <a:buChar char="ü"/>
            </a:pPr>
            <a:r>
              <a:rPr lang="sv-SE" sz="2000" dirty="0">
                <a:solidFill>
                  <a:schemeClr val="tx1"/>
                </a:solidFill>
              </a:rPr>
              <a:t>Hur gör man sin vilja känd</a:t>
            </a:r>
          </a:p>
          <a:p>
            <a:pPr marL="457200" indent="-457200" algn="l">
              <a:buFont typeface="Wingdings" panose="05000000000000000000" pitchFamily="2" charset="2"/>
              <a:buChar char="ü"/>
            </a:pPr>
            <a:r>
              <a:rPr lang="sv-SE" sz="2000" dirty="0">
                <a:solidFill>
                  <a:schemeClr val="tx1"/>
                </a:solidFill>
              </a:rPr>
              <a:t>Övergripande organisation</a:t>
            </a:r>
          </a:p>
          <a:p>
            <a:pPr marL="457200" indent="-457200" algn="l">
              <a:buFont typeface="Wingdings" panose="05000000000000000000" pitchFamily="2" charset="2"/>
              <a:buChar char="ü"/>
            </a:pPr>
            <a:r>
              <a:rPr lang="sv-SE" sz="2000" dirty="0">
                <a:solidFill>
                  <a:schemeClr val="tx1"/>
                </a:solidFill>
              </a:rPr>
              <a:t>Statistik</a:t>
            </a:r>
          </a:p>
        </p:txBody>
      </p:sp>
    </p:spTree>
    <p:extLst>
      <p:ext uri="{BB962C8B-B14F-4D97-AF65-F5344CB8AC3E}">
        <p14:creationId xmlns:p14="http://schemas.microsoft.com/office/powerpoint/2010/main" val="2060706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9A7C1A-7C53-4137-84B5-88007EAEDBE0}"/>
              </a:ext>
            </a:extLst>
          </p:cNvPr>
          <p:cNvSpPr>
            <a:spLocks noGrp="1"/>
          </p:cNvSpPr>
          <p:nvPr>
            <p:ph type="title"/>
          </p:nvPr>
        </p:nvSpPr>
        <p:spPr>
          <a:xfrm>
            <a:off x="838200" y="830633"/>
            <a:ext cx="10515600" cy="1325563"/>
          </a:xfrm>
        </p:spPr>
        <p:txBody>
          <a:bodyPr/>
          <a:lstStyle/>
          <a:p>
            <a:r>
              <a:rPr lang="sv-SE" dirty="0"/>
              <a:t>FÖR KONTAKT ELLER FRÅGOR KRING DENNA PRESENTATION</a:t>
            </a:r>
          </a:p>
        </p:txBody>
      </p:sp>
      <p:sp>
        <p:nvSpPr>
          <p:cNvPr id="3" name="Platshållare för innehåll 2">
            <a:extLst>
              <a:ext uri="{FF2B5EF4-FFF2-40B4-BE49-F238E27FC236}">
                <a16:creationId xmlns:a16="http://schemas.microsoft.com/office/drawing/2014/main" id="{3EBF3E19-DAFA-471A-B9FA-6229B337F217}"/>
              </a:ext>
            </a:extLst>
          </p:cNvPr>
          <p:cNvSpPr>
            <a:spLocks noGrp="1"/>
          </p:cNvSpPr>
          <p:nvPr>
            <p:ph sz="half" idx="1"/>
          </p:nvPr>
        </p:nvSpPr>
        <p:spPr>
          <a:xfrm>
            <a:off x="838200" y="2299446"/>
            <a:ext cx="5181600" cy="4351338"/>
          </a:xfrm>
        </p:spPr>
        <p:txBody>
          <a:bodyPr/>
          <a:lstStyle/>
          <a:p>
            <a:pPr marL="0" indent="0">
              <a:buNone/>
            </a:pPr>
            <a:r>
              <a:rPr lang="sv-SE" dirty="0"/>
              <a:t>Maila: rdc.karolinska@sll.se</a:t>
            </a:r>
          </a:p>
        </p:txBody>
      </p:sp>
      <p:pic>
        <p:nvPicPr>
          <p:cNvPr id="6" name="Bildobjekt 5" descr="En bild som visar klocka, tecken, ritning&#10;&#10;Automatiskt genererad beskrivning">
            <a:extLst>
              <a:ext uri="{FF2B5EF4-FFF2-40B4-BE49-F238E27FC236}">
                <a16:creationId xmlns:a16="http://schemas.microsoft.com/office/drawing/2014/main" id="{C8C40D5F-9F6A-49AC-8B97-324BFAC088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826" y="2958275"/>
            <a:ext cx="7799132" cy="3639594"/>
          </a:xfrm>
          <a:prstGeom prst="rect">
            <a:avLst/>
          </a:prstGeom>
        </p:spPr>
      </p:pic>
      <p:sp>
        <p:nvSpPr>
          <p:cNvPr id="7" name="Rektangel 6">
            <a:extLst>
              <a:ext uri="{FF2B5EF4-FFF2-40B4-BE49-F238E27FC236}">
                <a16:creationId xmlns:a16="http://schemas.microsoft.com/office/drawing/2014/main" id="{65376AE1-A7CE-451D-BF0F-A4563981FDEA}"/>
              </a:ext>
            </a:extLst>
          </p:cNvPr>
          <p:cNvSpPr/>
          <p:nvPr/>
        </p:nvSpPr>
        <p:spPr>
          <a:xfrm>
            <a:off x="10484069" y="5675586"/>
            <a:ext cx="1237593" cy="835573"/>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3448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3944CD03-3623-4404-8817-40559602EFF7}"/>
              </a:ext>
            </a:extLst>
          </p:cNvPr>
          <p:cNvSpPr>
            <a:spLocks noGrp="1"/>
          </p:cNvSpPr>
          <p:nvPr>
            <p:ph type="body" sz="quarter" idx="11"/>
          </p:nvPr>
        </p:nvSpPr>
        <p:spPr>
          <a:xfrm>
            <a:off x="734086" y="1131323"/>
            <a:ext cx="3932044" cy="2541961"/>
          </a:xfrm>
        </p:spPr>
        <p:txBody>
          <a:bodyPr/>
          <a:lstStyle/>
          <a:p>
            <a:r>
              <a:rPr lang="sv-SE" dirty="0"/>
              <a:t>Hög donationsvilja </a:t>
            </a:r>
          </a:p>
          <a:p>
            <a:r>
              <a:rPr lang="sv-SE" dirty="0"/>
              <a:t>i befolkningen</a:t>
            </a:r>
          </a:p>
        </p:txBody>
      </p:sp>
      <p:sp>
        <p:nvSpPr>
          <p:cNvPr id="4" name="Platshållare för text 3">
            <a:extLst>
              <a:ext uri="{FF2B5EF4-FFF2-40B4-BE49-F238E27FC236}">
                <a16:creationId xmlns:a16="http://schemas.microsoft.com/office/drawing/2014/main" id="{BE765358-7A90-4106-8031-1EA8564171A9}"/>
              </a:ext>
            </a:extLst>
          </p:cNvPr>
          <p:cNvSpPr>
            <a:spLocks noGrp="1"/>
          </p:cNvSpPr>
          <p:nvPr>
            <p:ph type="body" sz="quarter" idx="12"/>
          </p:nvPr>
        </p:nvSpPr>
        <p:spPr>
          <a:xfrm>
            <a:off x="555780" y="3163335"/>
            <a:ext cx="4346418" cy="2541961"/>
          </a:xfrm>
        </p:spPr>
        <p:txBody>
          <a:bodyPr/>
          <a:lstStyle/>
          <a:p>
            <a:r>
              <a:rPr lang="sv-SE" dirty="0"/>
              <a:t>80-85 procent uppger att de önskar donera </a:t>
            </a:r>
          </a:p>
        </p:txBody>
      </p:sp>
      <p:grpSp>
        <p:nvGrpSpPr>
          <p:cNvPr id="13" name="Grupp 12">
            <a:extLst>
              <a:ext uri="{FF2B5EF4-FFF2-40B4-BE49-F238E27FC236}">
                <a16:creationId xmlns:a16="http://schemas.microsoft.com/office/drawing/2014/main" id="{CCBC114C-B734-4637-A299-A19CFBF8F60F}"/>
              </a:ext>
            </a:extLst>
          </p:cNvPr>
          <p:cNvGrpSpPr/>
          <p:nvPr/>
        </p:nvGrpSpPr>
        <p:grpSpPr>
          <a:xfrm>
            <a:off x="7534791" y="1546971"/>
            <a:ext cx="2668465" cy="3304514"/>
            <a:chOff x="6520802" y="1842315"/>
            <a:chExt cx="1687027" cy="2494294"/>
          </a:xfrm>
        </p:grpSpPr>
        <p:pic>
          <p:nvPicPr>
            <p:cNvPr id="8" name="Bild 7" descr="Grupp med människor">
              <a:extLst>
                <a:ext uri="{FF2B5EF4-FFF2-40B4-BE49-F238E27FC236}">
                  <a16:creationId xmlns:a16="http://schemas.microsoft.com/office/drawing/2014/main" id="{7DA21318-092B-4794-BAD4-3E16C6C7E0B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20802" y="2649582"/>
              <a:ext cx="1687027" cy="1687027"/>
            </a:xfrm>
            <a:prstGeom prst="rect">
              <a:avLst/>
            </a:prstGeom>
          </p:spPr>
        </p:pic>
        <p:pic>
          <p:nvPicPr>
            <p:cNvPr id="12" name="Bild 11" descr="Grupp med människor">
              <a:extLst>
                <a:ext uri="{FF2B5EF4-FFF2-40B4-BE49-F238E27FC236}">
                  <a16:creationId xmlns:a16="http://schemas.microsoft.com/office/drawing/2014/main" id="{E1B7074F-8167-4D35-94D3-A5F6C574637A}"/>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r="39942" b="48746"/>
            <a:stretch/>
          </p:blipFill>
          <p:spPr>
            <a:xfrm>
              <a:off x="6646041" y="1842315"/>
              <a:ext cx="1013191" cy="864671"/>
            </a:xfrm>
            <a:prstGeom prst="rect">
              <a:avLst/>
            </a:prstGeom>
          </p:spPr>
        </p:pic>
      </p:grpSp>
      <p:sp>
        <p:nvSpPr>
          <p:cNvPr id="2" name="Ellips 1">
            <a:extLst>
              <a:ext uri="{FF2B5EF4-FFF2-40B4-BE49-F238E27FC236}">
                <a16:creationId xmlns:a16="http://schemas.microsoft.com/office/drawing/2014/main" id="{DC0C260E-6C70-4C72-949B-1EB8ACF67437}"/>
              </a:ext>
            </a:extLst>
          </p:cNvPr>
          <p:cNvSpPr/>
          <p:nvPr/>
        </p:nvSpPr>
        <p:spPr>
          <a:xfrm>
            <a:off x="6934200" y="2667006"/>
            <a:ext cx="3801533" cy="2285996"/>
          </a:xfrm>
          <a:prstGeom prst="ellipse">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304515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B04654-5270-4174-BFB3-E250F2BF340B}"/>
              </a:ext>
            </a:extLst>
          </p:cNvPr>
          <p:cNvSpPr>
            <a:spLocks noGrp="1"/>
          </p:cNvSpPr>
          <p:nvPr>
            <p:ph type="title"/>
          </p:nvPr>
        </p:nvSpPr>
        <p:spPr>
          <a:xfrm>
            <a:off x="1046437" y="665320"/>
            <a:ext cx="10515600" cy="1325563"/>
          </a:xfrm>
        </p:spPr>
        <p:txBody>
          <a:bodyPr/>
          <a:lstStyle/>
          <a:p>
            <a:r>
              <a:rPr lang="sv-SE" dirty="0"/>
              <a:t>Antal avlidna donatorer i Sverige</a:t>
            </a:r>
          </a:p>
        </p:txBody>
      </p:sp>
      <p:graphicFrame>
        <p:nvGraphicFramePr>
          <p:cNvPr id="7" name="Platshållare för innehåll 6">
            <a:extLst>
              <a:ext uri="{FF2B5EF4-FFF2-40B4-BE49-F238E27FC236}">
                <a16:creationId xmlns:a16="http://schemas.microsoft.com/office/drawing/2014/main" id="{04F84D65-23DE-4859-B5DF-C96D252851AE}"/>
              </a:ext>
            </a:extLst>
          </p:cNvPr>
          <p:cNvGraphicFramePr>
            <a:graphicFrameLocks noGrp="1"/>
          </p:cNvGraphicFramePr>
          <p:nvPr>
            <p:ph idx="1"/>
            <p:extLst>
              <p:ext uri="{D42A27DB-BD31-4B8C-83A1-F6EECF244321}">
                <p14:modId xmlns:p14="http://schemas.microsoft.com/office/powerpoint/2010/main" val="2754172259"/>
              </p:ext>
            </p:extLst>
          </p:nvPr>
        </p:nvGraphicFramePr>
        <p:xfrm>
          <a:off x="497757" y="1495160"/>
          <a:ext cx="11425186" cy="47612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5287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 name="Bildobjekt 177">
            <a:extLst>
              <a:ext uri="{FF2B5EF4-FFF2-40B4-BE49-F238E27FC236}">
                <a16:creationId xmlns:a16="http://schemas.microsoft.com/office/drawing/2014/main" id="{F1CB54CF-3EBE-4D05-B9E2-EC310F4F1C27}"/>
              </a:ext>
            </a:extLst>
          </p:cNvPr>
          <p:cNvPicPr>
            <a:picLocks noChangeAspect="1"/>
          </p:cNvPicPr>
          <p:nvPr/>
        </p:nvPicPr>
        <p:blipFill>
          <a:blip r:embed="rId3">
            <a:duotone>
              <a:schemeClr val="accent4">
                <a:shade val="45000"/>
                <a:satMod val="135000"/>
              </a:schemeClr>
              <a:prstClr val="white"/>
            </a:duotone>
          </a:blip>
          <a:stretch>
            <a:fillRect/>
          </a:stretch>
        </p:blipFill>
        <p:spPr>
          <a:xfrm>
            <a:off x="2596818" y="1546776"/>
            <a:ext cx="6970515" cy="428176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79" name="Rubrik 1">
            <a:extLst>
              <a:ext uri="{FF2B5EF4-FFF2-40B4-BE49-F238E27FC236}">
                <a16:creationId xmlns:a16="http://schemas.microsoft.com/office/drawing/2014/main" id="{68D6332F-16B3-44BD-B53B-C788BF7A0C93}"/>
              </a:ext>
            </a:extLst>
          </p:cNvPr>
          <p:cNvSpPr>
            <a:spLocks noGrp="1"/>
          </p:cNvSpPr>
          <p:nvPr>
            <p:ph type="title"/>
          </p:nvPr>
        </p:nvSpPr>
        <p:spPr>
          <a:xfrm>
            <a:off x="838200" y="475196"/>
            <a:ext cx="10515600" cy="1325563"/>
          </a:xfrm>
        </p:spPr>
        <p:txBody>
          <a:bodyPr>
            <a:normAutofit/>
          </a:bodyPr>
          <a:lstStyle/>
          <a:p>
            <a:pPr algn="ctr"/>
            <a:r>
              <a:rPr lang="sv-SE" sz="3600" dirty="0"/>
              <a:t>Människor som väntar på organ – ca 800 årligen</a:t>
            </a:r>
          </a:p>
        </p:txBody>
      </p:sp>
    </p:spTree>
    <p:extLst>
      <p:ext uri="{BB962C8B-B14F-4D97-AF65-F5344CB8AC3E}">
        <p14:creationId xmlns:p14="http://schemas.microsoft.com/office/powerpoint/2010/main" val="2974459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text 4">
            <a:extLst>
              <a:ext uri="{FF2B5EF4-FFF2-40B4-BE49-F238E27FC236}">
                <a16:creationId xmlns:a16="http://schemas.microsoft.com/office/drawing/2014/main" id="{ECE0F921-06DA-4795-84ED-08B7883996EF}"/>
              </a:ext>
            </a:extLst>
          </p:cNvPr>
          <p:cNvSpPr>
            <a:spLocks noGrp="1"/>
          </p:cNvSpPr>
          <p:nvPr>
            <p:ph type="body" sz="quarter" idx="10"/>
          </p:nvPr>
        </p:nvSpPr>
        <p:spPr/>
        <p:txBody>
          <a:bodyPr/>
          <a:lstStyle/>
          <a:p>
            <a:r>
              <a:rPr lang="sv-SE" sz="4000" dirty="0"/>
              <a:t>Antal avlidna och donatorer</a:t>
            </a:r>
          </a:p>
        </p:txBody>
      </p:sp>
      <p:graphicFrame>
        <p:nvGraphicFramePr>
          <p:cNvPr id="2" name="Diagram 1">
            <a:extLst>
              <a:ext uri="{FF2B5EF4-FFF2-40B4-BE49-F238E27FC236}">
                <a16:creationId xmlns:a16="http://schemas.microsoft.com/office/drawing/2014/main" id="{0EA0F1E0-7D45-4449-8478-FAC316D2682E}"/>
              </a:ext>
            </a:extLst>
          </p:cNvPr>
          <p:cNvGraphicFramePr/>
          <p:nvPr>
            <p:extLst>
              <p:ext uri="{D42A27DB-BD31-4B8C-83A1-F6EECF244321}">
                <p14:modId xmlns:p14="http://schemas.microsoft.com/office/powerpoint/2010/main" val="2780541204"/>
              </p:ext>
            </p:extLst>
          </p:nvPr>
        </p:nvGraphicFramePr>
        <p:xfrm>
          <a:off x="5536959" y="1969830"/>
          <a:ext cx="4394926" cy="29239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36540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4F228C9-A6AF-426C-ACAC-B7790EF4F7E9}"/>
              </a:ext>
            </a:extLst>
          </p:cNvPr>
          <p:cNvSpPr>
            <a:spLocks noGrp="1"/>
          </p:cNvSpPr>
          <p:nvPr>
            <p:ph type="body" sz="quarter" idx="11"/>
          </p:nvPr>
        </p:nvSpPr>
        <p:spPr>
          <a:xfrm>
            <a:off x="734086" y="1197711"/>
            <a:ext cx="3932044" cy="2541961"/>
          </a:xfrm>
        </p:spPr>
        <p:txBody>
          <a:bodyPr/>
          <a:lstStyle/>
          <a:p>
            <a:r>
              <a:rPr lang="sv-SE" dirty="0"/>
              <a:t>Donation</a:t>
            </a:r>
          </a:p>
        </p:txBody>
      </p:sp>
      <p:sp>
        <p:nvSpPr>
          <p:cNvPr id="4" name="Platshållare för text 3">
            <a:extLst>
              <a:ext uri="{FF2B5EF4-FFF2-40B4-BE49-F238E27FC236}">
                <a16:creationId xmlns:a16="http://schemas.microsoft.com/office/drawing/2014/main" id="{48CD6B44-73A9-493D-9165-B30AEC102678}"/>
              </a:ext>
            </a:extLst>
          </p:cNvPr>
          <p:cNvSpPr>
            <a:spLocks noGrp="1"/>
          </p:cNvSpPr>
          <p:nvPr>
            <p:ph type="body" sz="quarter" idx="12"/>
          </p:nvPr>
        </p:nvSpPr>
        <p:spPr>
          <a:xfrm>
            <a:off x="725115" y="3167617"/>
            <a:ext cx="3932044" cy="2541961"/>
          </a:xfrm>
        </p:spPr>
        <p:txBody>
          <a:bodyPr/>
          <a:lstStyle/>
          <a:p>
            <a:r>
              <a:rPr lang="sv-SE" dirty="0"/>
              <a:t>Ett viktigt ansvar för sjukvården</a:t>
            </a:r>
          </a:p>
        </p:txBody>
      </p:sp>
      <p:pic>
        <p:nvPicPr>
          <p:cNvPr id="8" name="Bild 7" descr="Inlagd patient">
            <a:extLst>
              <a:ext uri="{FF2B5EF4-FFF2-40B4-BE49-F238E27FC236}">
                <a16:creationId xmlns:a16="http://schemas.microsoft.com/office/drawing/2014/main" id="{342B2493-542D-40B7-B197-3D5F3AD588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16985" y="933258"/>
            <a:ext cx="4709311" cy="4709311"/>
          </a:xfrm>
          <a:prstGeom prst="rect">
            <a:avLst/>
          </a:prstGeom>
        </p:spPr>
      </p:pic>
    </p:spTree>
    <p:extLst>
      <p:ext uri="{BB962C8B-B14F-4D97-AF65-F5344CB8AC3E}">
        <p14:creationId xmlns:p14="http://schemas.microsoft.com/office/powerpoint/2010/main" val="2526175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C8882813-908E-4132-8188-8E229014EBFB}"/>
              </a:ext>
            </a:extLst>
          </p:cNvPr>
          <p:cNvSpPr>
            <a:spLocks noGrp="1"/>
          </p:cNvSpPr>
          <p:nvPr>
            <p:ph type="body" sz="quarter" idx="11"/>
          </p:nvPr>
        </p:nvSpPr>
        <p:spPr>
          <a:xfrm>
            <a:off x="734086" y="1152444"/>
            <a:ext cx="3932044" cy="2541961"/>
          </a:xfrm>
        </p:spPr>
        <p:txBody>
          <a:bodyPr/>
          <a:lstStyle/>
          <a:p>
            <a:r>
              <a:rPr lang="sv-SE" dirty="0"/>
              <a:t>Viktigt att göra sin </a:t>
            </a:r>
          </a:p>
          <a:p>
            <a:r>
              <a:rPr lang="sv-SE" dirty="0"/>
              <a:t>vilja känd</a:t>
            </a:r>
          </a:p>
        </p:txBody>
      </p:sp>
      <p:sp>
        <p:nvSpPr>
          <p:cNvPr id="4" name="Platshållare för text 3">
            <a:extLst>
              <a:ext uri="{FF2B5EF4-FFF2-40B4-BE49-F238E27FC236}">
                <a16:creationId xmlns:a16="http://schemas.microsoft.com/office/drawing/2014/main" id="{C09B3AB2-AA88-44E1-AEA8-9A0E9246A3D1}"/>
              </a:ext>
            </a:extLst>
          </p:cNvPr>
          <p:cNvSpPr>
            <a:spLocks noGrp="1"/>
          </p:cNvSpPr>
          <p:nvPr>
            <p:ph type="body" sz="quarter" idx="12"/>
          </p:nvPr>
        </p:nvSpPr>
        <p:spPr>
          <a:xfrm>
            <a:off x="725115" y="3240041"/>
            <a:ext cx="3932044" cy="2541961"/>
          </a:xfrm>
        </p:spPr>
        <p:txBody>
          <a:bodyPr/>
          <a:lstStyle/>
          <a:p>
            <a:r>
              <a:rPr lang="sv-SE" dirty="0"/>
              <a:t>Donationsregistret eller bara berätta för någon…</a:t>
            </a:r>
          </a:p>
        </p:txBody>
      </p:sp>
      <p:pic>
        <p:nvPicPr>
          <p:cNvPr id="6" name="Bild 5" descr="Internet">
            <a:extLst>
              <a:ext uri="{FF2B5EF4-FFF2-40B4-BE49-F238E27FC236}">
                <a16:creationId xmlns:a16="http://schemas.microsoft.com/office/drawing/2014/main" id="{CF9D43DB-D062-4AA1-B6E0-99E634410CE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46820" y="2942375"/>
            <a:ext cx="2624752" cy="2624752"/>
          </a:xfrm>
          <a:prstGeom prst="rect">
            <a:avLst/>
          </a:prstGeom>
        </p:spPr>
      </p:pic>
      <p:pic>
        <p:nvPicPr>
          <p:cNvPr id="8" name="Bild 7" descr="Cykel med människor">
            <a:extLst>
              <a:ext uri="{FF2B5EF4-FFF2-40B4-BE49-F238E27FC236}">
                <a16:creationId xmlns:a16="http://schemas.microsoft.com/office/drawing/2014/main" id="{DF265C6F-503A-4D2D-B03B-4E6416E04DD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37761" y="1179213"/>
            <a:ext cx="2903899" cy="2903899"/>
          </a:xfrm>
          <a:prstGeom prst="rect">
            <a:avLst/>
          </a:prstGeom>
        </p:spPr>
      </p:pic>
    </p:spTree>
    <p:extLst>
      <p:ext uri="{BB962C8B-B14F-4D97-AF65-F5344CB8AC3E}">
        <p14:creationId xmlns:p14="http://schemas.microsoft.com/office/powerpoint/2010/main" val="4099410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4F228C9-A6AF-426C-ACAC-B7790EF4F7E9}"/>
              </a:ext>
            </a:extLst>
          </p:cNvPr>
          <p:cNvSpPr>
            <a:spLocks noGrp="1"/>
          </p:cNvSpPr>
          <p:nvPr>
            <p:ph type="body" sz="quarter" idx="11"/>
          </p:nvPr>
        </p:nvSpPr>
        <p:spPr>
          <a:xfrm>
            <a:off x="734086" y="1197711"/>
            <a:ext cx="3932044" cy="2541961"/>
          </a:xfrm>
        </p:spPr>
        <p:txBody>
          <a:bodyPr/>
          <a:lstStyle/>
          <a:p>
            <a:r>
              <a:rPr lang="sv-SE" dirty="0"/>
              <a:t>Religion</a:t>
            </a:r>
          </a:p>
        </p:txBody>
      </p:sp>
      <p:sp>
        <p:nvSpPr>
          <p:cNvPr id="4" name="Platshållare för text 3">
            <a:extLst>
              <a:ext uri="{FF2B5EF4-FFF2-40B4-BE49-F238E27FC236}">
                <a16:creationId xmlns:a16="http://schemas.microsoft.com/office/drawing/2014/main" id="{48CD6B44-73A9-493D-9165-B30AEC102678}"/>
              </a:ext>
            </a:extLst>
          </p:cNvPr>
          <p:cNvSpPr>
            <a:spLocks noGrp="1"/>
          </p:cNvSpPr>
          <p:nvPr>
            <p:ph type="body" sz="quarter" idx="12"/>
          </p:nvPr>
        </p:nvSpPr>
        <p:spPr>
          <a:xfrm>
            <a:off x="725115" y="3167617"/>
            <a:ext cx="3932044" cy="2541961"/>
          </a:xfrm>
        </p:spPr>
        <p:txBody>
          <a:bodyPr/>
          <a:lstStyle/>
          <a:p>
            <a:r>
              <a:rPr lang="sv-SE" dirty="0"/>
              <a:t>Stöd för donation</a:t>
            </a:r>
          </a:p>
        </p:txBody>
      </p:sp>
      <p:pic>
        <p:nvPicPr>
          <p:cNvPr id="5" name="Bild 4" descr="Jordbruk">
            <a:extLst>
              <a:ext uri="{FF2B5EF4-FFF2-40B4-BE49-F238E27FC236}">
                <a16:creationId xmlns:a16="http://schemas.microsoft.com/office/drawing/2014/main" id="{0172ABDA-03DC-4EF1-B4D0-10FA1139BC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87353" y="1177705"/>
            <a:ext cx="3921659" cy="3921659"/>
          </a:xfrm>
          <a:prstGeom prst="rect">
            <a:avLst/>
          </a:prstGeom>
        </p:spPr>
      </p:pic>
    </p:spTree>
    <p:extLst>
      <p:ext uri="{BB962C8B-B14F-4D97-AF65-F5344CB8AC3E}">
        <p14:creationId xmlns:p14="http://schemas.microsoft.com/office/powerpoint/2010/main" val="504900211"/>
      </p:ext>
    </p:extLst>
  </p:cSld>
  <p:clrMapOvr>
    <a:masterClrMapping/>
  </p:clrMapOvr>
</p:sld>
</file>

<file path=ppt/theme/theme1.xml><?xml version="1.0" encoding="utf-8"?>
<a:theme xmlns:a="http://schemas.openxmlformats.org/drawingml/2006/main" name="FÖRSÄTTSBILD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UNKT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UBRIK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FOTO STOR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FOTO &amp; TEX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DIAGRAM">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OM BILD">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Anpassad formgivning">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BE0364020408AD45841B8CE6BA318243" ma:contentTypeVersion="13" ma:contentTypeDescription="Skapa ett nytt dokument." ma:contentTypeScope="" ma:versionID="6ab0f2ad700e9cf2bbb67e7d01593935">
  <xsd:schema xmlns:xsd="http://www.w3.org/2001/XMLSchema" xmlns:xs="http://www.w3.org/2001/XMLSchema" xmlns:p="http://schemas.microsoft.com/office/2006/metadata/properties" xmlns:ns3="8a1dde71-5e8f-4501-bf67-5fdb045c5dd8" xmlns:ns4="269f3ba9-f5b2-4163-b6e7-9ee9e1314a5c" targetNamespace="http://schemas.microsoft.com/office/2006/metadata/properties" ma:root="true" ma:fieldsID="006f4d4be4e5e28a0745b0ab4ee3dc5e" ns3:_="" ns4:_="">
    <xsd:import namespace="8a1dde71-5e8f-4501-bf67-5fdb045c5dd8"/>
    <xsd:import namespace="269f3ba9-f5b2-4163-b6e7-9ee9e1314a5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dde71-5e8f-4501-bf67-5fdb045c5dd8"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9f3ba9-f5b2-4163-b6e7-9ee9e1314a5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76B877-98FE-47C3-A15C-32D6AF860361}">
  <ds:schemaRefs>
    <ds:schemaRef ds:uri="http://purl.org/dc/elements/1.1/"/>
    <ds:schemaRef ds:uri="http://schemas.microsoft.com/office/2006/metadata/properties"/>
    <ds:schemaRef ds:uri="269f3ba9-f5b2-4163-b6e7-9ee9e1314a5c"/>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8a1dde71-5e8f-4501-bf67-5fdb045c5dd8"/>
    <ds:schemaRef ds:uri="http://www.w3.org/XML/1998/namespace"/>
  </ds:schemaRefs>
</ds:datastoreItem>
</file>

<file path=customXml/itemProps2.xml><?xml version="1.0" encoding="utf-8"?>
<ds:datastoreItem xmlns:ds="http://schemas.openxmlformats.org/officeDocument/2006/customXml" ds:itemID="{744014BA-1427-4C3C-830A-509D85EA2B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1dde71-5e8f-4501-bf67-5fdb045c5dd8"/>
    <ds:schemaRef ds:uri="269f3ba9-f5b2-4163-b6e7-9ee9e1314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42C9D81-CDEE-42A5-A100-D002B84446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2059</TotalTime>
  <Words>2129</Words>
  <Application>Microsoft Office PowerPoint</Application>
  <PresentationFormat>Bredbild</PresentationFormat>
  <Paragraphs>140</Paragraphs>
  <Slides>20</Slides>
  <Notes>20</Notes>
  <HiddenSlides>0</HiddenSlides>
  <MMClips>0</MMClips>
  <ScaleCrop>false</ScaleCrop>
  <HeadingPairs>
    <vt:vector size="6" baseType="variant">
      <vt:variant>
        <vt:lpstr>Använt teckensnitt</vt:lpstr>
      </vt:variant>
      <vt:variant>
        <vt:i4>5</vt:i4>
      </vt:variant>
      <vt:variant>
        <vt:lpstr>Tema</vt:lpstr>
      </vt:variant>
      <vt:variant>
        <vt:i4>8</vt:i4>
      </vt:variant>
      <vt:variant>
        <vt:lpstr>Bildrubriker</vt:lpstr>
      </vt:variant>
      <vt:variant>
        <vt:i4>20</vt:i4>
      </vt:variant>
    </vt:vector>
  </HeadingPairs>
  <TitlesOfParts>
    <vt:vector size="33" baseType="lpstr">
      <vt:lpstr>Arial</vt:lpstr>
      <vt:lpstr>Calibri</vt:lpstr>
      <vt:lpstr>Calibri Light</vt:lpstr>
      <vt:lpstr>Tw Cen MT</vt:lpstr>
      <vt:lpstr>Wingdings</vt:lpstr>
      <vt:lpstr>FÖRSÄTTSBILDER</vt:lpstr>
      <vt:lpstr>PUNKTER</vt:lpstr>
      <vt:lpstr>RUBRIKER</vt:lpstr>
      <vt:lpstr>FOTO STORT</vt:lpstr>
      <vt:lpstr>FOTO &amp; TEXT</vt:lpstr>
      <vt:lpstr>DIAGRAM</vt:lpstr>
      <vt:lpstr>TOM BILD</vt:lpstr>
      <vt:lpstr>Anpassad formgivning</vt:lpstr>
      <vt:lpstr>PowerPoint-presentation</vt:lpstr>
      <vt:lpstr>PowerPoint-presentation</vt:lpstr>
      <vt:lpstr>PowerPoint-presentation</vt:lpstr>
      <vt:lpstr>Antal avlidna donatorer i Sverige</vt:lpstr>
      <vt:lpstr>Människor som väntar på organ – ca 800 årligen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Vad kan man donera</vt:lpstr>
      <vt:lpstr>Vad har orsakat donatorernas död?</vt:lpstr>
      <vt:lpstr>Övergripande organisation</vt:lpstr>
      <vt:lpstr>PowerPoint-presentation</vt:lpstr>
      <vt:lpstr>PowerPoint-presentation</vt:lpstr>
      <vt:lpstr>FÖR KONTAKT ELLER FRÅGOR KRING DENNA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Linda Gyllström Krekula</dc:creator>
  <cp:lastModifiedBy>Linda Gyllström Krekula</cp:lastModifiedBy>
  <cp:revision>109</cp:revision>
  <dcterms:created xsi:type="dcterms:W3CDTF">2020-06-04T07:02:12Z</dcterms:created>
  <dcterms:modified xsi:type="dcterms:W3CDTF">2021-02-12T12:33:50Z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0x010100BE0364020408AD45841B8CE6BA318243</vt:lpwstr>
  </property>
</Properties>
</file>