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11.xml" ContentType="application/vnd.openxmlformats-officedocument.presentationml.slideLayout+xml"/>
  <Override PartName="/ppt/theme/theme7.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648" r:id="rId5"/>
    <p:sldMasterId id="2147483662" r:id="rId6"/>
    <p:sldMasterId id="2147483666" r:id="rId7"/>
    <p:sldMasterId id="2147483650" r:id="rId8"/>
    <p:sldMasterId id="2147483655" r:id="rId9"/>
    <p:sldMasterId id="2147483685" r:id="rId10"/>
    <p:sldMasterId id="2147483673" r:id="rId11"/>
  </p:sldMasterIdLst>
  <p:notesMasterIdLst>
    <p:notesMasterId r:id="rId32"/>
  </p:notesMasterIdLst>
  <p:handoutMasterIdLst>
    <p:handoutMasterId r:id="rId33"/>
  </p:handoutMasterIdLst>
  <p:sldIdLst>
    <p:sldId id="261" r:id="rId12"/>
    <p:sldId id="406" r:id="rId13"/>
    <p:sldId id="409" r:id="rId14"/>
    <p:sldId id="417" r:id="rId15"/>
    <p:sldId id="366" r:id="rId16"/>
    <p:sldId id="410" r:id="rId17"/>
    <p:sldId id="412" r:id="rId18"/>
    <p:sldId id="411" r:id="rId19"/>
    <p:sldId id="1795" r:id="rId20"/>
    <p:sldId id="358" r:id="rId21"/>
    <p:sldId id="420" r:id="rId22"/>
    <p:sldId id="1796" r:id="rId23"/>
    <p:sldId id="421" r:id="rId24"/>
    <p:sldId id="419" r:id="rId25"/>
    <p:sldId id="415" r:id="rId26"/>
    <p:sldId id="416" r:id="rId27"/>
    <p:sldId id="405" r:id="rId28"/>
    <p:sldId id="267" r:id="rId29"/>
    <p:sldId id="422" r:id="rId30"/>
    <p:sldId id="280" r:id="rId3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B2B2B2"/>
    <a:srgbClr val="F18798"/>
    <a:srgbClr val="95C11F"/>
    <a:srgbClr val="000000"/>
    <a:srgbClr val="45AC34"/>
    <a:srgbClr val="00ADD9"/>
    <a:srgbClr val="F5ACB8"/>
    <a:srgbClr val="3BAF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64568" autoAdjust="0"/>
  </p:normalViewPr>
  <p:slideViewPr>
    <p:cSldViewPr snapToGrid="0">
      <p:cViewPr varScale="1">
        <p:scale>
          <a:sx n="82" d="100"/>
          <a:sy n="82" d="100"/>
        </p:scale>
        <p:origin x="912" y="96"/>
      </p:cViewPr>
      <p:guideLst/>
    </p:cSldViewPr>
  </p:slideViewPr>
  <p:outlineViewPr>
    <p:cViewPr>
      <p:scale>
        <a:sx n="33" d="100"/>
        <a:sy n="33" d="100"/>
      </p:scale>
      <p:origin x="0" y="-8724"/>
    </p:cViewPr>
  </p:outlineViewPr>
  <p:notesTextViewPr>
    <p:cViewPr>
      <p:scale>
        <a:sx n="1" d="1"/>
        <a:sy n="1" d="1"/>
      </p:scale>
      <p:origin x="0" y="0"/>
    </p:cViewPr>
  </p:notesTextViewPr>
  <p:sorterViewPr>
    <p:cViewPr varScale="1">
      <p:scale>
        <a:sx n="1" d="1"/>
        <a:sy n="1" d="1"/>
      </p:scale>
      <p:origin x="0" y="0"/>
    </p:cViewPr>
  </p:sorterViewPr>
  <p:notesViewPr>
    <p:cSldViewPr snapToGrid="0">
      <p:cViewPr>
        <p:scale>
          <a:sx n="96" d="100"/>
          <a:sy n="96" d="100"/>
        </p:scale>
        <p:origin x="1464" y="-8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121194288593947E-2"/>
          <c:y val="4.6874997116449491E-2"/>
          <c:w val="0.87525014711909999"/>
          <c:h val="0.84491241111513216"/>
        </c:manualLayout>
      </c:layout>
      <c:barChart>
        <c:barDir val="col"/>
        <c:grouping val="clustered"/>
        <c:varyColors val="0"/>
        <c:ser>
          <c:idx val="0"/>
          <c:order val="0"/>
          <c:tx>
            <c:strRef>
              <c:f>Blad1!$B$1</c:f>
              <c:strCache>
                <c:ptCount val="1"/>
                <c:pt idx="0">
                  <c:v>Serie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403-4A49-9D4A-27719F1F596A}"/>
            </c:ext>
          </c:extLst>
        </c:ser>
        <c:ser>
          <c:idx val="1"/>
          <c:order val="1"/>
          <c:tx>
            <c:strRef>
              <c:f>Blad1!$C$1</c:f>
              <c:strCache>
                <c:ptCount val="1"/>
                <c:pt idx="0">
                  <c:v>Serie 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403-4A49-9D4A-27719F1F596A}"/>
            </c:ext>
          </c:extLst>
        </c:ser>
        <c:ser>
          <c:idx val="2"/>
          <c:order val="2"/>
          <c:tx>
            <c:strRef>
              <c:f>Blad1!$D$1</c:f>
              <c:strCache>
                <c:ptCount val="1"/>
                <c:pt idx="0">
                  <c:v>Serie 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403-4A49-9D4A-27719F1F596A}"/>
            </c:ext>
          </c:extLst>
        </c:ser>
        <c:dLbls>
          <c:dLblPos val="outEnd"/>
          <c:showLegendKey val="0"/>
          <c:showVal val="1"/>
          <c:showCatName val="0"/>
          <c:showSerName val="0"/>
          <c:showPercent val="0"/>
          <c:showBubbleSize val="0"/>
        </c:dLbls>
        <c:gapWidth val="219"/>
        <c:overlap val="-27"/>
        <c:axId val="624952968"/>
        <c:axId val="623848440"/>
      </c:barChart>
      <c:catAx>
        <c:axId val="62495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623848440"/>
        <c:crosses val="autoZero"/>
        <c:auto val="1"/>
        <c:lblAlgn val="ctr"/>
        <c:lblOffset val="100"/>
        <c:noMultiLvlLbl val="0"/>
      </c:catAx>
      <c:valAx>
        <c:axId val="623848440"/>
        <c:scaling>
          <c:orientation val="minMax"/>
        </c:scaling>
        <c:delete val="1"/>
        <c:axPos val="l"/>
        <c:numFmt formatCode="General" sourceLinked="1"/>
        <c:majorTickMark val="none"/>
        <c:minorTickMark val="none"/>
        <c:tickLblPos val="nextTo"/>
        <c:crossAx val="624952968"/>
        <c:crosses val="autoZero"/>
        <c:crossBetween val="between"/>
      </c:valAx>
      <c:spPr>
        <a:noFill/>
        <a:ln>
          <a:noFill/>
        </a:ln>
        <a:effectLst/>
      </c:spPr>
    </c:plotArea>
    <c:legend>
      <c:legendPos val="b"/>
      <c:layout>
        <c:manualLayout>
          <c:xMode val="edge"/>
          <c:yMode val="edge"/>
          <c:x val="0.85881497661027073"/>
          <c:y val="0.69656891630358542"/>
          <c:w val="0.11403573265212552"/>
          <c:h val="0.2026498398960482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Serie 1</c:v>
                </c:pt>
              </c:strCache>
            </c:strRef>
          </c:tx>
          <c:dPt>
            <c:idx val="0"/>
            <c:bubble3D val="0"/>
            <c:spPr>
              <a:solidFill>
                <a:schemeClr val="accent4"/>
              </a:solidFill>
              <a:ln>
                <a:noFill/>
              </a:ln>
              <a:effectLst/>
            </c:spPr>
            <c:extLst>
              <c:ext xmlns:c16="http://schemas.microsoft.com/office/drawing/2014/chart" uri="{C3380CC4-5D6E-409C-BE32-E72D297353CC}">
                <c16:uniqueId val="{00000004-FC29-4C5F-A7FC-7E760B397859}"/>
              </c:ext>
            </c:extLst>
          </c:dPt>
          <c:dPt>
            <c:idx val="1"/>
            <c:bubble3D val="0"/>
            <c:spPr>
              <a:solidFill>
                <a:schemeClr val="accent2"/>
              </a:solidFill>
              <a:ln>
                <a:noFill/>
              </a:ln>
              <a:effectLst/>
            </c:spPr>
            <c:extLst>
              <c:ext xmlns:c16="http://schemas.microsoft.com/office/drawing/2014/chart" uri="{C3380CC4-5D6E-409C-BE32-E72D297353CC}">
                <c16:uniqueId val="{00000005-FC29-4C5F-A7FC-7E760B397859}"/>
              </c:ext>
            </c:extLst>
          </c:dPt>
          <c:dPt>
            <c:idx val="2"/>
            <c:bubble3D val="0"/>
            <c:spPr>
              <a:solidFill>
                <a:schemeClr val="accent5"/>
              </a:solidFill>
              <a:ln>
                <a:noFill/>
              </a:ln>
              <a:effectLst/>
            </c:spPr>
            <c:extLst>
              <c:ext xmlns:c16="http://schemas.microsoft.com/office/drawing/2014/chart" uri="{C3380CC4-5D6E-409C-BE32-E72D297353CC}">
                <c16:uniqueId val="{00000006-FC29-4C5F-A7FC-7E760B397859}"/>
              </c:ext>
            </c:extLst>
          </c:dPt>
          <c:dLbls>
            <c:dLbl>
              <c:idx val="1"/>
              <c:layout>
                <c:manualLayout>
                  <c:x val="-3.5060097856077339E-2"/>
                  <c:y val="0"/>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0.10256874787432327"/>
                      <c:h val="6.8405699457728536E-2"/>
                    </c:manualLayout>
                  </c15:layout>
                </c:ext>
                <c:ext xmlns:c16="http://schemas.microsoft.com/office/drawing/2014/chart" uri="{C3380CC4-5D6E-409C-BE32-E72D297353CC}">
                  <c16:uniqueId val="{00000005-FC29-4C5F-A7FC-7E760B397859}"/>
                </c:ext>
              </c:extLst>
            </c:dLbl>
            <c:dLbl>
              <c:idx val="2"/>
              <c:layout>
                <c:manualLayout>
                  <c:x val="-2.9539799387805109E-2"/>
                  <c:y val="-8.21688788282936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29-4C5F-A7FC-7E760B397859}"/>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Blad1!$A$2:$A$4</c:f>
              <c:strCache>
                <c:ptCount val="3"/>
                <c:pt idx="0">
                  <c:v>Intrakraniell blödning</c:v>
                </c:pt>
                <c:pt idx="1">
                  <c:v>Trauma</c:v>
                </c:pt>
                <c:pt idx="2">
                  <c:v>Övrigt</c:v>
                </c:pt>
              </c:strCache>
            </c:strRef>
          </c:cat>
          <c:val>
            <c:numRef>
              <c:f>Blad1!$B$2:$B$4</c:f>
              <c:numCache>
                <c:formatCode>General</c:formatCode>
                <c:ptCount val="3"/>
                <c:pt idx="0">
                  <c:v>54</c:v>
                </c:pt>
                <c:pt idx="1">
                  <c:v>13</c:v>
                </c:pt>
                <c:pt idx="2">
                  <c:v>33</c:v>
                </c:pt>
              </c:numCache>
            </c:numRef>
          </c:val>
          <c:extLst>
            <c:ext xmlns:c16="http://schemas.microsoft.com/office/drawing/2014/chart" uri="{C3380CC4-5D6E-409C-BE32-E72D297353CC}">
              <c16:uniqueId val="{00000000-FC29-4C5F-A7FC-7E760B397859}"/>
            </c:ext>
          </c:extLst>
        </c:ser>
        <c:dLbls>
          <c:dLblPos val="outEnd"/>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6F4BDF-BB44-466A-9DC2-A79D292B6FD7}" type="doc">
      <dgm:prSet loTypeId="urn:microsoft.com/office/officeart/2005/8/layout/pyramid3" loCatId="pyramid" qsTypeId="urn:microsoft.com/office/officeart/2005/8/quickstyle/simple1" qsCatId="simple" csTypeId="urn:microsoft.com/office/officeart/2005/8/colors/colorful1" csCatId="colorful" phldr="1"/>
      <dgm:spPr/>
    </dgm:pt>
    <dgm:pt modelId="{154619ED-8B8D-40D0-845D-672B84FFE1A7}">
      <dgm:prSet phldrT="[Text]"/>
      <dgm:spPr>
        <a:solidFill>
          <a:schemeClr val="accent2"/>
        </a:solidFill>
      </dgm:spPr>
      <dgm:t>
        <a:bodyPr/>
        <a:lstStyle/>
        <a:p>
          <a:r>
            <a:rPr lang="sv-SE" b="1" dirty="0">
              <a:solidFill>
                <a:schemeClr val="bg1"/>
              </a:solidFill>
            </a:rPr>
            <a:t>Ca 90 000 avlider varje år</a:t>
          </a:r>
        </a:p>
      </dgm:t>
    </dgm:pt>
    <dgm:pt modelId="{4D834186-DBFC-400F-9231-52445716267B}" type="parTrans" cxnId="{A4317F43-12EF-4D4D-97A9-D6CD37BE0D79}">
      <dgm:prSet/>
      <dgm:spPr/>
      <dgm:t>
        <a:bodyPr/>
        <a:lstStyle/>
        <a:p>
          <a:endParaRPr lang="sv-SE"/>
        </a:p>
      </dgm:t>
    </dgm:pt>
    <dgm:pt modelId="{604251CD-B2BB-4E3A-B273-B1F3F188CF6C}" type="sibTrans" cxnId="{A4317F43-12EF-4D4D-97A9-D6CD37BE0D79}">
      <dgm:prSet/>
      <dgm:spPr/>
      <dgm:t>
        <a:bodyPr/>
        <a:lstStyle/>
        <a:p>
          <a:endParaRPr lang="sv-SE"/>
        </a:p>
      </dgm:t>
    </dgm:pt>
    <dgm:pt modelId="{65D13C2C-4A4A-4860-A893-8794C11AFAC1}">
      <dgm:prSet phldrT="[Text]"/>
      <dgm:spPr>
        <a:solidFill>
          <a:schemeClr val="accent5"/>
        </a:solidFill>
      </dgm:spPr>
      <dgm:t>
        <a:bodyPr/>
        <a:lstStyle/>
        <a:p>
          <a:r>
            <a:rPr lang="sv-SE" dirty="0">
              <a:solidFill>
                <a:schemeClr val="tx1">
                  <a:lumMod val="85000"/>
                  <a:lumOff val="15000"/>
                </a:schemeClr>
              </a:solidFill>
            </a:rPr>
            <a:t>Över 800 avlider på </a:t>
          </a:r>
          <a:r>
            <a:rPr lang="sv-SE" b="0" dirty="0">
              <a:solidFill>
                <a:schemeClr val="tx1">
                  <a:lumMod val="85000"/>
                  <a:lumOff val="15000"/>
                </a:schemeClr>
              </a:solidFill>
            </a:rPr>
            <a:t>ett</a:t>
          </a:r>
          <a:r>
            <a:rPr lang="sv-SE" dirty="0">
              <a:solidFill>
                <a:schemeClr val="tx1">
                  <a:lumMod val="85000"/>
                  <a:lumOff val="15000"/>
                </a:schemeClr>
              </a:solidFill>
            </a:rPr>
            <a:t> sätt som möjliggör donation</a:t>
          </a:r>
        </a:p>
      </dgm:t>
    </dgm:pt>
    <dgm:pt modelId="{05BFBF80-F2E1-408A-855E-D2F0EE51F379}" type="parTrans" cxnId="{55F1A369-0D3F-4160-BF11-50B39BBB2A4A}">
      <dgm:prSet/>
      <dgm:spPr/>
      <dgm:t>
        <a:bodyPr/>
        <a:lstStyle/>
        <a:p>
          <a:endParaRPr lang="sv-SE"/>
        </a:p>
      </dgm:t>
    </dgm:pt>
    <dgm:pt modelId="{36C952C7-A336-4752-BB98-053A38FE8398}" type="sibTrans" cxnId="{55F1A369-0D3F-4160-BF11-50B39BBB2A4A}">
      <dgm:prSet/>
      <dgm:spPr/>
      <dgm:t>
        <a:bodyPr/>
        <a:lstStyle/>
        <a:p>
          <a:endParaRPr lang="sv-SE"/>
        </a:p>
      </dgm:t>
    </dgm:pt>
    <dgm:pt modelId="{E1724A03-C871-4607-91B4-BD44EF40EE03}">
      <dgm:prSet phldrT="[Text]"/>
      <dgm:spPr/>
      <dgm:t>
        <a:bodyPr/>
        <a:lstStyle/>
        <a:p>
          <a:r>
            <a:rPr lang="sv-SE" dirty="0">
              <a:solidFill>
                <a:schemeClr val="tx1">
                  <a:lumMod val="85000"/>
                  <a:lumOff val="15000"/>
                </a:schemeClr>
              </a:solidFill>
            </a:rPr>
            <a:t>Som flest har 258 människor donerat organ</a:t>
          </a:r>
        </a:p>
      </dgm:t>
    </dgm:pt>
    <dgm:pt modelId="{6A6FF63E-1D6A-4721-AB31-623BD38E6AC0}" type="parTrans" cxnId="{C4AAC451-0B5D-4314-A171-B6CB07FB44BA}">
      <dgm:prSet/>
      <dgm:spPr/>
      <dgm:t>
        <a:bodyPr/>
        <a:lstStyle/>
        <a:p>
          <a:endParaRPr lang="sv-SE"/>
        </a:p>
      </dgm:t>
    </dgm:pt>
    <dgm:pt modelId="{7A0AA1B2-4E2E-45E8-B180-9B8DCA79331F}" type="sibTrans" cxnId="{C4AAC451-0B5D-4314-A171-B6CB07FB44BA}">
      <dgm:prSet/>
      <dgm:spPr/>
      <dgm:t>
        <a:bodyPr/>
        <a:lstStyle/>
        <a:p>
          <a:endParaRPr lang="sv-SE"/>
        </a:p>
      </dgm:t>
    </dgm:pt>
    <dgm:pt modelId="{39FBFDC8-AD55-47ED-8EEA-B33F70279F94}" type="pres">
      <dgm:prSet presAssocID="{716F4BDF-BB44-466A-9DC2-A79D292B6FD7}" presName="Name0" presStyleCnt="0">
        <dgm:presLayoutVars>
          <dgm:dir/>
          <dgm:animLvl val="lvl"/>
          <dgm:resizeHandles val="exact"/>
        </dgm:presLayoutVars>
      </dgm:prSet>
      <dgm:spPr/>
    </dgm:pt>
    <dgm:pt modelId="{5A61E110-4914-4C01-B75E-18CAC5D312D7}" type="pres">
      <dgm:prSet presAssocID="{154619ED-8B8D-40D0-845D-672B84FFE1A7}" presName="Name8" presStyleCnt="0"/>
      <dgm:spPr/>
    </dgm:pt>
    <dgm:pt modelId="{0BA67BE0-7023-4ABA-BF03-37ABA4A48B6C}" type="pres">
      <dgm:prSet presAssocID="{154619ED-8B8D-40D0-845D-672B84FFE1A7}" presName="level" presStyleLbl="node1" presStyleIdx="0" presStyleCnt="3">
        <dgm:presLayoutVars>
          <dgm:chMax val="1"/>
          <dgm:bulletEnabled val="1"/>
        </dgm:presLayoutVars>
      </dgm:prSet>
      <dgm:spPr/>
    </dgm:pt>
    <dgm:pt modelId="{4A6AE0BB-3343-41DC-8F0C-CF49FF728772}" type="pres">
      <dgm:prSet presAssocID="{154619ED-8B8D-40D0-845D-672B84FFE1A7}" presName="levelTx" presStyleLbl="revTx" presStyleIdx="0" presStyleCnt="0">
        <dgm:presLayoutVars>
          <dgm:chMax val="1"/>
          <dgm:bulletEnabled val="1"/>
        </dgm:presLayoutVars>
      </dgm:prSet>
      <dgm:spPr/>
    </dgm:pt>
    <dgm:pt modelId="{29FACF26-7508-4018-93CE-2A9B94729362}" type="pres">
      <dgm:prSet presAssocID="{65D13C2C-4A4A-4860-A893-8794C11AFAC1}" presName="Name8" presStyleCnt="0"/>
      <dgm:spPr/>
    </dgm:pt>
    <dgm:pt modelId="{5BE477E4-57FB-40E5-8618-35DF2522445D}" type="pres">
      <dgm:prSet presAssocID="{65D13C2C-4A4A-4860-A893-8794C11AFAC1}" presName="level" presStyleLbl="node1" presStyleIdx="1" presStyleCnt="3">
        <dgm:presLayoutVars>
          <dgm:chMax val="1"/>
          <dgm:bulletEnabled val="1"/>
        </dgm:presLayoutVars>
      </dgm:prSet>
      <dgm:spPr/>
    </dgm:pt>
    <dgm:pt modelId="{C4D8C05D-087D-4CC0-B07B-B4C381860C68}" type="pres">
      <dgm:prSet presAssocID="{65D13C2C-4A4A-4860-A893-8794C11AFAC1}" presName="levelTx" presStyleLbl="revTx" presStyleIdx="0" presStyleCnt="0">
        <dgm:presLayoutVars>
          <dgm:chMax val="1"/>
          <dgm:bulletEnabled val="1"/>
        </dgm:presLayoutVars>
      </dgm:prSet>
      <dgm:spPr/>
    </dgm:pt>
    <dgm:pt modelId="{0E52EA91-C565-4756-9097-8822CE07F59A}" type="pres">
      <dgm:prSet presAssocID="{E1724A03-C871-4607-91B4-BD44EF40EE03}" presName="Name8" presStyleCnt="0"/>
      <dgm:spPr/>
    </dgm:pt>
    <dgm:pt modelId="{A3470B6B-60DB-4E5E-B5C7-5FD37DCA5264}" type="pres">
      <dgm:prSet presAssocID="{E1724A03-C871-4607-91B4-BD44EF40EE03}" presName="level" presStyleLbl="node1" presStyleIdx="2" presStyleCnt="3" custLinFactNeighborX="313">
        <dgm:presLayoutVars>
          <dgm:chMax val="1"/>
          <dgm:bulletEnabled val="1"/>
        </dgm:presLayoutVars>
      </dgm:prSet>
      <dgm:spPr/>
    </dgm:pt>
    <dgm:pt modelId="{287A8264-4261-4FE2-9F87-F67DF5D2036A}" type="pres">
      <dgm:prSet presAssocID="{E1724A03-C871-4607-91B4-BD44EF40EE03}" presName="levelTx" presStyleLbl="revTx" presStyleIdx="0" presStyleCnt="0">
        <dgm:presLayoutVars>
          <dgm:chMax val="1"/>
          <dgm:bulletEnabled val="1"/>
        </dgm:presLayoutVars>
      </dgm:prSet>
      <dgm:spPr/>
    </dgm:pt>
  </dgm:ptLst>
  <dgm:cxnLst>
    <dgm:cxn modelId="{820AA240-3921-4376-A487-A891A4473F79}" type="presOf" srcId="{154619ED-8B8D-40D0-845D-672B84FFE1A7}" destId="{0BA67BE0-7023-4ABA-BF03-37ABA4A48B6C}" srcOrd="0" destOrd="0" presId="urn:microsoft.com/office/officeart/2005/8/layout/pyramid3"/>
    <dgm:cxn modelId="{A4317F43-12EF-4D4D-97A9-D6CD37BE0D79}" srcId="{716F4BDF-BB44-466A-9DC2-A79D292B6FD7}" destId="{154619ED-8B8D-40D0-845D-672B84FFE1A7}" srcOrd="0" destOrd="0" parTransId="{4D834186-DBFC-400F-9231-52445716267B}" sibTransId="{604251CD-B2BB-4E3A-B273-B1F3F188CF6C}"/>
    <dgm:cxn modelId="{55F1A369-0D3F-4160-BF11-50B39BBB2A4A}" srcId="{716F4BDF-BB44-466A-9DC2-A79D292B6FD7}" destId="{65D13C2C-4A4A-4860-A893-8794C11AFAC1}" srcOrd="1" destOrd="0" parTransId="{05BFBF80-F2E1-408A-855E-D2F0EE51F379}" sibTransId="{36C952C7-A336-4752-BB98-053A38FE8398}"/>
    <dgm:cxn modelId="{4DAF6E6D-F8C8-4FEF-956A-0A2F62469459}" type="presOf" srcId="{E1724A03-C871-4607-91B4-BD44EF40EE03}" destId="{A3470B6B-60DB-4E5E-B5C7-5FD37DCA5264}" srcOrd="0" destOrd="0" presId="urn:microsoft.com/office/officeart/2005/8/layout/pyramid3"/>
    <dgm:cxn modelId="{C4AAC451-0B5D-4314-A171-B6CB07FB44BA}" srcId="{716F4BDF-BB44-466A-9DC2-A79D292B6FD7}" destId="{E1724A03-C871-4607-91B4-BD44EF40EE03}" srcOrd="2" destOrd="0" parTransId="{6A6FF63E-1D6A-4721-AB31-623BD38E6AC0}" sibTransId="{7A0AA1B2-4E2E-45E8-B180-9B8DCA79331F}"/>
    <dgm:cxn modelId="{4CEF6277-49BA-498E-ABB2-08E24018816F}" type="presOf" srcId="{65D13C2C-4A4A-4860-A893-8794C11AFAC1}" destId="{C4D8C05D-087D-4CC0-B07B-B4C381860C68}" srcOrd="1" destOrd="0" presId="urn:microsoft.com/office/officeart/2005/8/layout/pyramid3"/>
    <dgm:cxn modelId="{8D807586-CF0A-49F6-8841-D8BC5D6B64F6}" type="presOf" srcId="{E1724A03-C871-4607-91B4-BD44EF40EE03}" destId="{287A8264-4261-4FE2-9F87-F67DF5D2036A}" srcOrd="1" destOrd="0" presId="urn:microsoft.com/office/officeart/2005/8/layout/pyramid3"/>
    <dgm:cxn modelId="{762D1A8D-8192-4BD3-84D9-0842B44F3D00}" type="presOf" srcId="{154619ED-8B8D-40D0-845D-672B84FFE1A7}" destId="{4A6AE0BB-3343-41DC-8F0C-CF49FF728772}" srcOrd="1" destOrd="0" presId="urn:microsoft.com/office/officeart/2005/8/layout/pyramid3"/>
    <dgm:cxn modelId="{190045C8-7378-489E-8AED-1A8339B8722E}" type="presOf" srcId="{65D13C2C-4A4A-4860-A893-8794C11AFAC1}" destId="{5BE477E4-57FB-40E5-8618-35DF2522445D}" srcOrd="0" destOrd="0" presId="urn:microsoft.com/office/officeart/2005/8/layout/pyramid3"/>
    <dgm:cxn modelId="{0ABA0DD5-A0FF-4041-BAF9-A9919B34E2B0}" type="presOf" srcId="{716F4BDF-BB44-466A-9DC2-A79D292B6FD7}" destId="{39FBFDC8-AD55-47ED-8EEA-B33F70279F94}" srcOrd="0" destOrd="0" presId="urn:microsoft.com/office/officeart/2005/8/layout/pyramid3"/>
    <dgm:cxn modelId="{81B7C8BA-D496-452F-B5EC-E3199D821A8E}" type="presParOf" srcId="{39FBFDC8-AD55-47ED-8EEA-B33F70279F94}" destId="{5A61E110-4914-4C01-B75E-18CAC5D312D7}" srcOrd="0" destOrd="0" presId="urn:microsoft.com/office/officeart/2005/8/layout/pyramid3"/>
    <dgm:cxn modelId="{32CA8C60-3435-4E44-A601-1A0529231F44}" type="presParOf" srcId="{5A61E110-4914-4C01-B75E-18CAC5D312D7}" destId="{0BA67BE0-7023-4ABA-BF03-37ABA4A48B6C}" srcOrd="0" destOrd="0" presId="urn:microsoft.com/office/officeart/2005/8/layout/pyramid3"/>
    <dgm:cxn modelId="{4980D444-E0DF-430F-82E9-53A933A5BDC5}" type="presParOf" srcId="{5A61E110-4914-4C01-B75E-18CAC5D312D7}" destId="{4A6AE0BB-3343-41DC-8F0C-CF49FF728772}" srcOrd="1" destOrd="0" presId="urn:microsoft.com/office/officeart/2005/8/layout/pyramid3"/>
    <dgm:cxn modelId="{AE62F5BF-3303-441E-9279-6715F1D35DC9}" type="presParOf" srcId="{39FBFDC8-AD55-47ED-8EEA-B33F70279F94}" destId="{29FACF26-7508-4018-93CE-2A9B94729362}" srcOrd="1" destOrd="0" presId="urn:microsoft.com/office/officeart/2005/8/layout/pyramid3"/>
    <dgm:cxn modelId="{6D7C4D74-E50F-44D8-B820-731DB305C702}" type="presParOf" srcId="{29FACF26-7508-4018-93CE-2A9B94729362}" destId="{5BE477E4-57FB-40E5-8618-35DF2522445D}" srcOrd="0" destOrd="0" presId="urn:microsoft.com/office/officeart/2005/8/layout/pyramid3"/>
    <dgm:cxn modelId="{96628017-9788-44DB-8E27-DB5564F74F62}" type="presParOf" srcId="{29FACF26-7508-4018-93CE-2A9B94729362}" destId="{C4D8C05D-087D-4CC0-B07B-B4C381860C68}" srcOrd="1" destOrd="0" presId="urn:microsoft.com/office/officeart/2005/8/layout/pyramid3"/>
    <dgm:cxn modelId="{B827A7AD-7DFC-4129-A70A-D4D3D08D62A0}" type="presParOf" srcId="{39FBFDC8-AD55-47ED-8EEA-B33F70279F94}" destId="{0E52EA91-C565-4756-9097-8822CE07F59A}" srcOrd="2" destOrd="0" presId="urn:microsoft.com/office/officeart/2005/8/layout/pyramid3"/>
    <dgm:cxn modelId="{206C2FE7-4ECF-4470-9C96-F802DD8B218F}" type="presParOf" srcId="{0E52EA91-C565-4756-9097-8822CE07F59A}" destId="{A3470B6B-60DB-4E5E-B5C7-5FD37DCA5264}" srcOrd="0" destOrd="0" presId="urn:microsoft.com/office/officeart/2005/8/layout/pyramid3"/>
    <dgm:cxn modelId="{1EAA694A-5B6D-495E-A6F0-CEB0181B2E98}" type="presParOf" srcId="{0E52EA91-C565-4756-9097-8822CE07F59A}" destId="{287A8264-4261-4FE2-9F87-F67DF5D2036A}"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67BE0-7023-4ABA-BF03-37ABA4A48B6C}">
      <dsp:nvSpPr>
        <dsp:cNvPr id="0" name=""/>
        <dsp:cNvSpPr/>
      </dsp:nvSpPr>
      <dsp:spPr>
        <a:xfrm rot="10800000">
          <a:off x="0" y="0"/>
          <a:ext cx="4913327" cy="1202670"/>
        </a:xfrm>
        <a:prstGeom prst="trapezoid">
          <a:avLst>
            <a:gd name="adj" fmla="val 68089"/>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sv-SE" sz="2000" b="1" kern="1200" dirty="0">
              <a:solidFill>
                <a:schemeClr val="bg1"/>
              </a:solidFill>
            </a:rPr>
            <a:t>Ca 90 000 avlider varje år</a:t>
          </a:r>
        </a:p>
      </dsp:txBody>
      <dsp:txXfrm rot="-10800000">
        <a:off x="859832" y="0"/>
        <a:ext cx="3193662" cy="1202670"/>
      </dsp:txXfrm>
    </dsp:sp>
    <dsp:sp modelId="{5BE477E4-57FB-40E5-8618-35DF2522445D}">
      <dsp:nvSpPr>
        <dsp:cNvPr id="0" name=""/>
        <dsp:cNvSpPr/>
      </dsp:nvSpPr>
      <dsp:spPr>
        <a:xfrm rot="10800000">
          <a:off x="818887" y="1202670"/>
          <a:ext cx="3275551" cy="1202670"/>
        </a:xfrm>
        <a:prstGeom prst="trapezoid">
          <a:avLst>
            <a:gd name="adj" fmla="val 68089"/>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sv-SE" sz="2000" kern="1200" dirty="0">
              <a:solidFill>
                <a:schemeClr val="tx1">
                  <a:lumMod val="85000"/>
                  <a:lumOff val="15000"/>
                </a:schemeClr>
              </a:solidFill>
            </a:rPr>
            <a:t>Över 800 avlider på </a:t>
          </a:r>
          <a:r>
            <a:rPr lang="sv-SE" sz="2000" b="0" kern="1200" dirty="0">
              <a:solidFill>
                <a:schemeClr val="tx1">
                  <a:lumMod val="85000"/>
                  <a:lumOff val="15000"/>
                </a:schemeClr>
              </a:solidFill>
            </a:rPr>
            <a:t>ett</a:t>
          </a:r>
          <a:r>
            <a:rPr lang="sv-SE" sz="2000" kern="1200" dirty="0">
              <a:solidFill>
                <a:schemeClr val="tx1">
                  <a:lumMod val="85000"/>
                  <a:lumOff val="15000"/>
                </a:schemeClr>
              </a:solidFill>
            </a:rPr>
            <a:t> sätt som möjliggör donation</a:t>
          </a:r>
        </a:p>
      </dsp:txBody>
      <dsp:txXfrm rot="-10800000">
        <a:off x="1392109" y="1202670"/>
        <a:ext cx="2129108" cy="1202670"/>
      </dsp:txXfrm>
    </dsp:sp>
    <dsp:sp modelId="{A3470B6B-60DB-4E5E-B5C7-5FD37DCA5264}">
      <dsp:nvSpPr>
        <dsp:cNvPr id="0" name=""/>
        <dsp:cNvSpPr/>
      </dsp:nvSpPr>
      <dsp:spPr>
        <a:xfrm rot="10800000">
          <a:off x="1642901" y="2405340"/>
          <a:ext cx="1637775" cy="1202670"/>
        </a:xfrm>
        <a:prstGeom prst="trapezoid">
          <a:avLst>
            <a:gd name="adj" fmla="val 6808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sv-SE" sz="2000" kern="1200" dirty="0">
              <a:solidFill>
                <a:schemeClr val="tx1">
                  <a:lumMod val="85000"/>
                  <a:lumOff val="15000"/>
                </a:schemeClr>
              </a:solidFill>
            </a:rPr>
            <a:t>Som flest har 258 människor donerat organ</a:t>
          </a:r>
        </a:p>
      </dsp:txBody>
      <dsp:txXfrm rot="-10800000">
        <a:off x="1642901" y="2405340"/>
        <a:ext cx="1637775" cy="1202670"/>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EE973FE-3399-4CBA-89CB-F5244E6868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B5C863B-0490-4831-B6C7-0CA04ACD3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6013BB-C168-43A2-B501-129E86A8DC45}" type="datetimeFigureOut">
              <a:rPr lang="sv-SE" smtClean="0"/>
              <a:t>2025-04-07</a:t>
            </a:fld>
            <a:endParaRPr lang="sv-SE"/>
          </a:p>
        </p:txBody>
      </p:sp>
      <p:sp>
        <p:nvSpPr>
          <p:cNvPr id="4" name="Platshållare för sidfot 3">
            <a:extLst>
              <a:ext uri="{FF2B5EF4-FFF2-40B4-BE49-F238E27FC236}">
                <a16:creationId xmlns:a16="http://schemas.microsoft.com/office/drawing/2014/main" id="{E24969D6-22B5-4581-8ABA-2BF04C19ED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D27049D-BE78-49FC-AFC9-62CBDF2C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A4F907-8AB4-40BE-AFAC-1028CAF62D27}" type="slidenum">
              <a:rPr lang="sv-SE" smtClean="0"/>
              <a:t>‹#›</a:t>
            </a:fld>
            <a:endParaRPr lang="sv-SE"/>
          </a:p>
        </p:txBody>
      </p:sp>
    </p:spTree>
    <p:extLst>
      <p:ext uri="{BB962C8B-B14F-4D97-AF65-F5344CB8AC3E}">
        <p14:creationId xmlns:p14="http://schemas.microsoft.com/office/powerpoint/2010/main" val="153840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6DD86F-4F92-4C6E-9D31-EFC1DDC731E6}" type="datetimeFigureOut">
              <a:rPr lang="sv-SE" smtClean="0"/>
              <a:t>2025-04-07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2C8F78-555D-44FD-BF8C-4FD4B735E112}" type="slidenum">
              <a:rPr lang="sv-SE" smtClean="0"/>
              <a:t>‹#›</a:t>
            </a:fld>
            <a:endParaRPr lang="sv-SE"/>
          </a:p>
        </p:txBody>
      </p:sp>
    </p:spTree>
    <p:extLst>
      <p:ext uri="{BB962C8B-B14F-4D97-AF65-F5344CB8AC3E}">
        <p14:creationId xmlns:p14="http://schemas.microsoft.com/office/powerpoint/2010/main" val="1468072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1</a:t>
            </a:fld>
            <a:endParaRPr lang="sv-SE"/>
          </a:p>
        </p:txBody>
      </p:sp>
    </p:spTree>
    <p:extLst>
      <p:ext uri="{BB962C8B-B14F-4D97-AF65-F5344CB8AC3E}">
        <p14:creationId xmlns:p14="http://schemas.microsoft.com/office/powerpoint/2010/main" val="3845065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På kommande sidor beskrivs ovan donationsformer.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10</a:t>
            </a:fld>
            <a:endParaRPr lang="sv-SE"/>
          </a:p>
        </p:txBody>
      </p:sp>
    </p:spTree>
    <p:extLst>
      <p:ext uri="{BB962C8B-B14F-4D97-AF65-F5344CB8AC3E}">
        <p14:creationId xmlns:p14="http://schemas.microsoft.com/office/powerpoint/2010/main" val="4282124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sz="1200" kern="1200" dirty="0">
                <a:solidFill>
                  <a:schemeClr val="tx1"/>
                </a:solidFill>
                <a:effectLst/>
                <a:latin typeface="+mn-lt"/>
                <a:ea typeface="+mn-ea"/>
                <a:cs typeface="+mn-cs"/>
              </a:rPr>
              <a:t>Det finns bara en död, men två donationsprocesser:</a:t>
            </a:r>
            <a:endParaRPr lang="sv-SE" b="0"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dirty="0"/>
              <a:t>DBD, Donation </a:t>
            </a:r>
            <a:r>
              <a:rPr lang="sv-SE" dirty="0" err="1"/>
              <a:t>after</a:t>
            </a:r>
            <a:r>
              <a:rPr lang="sv-SE" dirty="0"/>
              <a:t> </a:t>
            </a:r>
            <a:r>
              <a:rPr lang="sv-SE" dirty="0" err="1"/>
              <a:t>Braindeath</a:t>
            </a:r>
            <a:r>
              <a:rPr lang="sv-SE" dirty="0"/>
              <a:t> / donation efter död till följd av primär hjärnskada. Hjärnan skadas allvarligt av blödningar eller syrebristskador, att trycket i hjärnan stiger så pass mycket att det helt hindrar blodtillförseln till hjärnan. Det är detta som orsakar total hjärninfarkt, dvs människan är död.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dirty="0"/>
              <a:t>DCD, Donation </a:t>
            </a:r>
            <a:r>
              <a:rPr lang="sv-SE" dirty="0" err="1"/>
              <a:t>after</a:t>
            </a:r>
            <a:r>
              <a:rPr lang="sv-SE" dirty="0"/>
              <a:t> </a:t>
            </a:r>
            <a:r>
              <a:rPr lang="sv-SE" dirty="0" err="1"/>
              <a:t>Cirkulatory</a:t>
            </a:r>
            <a:r>
              <a:rPr lang="sv-SE" dirty="0"/>
              <a:t> Death / donation efter död till följd av cirkulationsstillestånd. I dessa fall är det ett hjärtstopp leder till att cirkulationen upphör, vilket orsakar total hjärninfarkt, dvs människan är död.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dirty="0"/>
          </a:p>
          <a:p>
            <a:r>
              <a:rPr lang="sv-SE" sz="1200" kern="1200" dirty="0">
                <a:solidFill>
                  <a:schemeClr val="tx1"/>
                </a:solidFill>
                <a:effectLst/>
                <a:latin typeface="+mn-lt"/>
                <a:ea typeface="+mn-ea"/>
                <a:cs typeface="+mn-cs"/>
              </a:rPr>
              <a:t>I Sverige är det bara patienter som vårdas i respirator, på en intensivvårdsavdelning, som kan bli aktuella som organdonatorer. Både i samband med DBD och DCD vårdas den döende patienten på en intensivvårdsavdelning och en donation kan bli aktuell först efter att det har fattats ett beslut om att den livsuppehållande behandling inte längre är meningsfull för patienten. </a:t>
            </a:r>
          </a:p>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11</a:t>
            </a:fld>
            <a:endParaRPr lang="sv-SE"/>
          </a:p>
        </p:txBody>
      </p:sp>
    </p:spTree>
    <p:extLst>
      <p:ext uri="{BB962C8B-B14F-4D97-AF65-F5344CB8AC3E}">
        <p14:creationId xmlns:p14="http://schemas.microsoft.com/office/powerpoint/2010/main" val="2871105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cs typeface="Calibri"/>
              </a:rPr>
              <a:t>Organdonation i livet gäller främst njurar. Det förekommer även – om än mycket sällan - att en individ donerar en liten del av sin lever</a:t>
            </a:r>
            <a:r>
              <a:rPr lang="sv-SE">
                <a:cs typeface="Calibri"/>
              </a:rPr>
              <a:t>. </a:t>
            </a:r>
            <a:endParaRPr lang="sv-SE" dirty="0">
              <a:cs typeface="Calibri"/>
            </a:endParaRPr>
          </a:p>
        </p:txBody>
      </p:sp>
      <p:sp>
        <p:nvSpPr>
          <p:cNvPr id="4" name="Platshållare för bildnummer 3"/>
          <p:cNvSpPr>
            <a:spLocks noGrp="1"/>
          </p:cNvSpPr>
          <p:nvPr>
            <p:ph type="sldNum" sz="quarter" idx="5"/>
          </p:nvPr>
        </p:nvSpPr>
        <p:spPr/>
        <p:txBody>
          <a:bodyPr/>
          <a:lstStyle/>
          <a:p>
            <a:fld id="{712C8F78-555D-44FD-BF8C-4FD4B735E112}" type="slidenum">
              <a:rPr lang="sv-SE" smtClean="0"/>
              <a:t>12</a:t>
            </a:fld>
            <a:endParaRPr lang="sv-SE"/>
          </a:p>
        </p:txBody>
      </p:sp>
    </p:spTree>
    <p:extLst>
      <p:ext uri="{BB962C8B-B14F-4D97-AF65-F5344CB8AC3E}">
        <p14:creationId xmlns:p14="http://schemas.microsoft.com/office/powerpoint/2010/main" val="2633082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kern="1200" dirty="0">
                <a:effectLst/>
              </a:rPr>
              <a:t>Behovet av vävnader för transplantation är stort och </a:t>
            </a:r>
            <a:r>
              <a:rPr lang="sv-SE" dirty="0"/>
              <a:t>det råder brist på samtliga vävnader som kan doneras. Det är särskilt stor brist på hjärtklaffar som kan rädda livet på barn med medfödda hjärtfel och hud som kan vara livräddande </a:t>
            </a:r>
            <a:r>
              <a:rPr lang="sv-SE" kern="1200" dirty="0">
                <a:effectLst/>
              </a:rPr>
              <a:t>i </a:t>
            </a:r>
            <a:r>
              <a:rPr lang="sv-SE" dirty="0"/>
              <a:t>vården </a:t>
            </a:r>
            <a:r>
              <a:rPr lang="sv-SE" kern="1200" dirty="0">
                <a:effectLst/>
              </a:rPr>
              <a:t>av </a:t>
            </a:r>
            <a:r>
              <a:rPr lang="sv-SE" dirty="0"/>
              <a:t>svårt brännskadade patienter</a:t>
            </a:r>
            <a:r>
              <a:rPr lang="sv-SE" kern="1200" dirty="0">
                <a:effectLst/>
              </a:rPr>
              <a:t>.</a:t>
            </a:r>
            <a:endParaRPr lang="en-US" dirty="0"/>
          </a:p>
          <a:p>
            <a:endParaRPr lang="sv-SE" dirty="0"/>
          </a:p>
          <a:p>
            <a:r>
              <a:rPr lang="sv-SE" kern="1200" dirty="0">
                <a:effectLst/>
              </a:rPr>
              <a:t>Till skillnad från organ behöver inte vävnader vara försörjda med syresatt blod när de tas tillvara. I princip alla patienter som avlider och som inte har några kontraindikationer, kan således donera vävnad, oavsett om organdonation är möjlig eller inte. </a:t>
            </a:r>
            <a:r>
              <a:rPr lang="sv-SE" dirty="0"/>
              <a:t>Liksom vid en organdonation </a:t>
            </a:r>
            <a:r>
              <a:rPr lang="sv-SE" kern="1200" dirty="0">
                <a:effectLst/>
              </a:rPr>
              <a:t>krävs är att den avlidne samtyckt till att donera vävnader.</a:t>
            </a:r>
            <a:r>
              <a:rPr lang="sv-SE" dirty="0"/>
              <a:t>  Det vanligaste vävnaden som doneras/transplanteras är hornhinnor.</a:t>
            </a:r>
            <a:endParaRPr lang="sv-SE" dirty="0">
              <a:cs typeface="Calibri" panose="020F0502020204030204"/>
            </a:endParaRPr>
          </a:p>
        </p:txBody>
      </p:sp>
      <p:sp>
        <p:nvSpPr>
          <p:cNvPr id="4" name="Platshållare för bildnummer 3"/>
          <p:cNvSpPr>
            <a:spLocks noGrp="1"/>
          </p:cNvSpPr>
          <p:nvPr>
            <p:ph type="sldNum" sz="quarter" idx="5"/>
          </p:nvPr>
        </p:nvSpPr>
        <p:spPr/>
        <p:txBody>
          <a:bodyPr/>
          <a:lstStyle/>
          <a:p>
            <a:fld id="{712C8F78-555D-44FD-BF8C-4FD4B735E112}" type="slidenum">
              <a:rPr lang="sv-SE" smtClean="0"/>
              <a:t>13</a:t>
            </a:fld>
            <a:endParaRPr lang="sv-SE"/>
          </a:p>
        </p:txBody>
      </p:sp>
    </p:spTree>
    <p:extLst>
      <p:ext uri="{BB962C8B-B14F-4D97-AF65-F5344CB8AC3E}">
        <p14:creationId xmlns:p14="http://schemas.microsoft.com/office/powerpoint/2010/main" val="39822679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Några typer av vävnader kan doneras från levande donatorer. En patient som blivit hjärttransplanterad kan donera hjärtklaffarna från sitt sjuka hjärta. När en höftplastikoperation genomförs kan den gamla höftkulan doneras och bli benmassa som används vid andra ortopediska operationer. Vidare kan en kvinna donera </a:t>
            </a:r>
            <a:r>
              <a:rPr lang="sv-SE" dirty="0" err="1"/>
              <a:t>amnion</a:t>
            </a:r>
            <a:r>
              <a:rPr lang="sv-SE" dirty="0"/>
              <a:t> (fosterhinna) i samband med ett planerat kejsarsnitt. Fosterhinnan kan sedan användas som ett biologiskt förband på flera typer av sår. Slutligen går det att på en brännskadad patient tillvarata frisk oskadad hud och lägga som biologiskt förband på det brännskadade området (</a:t>
            </a:r>
            <a:r>
              <a:rPr lang="sv-SE" dirty="0" err="1"/>
              <a:t>autolog</a:t>
            </a:r>
            <a:r>
              <a:rPr lang="sv-SE" dirty="0"/>
              <a:t> transplantation).</a:t>
            </a:r>
            <a:endParaRPr lang="en-US" dirty="0"/>
          </a:p>
          <a:p>
            <a:endParaRPr lang="sv-SE" dirty="0">
              <a:cs typeface="Calibri"/>
            </a:endParaRPr>
          </a:p>
        </p:txBody>
      </p:sp>
      <p:sp>
        <p:nvSpPr>
          <p:cNvPr id="4" name="Platshållare för bildnummer 3"/>
          <p:cNvSpPr>
            <a:spLocks noGrp="1"/>
          </p:cNvSpPr>
          <p:nvPr>
            <p:ph type="sldNum" sz="quarter" idx="5"/>
          </p:nvPr>
        </p:nvSpPr>
        <p:spPr/>
        <p:txBody>
          <a:bodyPr/>
          <a:lstStyle/>
          <a:p>
            <a:fld id="{712C8F78-555D-44FD-BF8C-4FD4B735E112}" type="slidenum">
              <a:rPr lang="sv-SE" smtClean="0"/>
              <a:t>14</a:t>
            </a:fld>
            <a:endParaRPr lang="sv-SE"/>
          </a:p>
        </p:txBody>
      </p:sp>
    </p:spTree>
    <p:extLst>
      <p:ext uri="{BB962C8B-B14F-4D97-AF65-F5344CB8AC3E}">
        <p14:creationId xmlns:p14="http://schemas.microsoft.com/office/powerpoint/2010/main" val="1082620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Man kan donera hjärta, lungor, lever, pankreas och njurar för transplantation och ibland även tarm. Organen utvärderas utifrån vilken organgrupp de tillhör. Det finns inga egentliga kontraindikationer för vad man kan donera.  Istället görs, utifrån varje unikt fall, en medicinsk bedömning av organen samt en risk/nytta bedömning gentemot de specifika mottagare som väntar. Det finns inte heller någon åldersgräns, detta bedöms också från fall till fall. Det som alltid krävs är ett samtycke för att organ ska få tillvaratas.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Att använda organ för forskning kan bli aktuellt om det bedöms att ett organ inte kan användas för transplantation, förutsatt att det finns ett samtycke att donera till </a:t>
            </a:r>
            <a:r>
              <a:rPr lang="sv-SE" sz="1200" i="1" kern="1200" dirty="0">
                <a:solidFill>
                  <a:schemeClr val="tx1"/>
                </a:solidFill>
                <a:effectLst/>
                <a:latin typeface="+mn-lt"/>
                <a:ea typeface="+mn-ea"/>
                <a:cs typeface="+mn-cs"/>
              </a:rPr>
              <a:t>annat medicinskt ändamål</a:t>
            </a:r>
            <a:r>
              <a:rPr lang="sv-SE" sz="1200" kern="1200" dirty="0">
                <a:solidFill>
                  <a:schemeClr val="tx1"/>
                </a:solidFill>
                <a:effectLst/>
                <a:latin typeface="+mn-lt"/>
                <a:ea typeface="+mn-ea"/>
                <a:cs typeface="+mn-cs"/>
              </a:rPr>
              <a:t>. Ett exempel är pankreas som används för diabetesforskning.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I princip alla patienter som avlider och som inte har några kontraindikationer, kan donera vävnad. Det som krävs är att den avlidne samtyckt till att donera vävnader och att det sjukhus patienten avlider på har en etablerad rutin för tillvaratagande av vävnad.  </a:t>
            </a:r>
            <a:endParaRPr lang="sv-SE" sz="1200" b="1" kern="1200" dirty="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15</a:t>
            </a:fld>
            <a:endParaRPr lang="sv-SE"/>
          </a:p>
        </p:txBody>
      </p:sp>
    </p:spTree>
    <p:extLst>
      <p:ext uri="{BB962C8B-B14F-4D97-AF65-F5344CB8AC3E}">
        <p14:creationId xmlns:p14="http://schemas.microsoft.com/office/powerpoint/2010/main" val="2131377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vanligaste dödsorsaken hos de avlidna som donerar organ är en svår nytillkommen hjärnskada. I ca 50 procent av fallen är det en hjärnblödning, s.k. stroke, som orsakar döden. I ca 13 procent av fallen är hjärnblödningen traumatisk.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2C8F78-555D-44FD-BF8C-4FD4B735E11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953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Sverige finns 4 transplantationsenheter. </a:t>
            </a:r>
          </a:p>
          <a:p>
            <a:r>
              <a:rPr lang="sv-SE" dirty="0"/>
              <a:t>Akademiska sjukhuset, Uppsala – transplanterar njure o pankreas</a:t>
            </a:r>
          </a:p>
          <a:p>
            <a:r>
              <a:rPr lang="sv-SE" dirty="0"/>
              <a:t>Karolinska Universitetssjukhuset, Huddinge – transplanterar lever, njure o pankreas. </a:t>
            </a:r>
          </a:p>
          <a:p>
            <a:r>
              <a:rPr lang="sv-SE" dirty="0"/>
              <a:t>Sahlgrenska Universitetssjukhuset, Göteborg – transplanterar hjärta, lungor, lever, njurar o pankreas samt i vissa fall tarm. </a:t>
            </a:r>
          </a:p>
          <a:p>
            <a:r>
              <a:rPr lang="sv-SE" dirty="0"/>
              <a:t>Skånes Universitetssjukhus, Malmö/Lund – Malmö transplanterar njurar o pankreas och Lund transplanterar hjärta och lungor.</a:t>
            </a:r>
          </a:p>
          <a:p>
            <a:endParaRPr lang="sv-SE" dirty="0"/>
          </a:p>
          <a:p>
            <a:r>
              <a:rPr lang="sv-SE" dirty="0"/>
              <a:t>Det finns 6 regioner för organdonation.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17</a:t>
            </a:fld>
            <a:endParaRPr lang="sv-SE"/>
          </a:p>
        </p:txBody>
      </p:sp>
    </p:spTree>
    <p:extLst>
      <p:ext uri="{BB962C8B-B14F-4D97-AF65-F5344CB8AC3E}">
        <p14:creationId xmlns:p14="http://schemas.microsoft.com/office/powerpoint/2010/main" val="2481123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cs typeface="Calibri"/>
              </a:rPr>
              <a:t>Transplantationskoordinator finns </a:t>
            </a:r>
            <a:r>
              <a:rPr lang="sv-SE" dirty="0" err="1">
                <a:cs typeface="Calibri"/>
              </a:rPr>
              <a:t>tillgänflig</a:t>
            </a:r>
            <a:r>
              <a:rPr lang="sv-SE" dirty="0">
                <a:cs typeface="Calibri"/>
              </a:rPr>
              <a:t> dygnet runt i hela Sverige. Donationsspecialiserade sjuksköterskan (DOSS) finns tillgänglig dygnet runt i, för närvarande, tre regioner, årets alla dagar. Transplantationskoordinatorerna och de donationsspecialiserade sjuksköterskorna arbetar nära varandra, vilket innebär att de kontaktar varandra och stämmer av, när en möjlig donator är identifierad på någon av regionens intensivvårdsavdelningar.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18</a:t>
            </a:fld>
            <a:endParaRPr lang="sv-SE"/>
          </a:p>
        </p:txBody>
      </p:sp>
    </p:spTree>
    <p:extLst>
      <p:ext uri="{BB962C8B-B14F-4D97-AF65-F5344CB8AC3E}">
        <p14:creationId xmlns:p14="http://schemas.microsoft.com/office/powerpoint/2010/main" val="1645621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Det finns en generell brist på organ i världen. Genom Istanbuldeklarationen har de undertecknande länderna, så som Sverige, åtagit sig att sträva efter att bli självförsörjande gällande organ. </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Sverige har ett formellt samarbete med de nordiska länderna för att hjälpa varandra i akuta situationer och i ömmande fall. I vissa fall finns även ett samarbete med de europeiska länderna.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Utvärderingen och uppföljning av organens kvalitet, är gemensam för alla Europeiska länder. Alla utgår från samma riktlinjer när det gäller utredningen och den medicinska kartläggningen av organen.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19</a:t>
            </a:fld>
            <a:endParaRPr lang="sv-SE"/>
          </a:p>
        </p:txBody>
      </p:sp>
    </p:spTree>
    <p:extLst>
      <p:ext uri="{BB962C8B-B14F-4D97-AF65-F5344CB8AC3E}">
        <p14:creationId xmlns:p14="http://schemas.microsoft.com/office/powerpoint/2010/main" val="50852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2</a:t>
            </a:fld>
            <a:endParaRPr lang="sv-SE"/>
          </a:p>
        </p:txBody>
      </p:sp>
    </p:spTree>
    <p:extLst>
      <p:ext uri="{BB962C8B-B14F-4D97-AF65-F5344CB8AC3E}">
        <p14:creationId xmlns:p14="http://schemas.microsoft.com/office/powerpoint/2010/main" val="1429122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93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80-85 procent av Sveriges befolkning uppger att de vill donera organ efter sin död. Detta baseras på åtskilliga opinionsundersökningar som gjorts sedan lång tid tillbaka. Sverige har enligt europeiska mätningar den högsta donationsviljan i hela Europa.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Trots detta doneras inte tillräckligt många organ i Sverige för att kunna hjälpa alla de som behöver ett nytt organ. Något vi behöver bli bättre på är att registrera våra beslut i donationsregistret eller tala om vår inställning för vår omgivning. När en donator vårdas på något av våra sjukhus känner de närstående oftast inte till den avlidnes inställning till donation vilket medför att de närstående får försöka tolka den avlidnes vilja. </a:t>
            </a:r>
          </a:p>
        </p:txBody>
      </p:sp>
      <p:sp>
        <p:nvSpPr>
          <p:cNvPr id="4" name="Platshållare för bildnummer 3"/>
          <p:cNvSpPr>
            <a:spLocks noGrp="1"/>
          </p:cNvSpPr>
          <p:nvPr>
            <p:ph type="sldNum" sz="quarter" idx="5"/>
          </p:nvPr>
        </p:nvSpPr>
        <p:spPr/>
        <p:txBody>
          <a:bodyPr/>
          <a:lstStyle/>
          <a:p>
            <a:fld id="{712C8F78-555D-44FD-BF8C-4FD4B735E112}" type="slidenum">
              <a:rPr lang="sv-SE" smtClean="0"/>
              <a:t>3</a:t>
            </a:fld>
            <a:endParaRPr lang="sv-SE"/>
          </a:p>
        </p:txBody>
      </p:sp>
    </p:spTree>
    <p:extLst>
      <p:ext uri="{BB962C8B-B14F-4D97-AF65-F5344CB8AC3E}">
        <p14:creationId xmlns:p14="http://schemas.microsoft.com/office/powerpoint/2010/main" val="3049135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genomsnitt väntar cirka 800 människor på ett eller flera organ. Många av dessa är beroende av ett nytt organ för att överleva. </a:t>
            </a:r>
          </a:p>
        </p:txBody>
      </p:sp>
      <p:sp>
        <p:nvSpPr>
          <p:cNvPr id="4" name="Platshållare för bildnummer 3"/>
          <p:cNvSpPr>
            <a:spLocks noGrp="1"/>
          </p:cNvSpPr>
          <p:nvPr>
            <p:ph type="sldNum" sz="quarter" idx="5"/>
          </p:nvPr>
        </p:nvSpPr>
        <p:spPr/>
        <p:txBody>
          <a:bodyPr/>
          <a:lstStyle/>
          <a:p>
            <a:fld id="{712C8F78-555D-44FD-BF8C-4FD4B735E112}" type="slidenum">
              <a:rPr lang="sv-SE" smtClean="0"/>
              <a:t>4</a:t>
            </a:fld>
            <a:endParaRPr lang="sv-SE"/>
          </a:p>
        </p:txBody>
      </p:sp>
    </p:spTree>
    <p:extLst>
      <p:ext uri="{BB962C8B-B14F-4D97-AF65-F5344CB8AC3E}">
        <p14:creationId xmlns:p14="http://schemas.microsoft.com/office/powerpoint/2010/main" val="2866860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defRPr/>
            </a:pPr>
            <a:r>
              <a:rPr lang="sv-SE" dirty="0"/>
              <a:t>En anledning till att det råder en brist på organ är att det är långt ifrån alla som avlider under omständigheter som gör det möjligt att donera organ. Varje år avlider runt 90 000 personer i Sverige. Av dessa dör ca 800 på ett sådant sätt (intuberad på en intensivvårdsavdelning) som gör att de skulle kunna donera organ. Av dessa blev 258 organdonatorer år 2023, vilket var det största antalet donatorer någonsin i Sverige. Sedan 2018 introduceras en komplementär donationsmetod i Sverige kallad donation efter död till följd av cirkulationsstillestånd, DCD. Denna donationsform kommer successivt att kunna bidra till en högre donationsfrekvens i landet (se PPT kallad DCD på </a:t>
            </a:r>
            <a:r>
              <a:rPr lang="sv-SE" dirty="0" err="1"/>
              <a:t>RDc's</a:t>
            </a:r>
            <a:r>
              <a:rPr lang="sv-SE" dirty="0"/>
              <a:t> hemsida). Till skillnad från organdonation är vävnadsdonation möjlig vid de flesta dödsfall.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2C8F78-555D-44FD-BF8C-4FD4B735E11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65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Sjukvården har således ett mycket viktigt uppdrag att uppmärksamma alla som avlider som kan och önskar donera. En god organisation är nödvändig för att möjliggöra donation i så stor utsträckning som möjligt. Vårdgivarna har en skyldighet att främja organ- och vävnadsdonation. Donation är en viktig del av den svenska hälso- och sjukvården – en förutsättning för transplantation. Området o</a:t>
            </a:r>
            <a:r>
              <a:rPr lang="sv-SE" sz="1200" kern="1200" dirty="0">
                <a:solidFill>
                  <a:schemeClr val="tx1"/>
                </a:solidFill>
                <a:effectLst/>
                <a:latin typeface="+mn-lt"/>
                <a:ea typeface="+mn-ea"/>
                <a:cs typeface="+mn-cs"/>
              </a:rPr>
              <a:t>rgan- och vävnadsdonation har utvecklats positiv under de senaste tio åren i Sverige. Detta är bl.a. en följd av ökat fokus på donationsfrågan och ett målmedvetet donationsfrämjande arbete inom hälso- och sjukvården. </a:t>
            </a:r>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6</a:t>
            </a:fld>
            <a:endParaRPr lang="sv-SE"/>
          </a:p>
        </p:txBody>
      </p:sp>
    </p:spTree>
    <p:extLst>
      <p:ext uri="{BB962C8B-B14F-4D97-AF65-F5344CB8AC3E}">
        <p14:creationId xmlns:p14="http://schemas.microsoft.com/office/powerpoint/2010/main" val="150480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För att underlätta för sjukvårdens personal och också avlasta sörjande närstående en mödosam beslutsprocess, är det viktigt att vi alla förmedlar om vi vill eller inte vill donera organ och vävnader efter vår död. Transplantationslagen bygger på att varje människa har rätt att själv bestämma om man vill donera eller inte. När man som enskild har uttryckt sin vilja så är det denna som gäller, oavsett hur man har uttryckt den.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Har man inte tagit ställning och närstående inte känner till vad ens vilja var, förväntas man vara positiv till donation.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Det finns i huvudsak två sätt att göra sin inställning till organdonation känd: att registrera sig i donationsregistret eller berätta om sin inställning för sina närstående. Att fylla i ett donationskort har tidigare varit möjligt, men Socialstyrelsen har nu slutat att tillverka donationskort och uppmuntrar istället människor att registrera sina beslut och berätta för sin omgivning. Oavsett hur man har tagit ställning så är alla sätt lika giltiga och det är alltid den senaste uttryckta viljan som gäller.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2C8F78-555D-44FD-BF8C-4FD4B735E11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6870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De stora världsreligionerna ställer sig positiva till organdonation och transplantation. Det betonas dock att en donation alltid ska ske med stor respekt för den döda kroppens integritet. De olika religionernas allmänna syn på döden och den döda kroppen präglar deras inställning till donation, men det goda i - att via en donation hjälp sin nästa - står ofta över andra regler som omgärdar den döda kroppen. Samtidigt är det viktigt att påpeka, att det inom varje religion finns människor, som av religiös eller någon annan övertygelse är av en annan uppfattning än den som religionen officiellt bekänner sig till. Av respekt för varje människas integritet och autonomi, ska personliga ställningstaganden när det gäller vad man får eller inte får göra med dennes kropp efter döden respekteras. </a:t>
            </a:r>
          </a:p>
        </p:txBody>
      </p:sp>
      <p:sp>
        <p:nvSpPr>
          <p:cNvPr id="4" name="Platshållare för bildnummer 3"/>
          <p:cNvSpPr>
            <a:spLocks noGrp="1"/>
          </p:cNvSpPr>
          <p:nvPr>
            <p:ph type="sldNum" sz="quarter" idx="5"/>
          </p:nvPr>
        </p:nvSpPr>
        <p:spPr/>
        <p:txBody>
          <a:bodyPr/>
          <a:lstStyle/>
          <a:p>
            <a:fld id="{712C8F78-555D-44FD-BF8C-4FD4B735E112}" type="slidenum">
              <a:rPr lang="sv-SE" smtClean="0"/>
              <a:t>8</a:t>
            </a:fld>
            <a:endParaRPr lang="sv-SE"/>
          </a:p>
        </p:txBody>
      </p:sp>
    </p:spTree>
    <p:extLst>
      <p:ext uri="{BB962C8B-B14F-4D97-AF65-F5344CB8AC3E}">
        <p14:creationId xmlns:p14="http://schemas.microsoft.com/office/powerpoint/2010/main" val="2683076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Hälso- och sjukvårdslagen</a:t>
            </a:r>
            <a:r>
              <a:rPr lang="sv-SE" sz="1200" kern="1200" dirty="0">
                <a:solidFill>
                  <a:schemeClr val="tx1"/>
                </a:solidFill>
                <a:effectLst/>
                <a:latin typeface="+mn-lt"/>
                <a:ea typeface="+mn-ea"/>
                <a:cs typeface="+mn-cs"/>
              </a:rPr>
              <a:t> framhåller att vården har ett ansvar att verka för att donationsverksamheten fungerar optimalt. Donations- och transplantationsverksamheterna omfattas av samma grundläggande bestämmelser som all hälso- och sjukvård.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Enligt </a:t>
            </a:r>
            <a:r>
              <a:rPr lang="sv-SE" sz="1200" b="1" kern="1200" dirty="0">
                <a:solidFill>
                  <a:schemeClr val="tx1"/>
                </a:solidFill>
                <a:effectLst/>
                <a:latin typeface="+mn-lt"/>
                <a:ea typeface="+mn-ea"/>
                <a:cs typeface="+mn-cs"/>
              </a:rPr>
              <a:t>transplantationslagen </a:t>
            </a:r>
            <a:r>
              <a:rPr lang="sv-SE" sz="1200" kern="1200" dirty="0">
                <a:solidFill>
                  <a:schemeClr val="tx1"/>
                </a:solidFill>
                <a:effectLst/>
                <a:latin typeface="+mn-lt"/>
                <a:ea typeface="+mn-ea"/>
                <a:cs typeface="+mn-cs"/>
              </a:rPr>
              <a:t>får organ- och vävnader tas tillvara om den avlidnes inställning är positiv till organ- och vävnadsdonation eller att det kan utredas att inget tyder på att det strider mot den avlidnes vilja. Har man inte uttryckt sin vilja så förmodas man vara positivt inställd till organ- och vävnadsdonation efter sin död.</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Vårdgivare inom hälso- och sjukvården har en skyldighet att främja organ- och vävnadsdonation. Det framgår av föreskrifterna </a:t>
            </a:r>
            <a:r>
              <a:rPr lang="sv-SE" sz="1200" b="1" kern="1200" dirty="0">
                <a:solidFill>
                  <a:schemeClr val="tx1"/>
                </a:solidFill>
                <a:effectLst/>
                <a:latin typeface="+mn-lt"/>
                <a:ea typeface="+mn-ea"/>
                <a:cs typeface="+mn-cs"/>
              </a:rPr>
              <a:t>SOSFS 2009:30</a:t>
            </a:r>
            <a:r>
              <a:rPr lang="sv-SE" sz="1200" kern="1200" dirty="0">
                <a:solidFill>
                  <a:schemeClr val="tx1"/>
                </a:solidFill>
                <a:effectLst/>
                <a:latin typeface="+mn-lt"/>
                <a:ea typeface="+mn-ea"/>
                <a:cs typeface="+mn-cs"/>
              </a:rPr>
              <a:t> och </a:t>
            </a:r>
            <a:r>
              <a:rPr lang="sv-SE" sz="1200" b="1" kern="1200" dirty="0">
                <a:solidFill>
                  <a:schemeClr val="tx1"/>
                </a:solidFill>
                <a:effectLst/>
                <a:latin typeface="+mn-lt"/>
                <a:ea typeface="+mn-ea"/>
                <a:cs typeface="+mn-cs"/>
              </a:rPr>
              <a:t>SOSFS 2012:14.</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Intensivvården ansvarar för att möjliga donatorer identifieras. En uppföljning av detta sker åtskilt från andra delar av verksamheten. Intensivvården ansvarar också för att det ska finnas en donationsansvarig läkare och donationsansvarig sjuksköterska som ska ha det övergripande ansvaret att samordna donationsverksamheten på sjukhuset.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En transplantationskoordinator ska finnas tillgänglig dygnet runt. IVA ska säkerställa att transplantationskoordinatorn alltid kontaktas när en möjlig donator har identifierats.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Sedan Maj 2018 finns möjlighet att söka i donationsregistret när patienten är konstaterat avliden alternativt när ett brytpunktsbeslut är taget och dokumenterat i patientjournalen, om att den livsuppehållande behandlingen inte längre gagnar patienten.</a:t>
            </a:r>
            <a:endParaRPr lang="sv-SE" sz="1200" b="1" dirty="0"/>
          </a:p>
          <a:p>
            <a:endParaRPr lang="sv-SE" dirty="0"/>
          </a:p>
        </p:txBody>
      </p:sp>
      <p:sp>
        <p:nvSpPr>
          <p:cNvPr id="4" name="Platshållare för bildnummer 3"/>
          <p:cNvSpPr>
            <a:spLocks noGrp="1"/>
          </p:cNvSpPr>
          <p:nvPr>
            <p:ph type="sldNum" sz="quarter" idx="5"/>
          </p:nvPr>
        </p:nvSpPr>
        <p:spPr/>
        <p:txBody>
          <a:bodyPr/>
          <a:lstStyle/>
          <a:p>
            <a:fld id="{96AAFDE6-3D4E-45DD-B726-51725CDFD50B}" type="slidenum">
              <a:rPr lang="sv-SE" smtClean="0"/>
              <a:t>9</a:t>
            </a:fld>
            <a:endParaRPr lang="sv-SE"/>
          </a:p>
        </p:txBody>
      </p:sp>
    </p:spTree>
    <p:extLst>
      <p:ext uri="{BB962C8B-B14F-4D97-AF65-F5344CB8AC3E}">
        <p14:creationId xmlns:p14="http://schemas.microsoft.com/office/powerpoint/2010/main" val="14597605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ED45F454-D23B-4292-82A8-07CB15E33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1835" y="284354"/>
            <a:ext cx="6603381" cy="6603381"/>
          </a:xfrm>
          <a:prstGeom prst="rect">
            <a:avLst/>
          </a:prstGeom>
        </p:spPr>
      </p:pic>
    </p:spTree>
    <p:extLst>
      <p:ext uri="{BB962C8B-B14F-4D97-AF65-F5344CB8AC3E}">
        <p14:creationId xmlns:p14="http://schemas.microsoft.com/office/powerpoint/2010/main" val="206310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Diagrambi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A9875687-D4F3-479D-B866-32FC60038AF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81989545-9D9B-418A-A35A-C53C79E64146}"/>
              </a:ext>
            </a:extLst>
          </p:cNvPr>
          <p:cNvSpPr>
            <a:spLocks noGrp="1"/>
          </p:cNvSpPr>
          <p:nvPr>
            <p:ph type="title"/>
          </p:nvPr>
        </p:nvSpPr>
        <p:spPr>
          <a:xfrm>
            <a:off x="932328" y="445807"/>
            <a:ext cx="10515600" cy="1325563"/>
          </a:xfrm>
          <a:prstGeom prst="rect">
            <a:avLst/>
          </a:prstGeom>
        </p:spPr>
        <p:txBody>
          <a:bodyPr/>
          <a:lstStyle>
            <a:lvl1pPr algn="l">
              <a:defRPr/>
            </a:lvl1pPr>
          </a:lstStyle>
          <a:p>
            <a:r>
              <a:rPr lang="sv-SE" dirty="0"/>
              <a:t>Klicka här för att ändra mall för rubrikformat</a:t>
            </a:r>
          </a:p>
        </p:txBody>
      </p:sp>
      <p:graphicFrame>
        <p:nvGraphicFramePr>
          <p:cNvPr id="10" name="Diagram 9">
            <a:extLst>
              <a:ext uri="{FF2B5EF4-FFF2-40B4-BE49-F238E27FC236}">
                <a16:creationId xmlns:a16="http://schemas.microsoft.com/office/drawing/2014/main" id="{714FA27E-7518-4FBF-93A2-9C5E0C8B5DE5}"/>
              </a:ext>
            </a:extLst>
          </p:cNvPr>
          <p:cNvGraphicFramePr/>
          <p:nvPr userDrawn="1">
            <p:extLst>
              <p:ext uri="{D42A27DB-BD31-4B8C-83A1-F6EECF244321}">
                <p14:modId xmlns:p14="http://schemas.microsoft.com/office/powerpoint/2010/main" val="2756092246"/>
              </p:ext>
            </p:extLst>
          </p:nvPr>
        </p:nvGraphicFramePr>
        <p:xfrm>
          <a:off x="1062318" y="766734"/>
          <a:ext cx="10078569" cy="5418667"/>
        </p:xfrm>
        <a:graphic>
          <a:graphicData uri="http://schemas.openxmlformats.org/drawingml/2006/chart">
            <c:chart xmlns:c="http://schemas.openxmlformats.org/drawingml/2006/chart" xmlns:r="http://schemas.openxmlformats.org/officeDocument/2006/relationships" r:id="rId2"/>
          </a:graphicData>
        </a:graphic>
      </p:graphicFrame>
      <p:pic>
        <p:nvPicPr>
          <p:cNvPr id="12" name="Bildobjekt 11">
            <a:extLst>
              <a:ext uri="{FF2B5EF4-FFF2-40B4-BE49-F238E27FC236}">
                <a16:creationId xmlns:a16="http://schemas.microsoft.com/office/drawing/2014/main" id="{340A6668-8C8A-4C43-8077-9E6380C919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9162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673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09BE1A-A4D9-4343-9A5C-0C81CEAA681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4DC7AF0-EED5-4DD7-AD49-39700F147AB2}"/>
              </a:ext>
            </a:extLst>
          </p:cNvPr>
          <p:cNvSpPr>
            <a:spLocks noGrp="1"/>
          </p:cNvSpPr>
          <p:nvPr>
            <p:ph idx="1"/>
          </p:nvPr>
        </p:nvSpPr>
        <p:spPr>
          <a:xfrm>
            <a:off x="838200" y="1825625"/>
            <a:ext cx="10515600" cy="4326404"/>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8893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C1543-0DBB-4055-9769-E2ADC31C2AD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5906517-40CE-40CE-A546-3C3DBA188D2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CC2069C-9C0E-43BE-9839-BD3326A8D5F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49979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02FCB9-1D68-4A44-B330-FBB08A53274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9B62A96-CEC3-4F99-826B-BFA339F8CF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E4596BD-B5E6-4724-B0B1-ACF21757149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C1A5746-F8C0-4004-A797-FBCE22AB6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359191F-0727-4F3F-BADE-9A299FFFF56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2434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13732"/>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5" name="Bildobjekt 14" descr="En bild som visar ritning, mugg&#10;&#10;Automatiskt genererad beskrivning">
            <a:extLst>
              <a:ext uri="{FF2B5EF4-FFF2-40B4-BE49-F238E27FC236}">
                <a16:creationId xmlns:a16="http://schemas.microsoft.com/office/drawing/2014/main" id="{CF5766DD-93DC-4F44-9D0B-CD6B2BF5C65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95997" y="358692"/>
            <a:ext cx="6250263" cy="6250263"/>
          </a:xfrm>
          <a:prstGeom prst="rect">
            <a:avLst/>
          </a:prstGeom>
        </p:spPr>
      </p:pic>
    </p:spTree>
    <p:extLst>
      <p:ext uri="{BB962C8B-B14F-4D97-AF65-F5344CB8AC3E}">
        <p14:creationId xmlns:p14="http://schemas.microsoft.com/office/powerpoint/2010/main" val="100792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grpSp>
        <p:nvGrpSpPr>
          <p:cNvPr id="7" name="Grupp 6">
            <a:extLst>
              <a:ext uri="{FF2B5EF4-FFF2-40B4-BE49-F238E27FC236}">
                <a16:creationId xmlns:a16="http://schemas.microsoft.com/office/drawing/2014/main" id="{25709AEC-731F-473B-A226-E8C9E17A5833}"/>
              </a:ext>
            </a:extLst>
          </p:cNvPr>
          <p:cNvGrpSpPr/>
          <p:nvPr userDrawn="1"/>
        </p:nvGrpSpPr>
        <p:grpSpPr>
          <a:xfrm>
            <a:off x="2516591" y="-2221"/>
            <a:ext cx="10164204" cy="6897391"/>
            <a:chOff x="2516591" y="-2221"/>
            <a:chExt cx="10164204" cy="6897391"/>
          </a:xfrm>
        </p:grpSpPr>
        <p:pic>
          <p:nvPicPr>
            <p:cNvPr id="13" name="Bildobjekt 12" descr="En bild som visar ritning&#10;&#10;Automatiskt genererad beskrivning">
              <a:extLst>
                <a:ext uri="{FF2B5EF4-FFF2-40B4-BE49-F238E27FC236}">
                  <a16:creationId xmlns:a16="http://schemas.microsoft.com/office/drawing/2014/main" id="{A66FBF50-785B-40D8-ACC0-5EF78130D49A}"/>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7" name="Bildobjekt 16" descr="En bild som visar ritning&#10;&#10;Automatiskt genererad beskrivning">
              <a:extLst>
                <a:ext uri="{FF2B5EF4-FFF2-40B4-BE49-F238E27FC236}">
                  <a16:creationId xmlns:a16="http://schemas.microsoft.com/office/drawing/2014/main" id="{6C1AB022-4B46-4550-8C18-8236E9275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66263" y="280638"/>
              <a:ext cx="6614532" cy="6614532"/>
            </a:xfrm>
            <a:prstGeom prst="rect">
              <a:avLst/>
            </a:prstGeom>
          </p:spPr>
        </p:pic>
      </p:grpSp>
    </p:spTree>
    <p:extLst>
      <p:ext uri="{BB962C8B-B14F-4D97-AF65-F5344CB8AC3E}">
        <p14:creationId xmlns:p14="http://schemas.microsoft.com/office/powerpoint/2010/main" val="358872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1069041" y="1990351"/>
            <a:ext cx="2864128" cy="2878138"/>
          </a:xfrm>
          <a:prstGeom prst="rect">
            <a:avLst/>
          </a:prstGeom>
        </p:spPr>
        <p:txBody>
          <a:bodyPr anchor="ctr"/>
          <a:lstStyle>
            <a:lvl1pPr algn="r">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4638675" y="2024063"/>
            <a:ext cx="5749925" cy="2870200"/>
          </a:xfrm>
          <a:prstGeom prst="rect">
            <a:avLst/>
          </a:prstGeom>
        </p:spPr>
        <p:txBody>
          <a:bodyPr anchor="ctr"/>
          <a:lstStyle>
            <a:lvl1pPr marL="285750" indent="-285750" algn="l">
              <a:buFont typeface="Arial" panose="020B0604020202020204" pitchFamily="34" charset="0"/>
              <a:buChar char="•"/>
              <a:defRPr sz="1800">
                <a:solidFill>
                  <a:schemeClr val="tx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40577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0CE67A7-850F-46D9-BCFF-D83B828866B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5400BFE-EA9D-490A-97E2-ACEFEBCC54A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16458CF-FF12-42BB-8D19-60372117F285}"/>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3447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2BE4D1A3-B5DD-446C-8EF0-C700D1B8B0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11583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amp;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64C50B-AF16-445A-922F-70C2AFFF42E2}"/>
              </a:ext>
            </a:extLst>
          </p:cNvPr>
          <p:cNvSpPr>
            <a:spLocks noGrp="1"/>
          </p:cNvSpPr>
          <p:nvPr>
            <p:ph type="title"/>
          </p:nvPr>
        </p:nvSpPr>
        <p:spPr/>
        <p:txBody>
          <a:bodyPr/>
          <a:lstStyle/>
          <a:p>
            <a:r>
              <a:rPr lang="sv-SE"/>
              <a:t>Klicka här för att ändra mall för rubrikformat</a:t>
            </a:r>
          </a:p>
        </p:txBody>
      </p:sp>
      <p:sp>
        <p:nvSpPr>
          <p:cNvPr id="7" name="Platshållare för bild 6">
            <a:extLst>
              <a:ext uri="{FF2B5EF4-FFF2-40B4-BE49-F238E27FC236}">
                <a16:creationId xmlns:a16="http://schemas.microsoft.com/office/drawing/2014/main" id="{3AB9EA88-F769-45F0-865B-2C42B1814C6A}"/>
              </a:ext>
            </a:extLst>
          </p:cNvPr>
          <p:cNvSpPr>
            <a:spLocks noGrp="1"/>
          </p:cNvSpPr>
          <p:nvPr>
            <p:ph type="pic" sz="quarter" idx="10"/>
          </p:nvPr>
        </p:nvSpPr>
        <p:spPr>
          <a:xfrm>
            <a:off x="853888" y="1855788"/>
            <a:ext cx="10522137" cy="3717925"/>
          </a:xfrm>
          <a:prstGeom prst="rect">
            <a:avLst/>
          </a:prstGeom>
        </p:spPr>
        <p:txBody>
          <a:bodyPr/>
          <a:lstStyle/>
          <a:p>
            <a:endParaRPr lang="sv-SE"/>
          </a:p>
        </p:txBody>
      </p:sp>
    </p:spTree>
    <p:extLst>
      <p:ext uri="{BB962C8B-B14F-4D97-AF65-F5344CB8AC3E}">
        <p14:creationId xmlns:p14="http://schemas.microsoft.com/office/powerpoint/2010/main" val="901561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tobild">
    <p:spTree>
      <p:nvGrpSpPr>
        <p:cNvPr id="1" name=""/>
        <p:cNvGrpSpPr/>
        <p:nvPr/>
      </p:nvGrpSpPr>
      <p:grpSpPr>
        <a:xfrm>
          <a:off x="0" y="0"/>
          <a:ext cx="0" cy="0"/>
          <a:chOff x="0" y="0"/>
          <a:chExt cx="0" cy="0"/>
        </a:xfrm>
      </p:grpSpPr>
      <p:cxnSp>
        <p:nvCxnSpPr>
          <p:cNvPr id="4" name="Rak koppling 3">
            <a:extLst>
              <a:ext uri="{FF2B5EF4-FFF2-40B4-BE49-F238E27FC236}">
                <a16:creationId xmlns:a16="http://schemas.microsoft.com/office/drawing/2014/main" id="{45B116AF-BB6D-4793-89CC-5AF990BBDC5F}"/>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sp>
        <p:nvSpPr>
          <p:cNvPr id="7" name="Platshållare för bild 6">
            <a:extLst>
              <a:ext uri="{FF2B5EF4-FFF2-40B4-BE49-F238E27FC236}">
                <a16:creationId xmlns:a16="http://schemas.microsoft.com/office/drawing/2014/main" id="{21629133-979F-4BA3-9F00-2F851E7728BE}"/>
              </a:ext>
            </a:extLst>
          </p:cNvPr>
          <p:cNvSpPr>
            <a:spLocks noGrp="1"/>
          </p:cNvSpPr>
          <p:nvPr>
            <p:ph type="pic" sz="quarter" idx="10"/>
          </p:nvPr>
        </p:nvSpPr>
        <p:spPr>
          <a:xfrm>
            <a:off x="6078538" y="1284193"/>
            <a:ext cx="5372100" cy="4289519"/>
          </a:xfrm>
          <a:prstGeom prst="rect">
            <a:avLst/>
          </a:prstGeom>
        </p:spPr>
        <p:txBody>
          <a:bodyPr/>
          <a:lstStyle/>
          <a:p>
            <a:endParaRPr lang="sv-SE" dirty="0"/>
          </a:p>
        </p:txBody>
      </p:sp>
      <p:sp>
        <p:nvSpPr>
          <p:cNvPr id="9" name="Platshållare för text 8">
            <a:extLst>
              <a:ext uri="{FF2B5EF4-FFF2-40B4-BE49-F238E27FC236}">
                <a16:creationId xmlns:a16="http://schemas.microsoft.com/office/drawing/2014/main" id="{AB84624F-51F8-4295-BB52-A20487F886ED}"/>
              </a:ext>
            </a:extLst>
          </p:cNvPr>
          <p:cNvSpPr>
            <a:spLocks noGrp="1"/>
          </p:cNvSpPr>
          <p:nvPr>
            <p:ph type="body" sz="quarter" idx="11" hasCustomPrompt="1"/>
          </p:nvPr>
        </p:nvSpPr>
        <p:spPr>
          <a:xfrm>
            <a:off x="734086" y="826522"/>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Ruta för text</a:t>
            </a:r>
          </a:p>
        </p:txBody>
      </p:sp>
      <p:sp>
        <p:nvSpPr>
          <p:cNvPr id="10" name="Platshållare för text 8">
            <a:extLst>
              <a:ext uri="{FF2B5EF4-FFF2-40B4-BE49-F238E27FC236}">
                <a16:creationId xmlns:a16="http://schemas.microsoft.com/office/drawing/2014/main" id="{1FCE1A77-ED86-41FF-91C8-0CB76ADA0D86}"/>
              </a:ext>
            </a:extLst>
          </p:cNvPr>
          <p:cNvSpPr>
            <a:spLocks noGrp="1"/>
          </p:cNvSpPr>
          <p:nvPr>
            <p:ph type="body" sz="quarter" idx="12" hasCustomPrompt="1"/>
          </p:nvPr>
        </p:nvSpPr>
        <p:spPr>
          <a:xfrm>
            <a:off x="725115" y="3493539"/>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Och här för mer text</a:t>
            </a:r>
          </a:p>
        </p:txBody>
      </p:sp>
    </p:spTree>
    <p:extLst>
      <p:ext uri="{BB962C8B-B14F-4D97-AF65-F5344CB8AC3E}">
        <p14:creationId xmlns:p14="http://schemas.microsoft.com/office/powerpoint/2010/main" val="105698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AFC4F7-ABBD-4588-8C35-A3FD683E31C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BFFD268-4128-48D6-9DCA-D070F96C11C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788C308-ED97-4AB0-9A91-FD72EF5D285A}"/>
              </a:ext>
            </a:extLst>
          </p:cNvPr>
          <p:cNvSpPr>
            <a:spLocks noGrp="1"/>
          </p:cNvSpPr>
          <p:nvPr>
            <p:ph type="dt" sz="half" idx="10"/>
          </p:nvPr>
        </p:nvSpPr>
        <p:spPr/>
        <p:txBody>
          <a:bodyPr/>
          <a:lstStyle/>
          <a:p>
            <a:fld id="{4F96E7A8-B43B-4E7E-BCBE-DAEB5439688A}" type="datetimeFigureOut">
              <a:rPr lang="sv-SE" smtClean="0"/>
              <a:t>2025-04-07</a:t>
            </a:fld>
            <a:endParaRPr lang="sv-SE"/>
          </a:p>
        </p:txBody>
      </p:sp>
      <p:sp>
        <p:nvSpPr>
          <p:cNvPr id="5" name="Platshållare för sidfot 4">
            <a:extLst>
              <a:ext uri="{FF2B5EF4-FFF2-40B4-BE49-F238E27FC236}">
                <a16:creationId xmlns:a16="http://schemas.microsoft.com/office/drawing/2014/main" id="{4F353422-6BB0-498D-ACA8-F59990AC22A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8DAA3D1-D3F4-4C3C-B8AE-886AEFF429D0}"/>
              </a:ext>
            </a:extLst>
          </p:cNvPr>
          <p:cNvSpPr>
            <a:spLocks noGrp="1"/>
          </p:cNvSpPr>
          <p:nvPr>
            <p:ph type="sldNum" sz="quarter" idx="12"/>
          </p:nvPr>
        </p:nvSpPr>
        <p:spPr/>
        <p:txBody>
          <a:bodyPr/>
          <a:lstStyle/>
          <a:p>
            <a:fld id="{D9EC0FD9-F056-444C-BDBC-B7CD1F128DF4}" type="slidenum">
              <a:rPr lang="sv-SE" smtClean="0"/>
              <a:t>‹#›</a:t>
            </a:fld>
            <a:endParaRPr lang="sv-SE"/>
          </a:p>
        </p:txBody>
      </p:sp>
    </p:spTree>
    <p:extLst>
      <p:ext uri="{BB962C8B-B14F-4D97-AF65-F5344CB8AC3E}">
        <p14:creationId xmlns:p14="http://schemas.microsoft.com/office/powerpoint/2010/main" val="4154276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6.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0.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1.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74343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B588C423-00F3-494E-85E6-1A5CC3E69A2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4318022" y="1996888"/>
            <a:ext cx="0" cy="2877671"/>
          </a:xfrm>
          <a:prstGeom prst="line">
            <a:avLst/>
          </a:prstGeom>
          <a:ln w="1270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97D7F17E-6FED-4CBF-B679-1EF31E7C6D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54921191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C44A29C-87EA-4489-B7B6-9A9B8AB0A84F}"/>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422994179"/>
      </p:ext>
    </p:extLst>
  </p:cSld>
  <p:clrMap bg1="lt1" tx1="dk1" bg2="lt2" tx2="dk2" accent1="accent1" accent2="accent2" accent3="accent3" accent4="accent4" accent5="accent5" accent6="accent6" hlink="hlink" folHlink="folHlink"/>
  <p:sldLayoutIdLst>
    <p:sldLayoutId id="2147483663" r:id="rId1"/>
    <p:sldLayoutId id="214748366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2EE3AC5-08A1-4DA3-9F41-9623B6FDD92E}"/>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4CD2D613-98B3-4EC6-96D7-86C9E459A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9" name="Bildobjekt 8">
            <a:extLst>
              <a:ext uri="{FF2B5EF4-FFF2-40B4-BE49-F238E27FC236}">
                <a16:creationId xmlns:a16="http://schemas.microsoft.com/office/drawing/2014/main" id="{D179278D-359B-4079-A36B-C4C65795FC1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896420133"/>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ABFF817B-E081-4FF2-BDC0-FB77F43DB780}"/>
              </a:ext>
            </a:extLst>
          </p:cNvPr>
          <p:cNvSpPr/>
          <p:nvPr userDrawn="1"/>
        </p:nvSpPr>
        <p:spPr>
          <a:xfrm>
            <a:off x="1" y="0"/>
            <a:ext cx="5392270" cy="6858000"/>
          </a:xfrm>
          <a:prstGeom prst="rect">
            <a:avLst/>
          </a:prstGeom>
          <a:solidFill>
            <a:srgbClr val="F5A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Rak koppling 11">
            <a:extLst>
              <a:ext uri="{FF2B5EF4-FFF2-40B4-BE49-F238E27FC236}">
                <a16:creationId xmlns:a16="http://schemas.microsoft.com/office/drawing/2014/main" id="{8A365ACE-874A-4FF2-ACFD-6BAE7D8B6302}"/>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DA27090E-C429-4BD4-A4E7-D82B048B9CC6}"/>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570342665"/>
      </p:ext>
    </p:extLst>
  </p:cSld>
  <p:clrMap bg1="lt1" tx1="dk1" bg2="lt2" tx2="dk2" accent1="accent1" accent2="accent2" accent3="accent3" accent4="accent4" accent5="accent5" accent6="accent6" hlink="hlink" folHlink="folHlink"/>
  <p:sldLayoutIdLst>
    <p:sldLayoutId id="2147483652" r:id="rId1"/>
    <p:sldLayoutId id="2147483687"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88910BBD-4CA1-42EC-80F3-7E35531F1DB8}"/>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A693F31C-566B-4B95-BA8B-93A108D6C1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10" name="Bildobjekt 9">
            <a:extLst>
              <a:ext uri="{FF2B5EF4-FFF2-40B4-BE49-F238E27FC236}">
                <a16:creationId xmlns:a16="http://schemas.microsoft.com/office/drawing/2014/main" id="{A89D3A4F-8B6B-4E0A-8E99-878128E79B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743529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105C05B-2A22-412B-B873-9F9B860058C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499A80C5-0DB1-4A33-A4E3-148F8B4FBF0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492680879"/>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48AFDE8D-3ECD-4949-AAD2-27AE9B030C3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E1B9998D-2CC1-4FBE-B01E-742980ACD5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80B81B8-A7B4-4716-8D08-C2F0448AB1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11" name="Bildobjekt 10">
            <a:extLst>
              <a:ext uri="{FF2B5EF4-FFF2-40B4-BE49-F238E27FC236}">
                <a16:creationId xmlns:a16="http://schemas.microsoft.com/office/drawing/2014/main" id="{753D37DC-A063-49AB-AC1A-8AB4C26BDC7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2271622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1.xml"/><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31.sv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2.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33.svg"/></Relationships>
</file>

<file path=ppt/slides/_rels/slide1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slides/_rels/slide1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4.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39.svg"/></Relationships>
</file>

<file path=ppt/slides/_rels/slide15.xml.rels><?xml version="1.0" encoding="UTF-8" standalone="yes"?>
<Relationships xmlns="http://schemas.openxmlformats.org/package/2006/relationships"><Relationship Id="rId8" Type="http://schemas.openxmlformats.org/officeDocument/2006/relationships/image" Target="../media/image42.svg"/><Relationship Id="rId3" Type="http://schemas.openxmlformats.org/officeDocument/2006/relationships/image" Target="../media/image40.png"/><Relationship Id="rId7"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5.png"/><Relationship Id="rId10" Type="http://schemas.openxmlformats.org/officeDocument/2006/relationships/image" Target="../media/image43.svg"/><Relationship Id="rId4" Type="http://schemas.openxmlformats.org/officeDocument/2006/relationships/image" Target="../media/image41.svg"/><Relationship Id="rId9" Type="http://schemas.openxmlformats.org/officeDocument/2006/relationships/image" Target="../media/image36.png"/></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47.svg"/><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image" Target="../media/image46.png"/><Relationship Id="rId5" Type="http://schemas.openxmlformats.org/officeDocument/2006/relationships/image" Target="../media/image45.svg"/><Relationship Id="rId4" Type="http://schemas.openxmlformats.org/officeDocument/2006/relationships/image" Target="../media/image4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50.sv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pixabay.com/en/checklist-action-check-list-15337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4.sv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20.svg"/></Relationships>
</file>

<file path=ppt/slides/_rels/slide9.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svg"/><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image" Target="../media/image24.png"/><Relationship Id="rId11" Type="http://schemas.openxmlformats.org/officeDocument/2006/relationships/image" Target="../media/image29.sv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svg"/><Relationship Id="rId9" Type="http://schemas.openxmlformats.org/officeDocument/2006/relationships/image" Target="../media/image2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DC9901A-42EB-4C5B-A458-6211CA91D4CF}"/>
              </a:ext>
            </a:extLst>
          </p:cNvPr>
          <p:cNvSpPr>
            <a:spLocks noGrp="1"/>
          </p:cNvSpPr>
          <p:nvPr>
            <p:ph type="body" sz="quarter" idx="10"/>
          </p:nvPr>
        </p:nvSpPr>
        <p:spPr/>
        <p:txBody>
          <a:bodyPr/>
          <a:lstStyle/>
          <a:p>
            <a:r>
              <a:rPr lang="sv-SE" dirty="0"/>
              <a:t>Introduktion </a:t>
            </a:r>
            <a:r>
              <a:rPr lang="sv-SE"/>
              <a:t>till donation </a:t>
            </a:r>
            <a:endParaRPr lang="sv-SE" dirty="0"/>
          </a:p>
        </p:txBody>
      </p:sp>
      <p:sp>
        <p:nvSpPr>
          <p:cNvPr id="3" name="Platshållare för text 2">
            <a:extLst>
              <a:ext uri="{FF2B5EF4-FFF2-40B4-BE49-F238E27FC236}">
                <a16:creationId xmlns:a16="http://schemas.microsoft.com/office/drawing/2014/main" id="{83753F65-A510-4B08-A4CD-0F6F990906B5}"/>
              </a:ext>
            </a:extLst>
          </p:cNvPr>
          <p:cNvSpPr>
            <a:spLocks noGrp="1"/>
          </p:cNvSpPr>
          <p:nvPr>
            <p:ph type="body" sz="quarter" idx="11"/>
          </p:nvPr>
        </p:nvSpPr>
        <p:spPr/>
        <p:txBody>
          <a:bodyPr/>
          <a:lstStyle/>
          <a:p>
            <a:endParaRPr lang="sv-SE" dirty="0"/>
          </a:p>
        </p:txBody>
      </p:sp>
    </p:spTree>
    <p:extLst>
      <p:ext uri="{BB962C8B-B14F-4D97-AF65-F5344CB8AC3E}">
        <p14:creationId xmlns:p14="http://schemas.microsoft.com/office/powerpoint/2010/main" val="144980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E71C046-06EA-42FF-863B-CA64A7CF08FF}"/>
              </a:ext>
            </a:extLst>
          </p:cNvPr>
          <p:cNvSpPr>
            <a:spLocks noGrp="1"/>
          </p:cNvSpPr>
          <p:nvPr>
            <p:ph type="body" sz="quarter" idx="10"/>
          </p:nvPr>
        </p:nvSpPr>
        <p:spPr/>
        <p:txBody>
          <a:bodyPr/>
          <a:lstStyle/>
          <a:p>
            <a:r>
              <a:rPr lang="sv-SE" dirty="0"/>
              <a:t>Vilka kan donera</a:t>
            </a:r>
          </a:p>
        </p:txBody>
      </p:sp>
      <p:sp>
        <p:nvSpPr>
          <p:cNvPr id="3" name="Platshållare för text 2">
            <a:extLst>
              <a:ext uri="{FF2B5EF4-FFF2-40B4-BE49-F238E27FC236}">
                <a16:creationId xmlns:a16="http://schemas.microsoft.com/office/drawing/2014/main" id="{22FAD4E7-E44D-4278-AC32-E7CC01160442}"/>
              </a:ext>
            </a:extLst>
          </p:cNvPr>
          <p:cNvSpPr>
            <a:spLocks noGrp="1"/>
          </p:cNvSpPr>
          <p:nvPr>
            <p:ph type="body" sz="quarter" idx="11"/>
          </p:nvPr>
        </p:nvSpPr>
        <p:spPr>
          <a:xfrm>
            <a:off x="4638675" y="2024063"/>
            <a:ext cx="6252644" cy="2870200"/>
          </a:xfrm>
        </p:spPr>
        <p:txBody>
          <a:bodyPr lIns="91440" tIns="45720" rIns="91440" bIns="45720" anchor="ctr"/>
          <a:lstStyle/>
          <a:p>
            <a:r>
              <a:rPr lang="sv-SE" dirty="0">
                <a:solidFill>
                  <a:schemeClr val="tx1">
                    <a:lumMod val="75000"/>
                    <a:lumOff val="25000"/>
                  </a:schemeClr>
                </a:solidFill>
              </a:rPr>
              <a:t>Donation efter döden:</a:t>
            </a:r>
          </a:p>
          <a:p>
            <a:pPr>
              <a:buFont typeface="Tw Cen MT" panose="020B0602020104020603" pitchFamily="34" charset="0"/>
              <a:buChar char="-"/>
            </a:pPr>
            <a:r>
              <a:rPr lang="sv-SE" dirty="0">
                <a:solidFill>
                  <a:schemeClr val="tx1">
                    <a:lumMod val="75000"/>
                    <a:lumOff val="25000"/>
                  </a:schemeClr>
                </a:solidFill>
              </a:rPr>
              <a:t>DBD, donation efter död till följd av primär hjärnskada</a:t>
            </a:r>
          </a:p>
          <a:p>
            <a:pPr>
              <a:buFont typeface="Tw Cen MT" panose="020B0602020104020603" pitchFamily="34" charset="0"/>
              <a:buChar char="-"/>
            </a:pPr>
            <a:r>
              <a:rPr lang="sv-SE" dirty="0">
                <a:solidFill>
                  <a:schemeClr val="tx1">
                    <a:lumMod val="75000"/>
                    <a:lumOff val="25000"/>
                  </a:schemeClr>
                </a:solidFill>
              </a:rPr>
              <a:t>DCD, donation efter död till följd av cirkulationsstillestånd</a:t>
            </a:r>
          </a:p>
          <a:p>
            <a:pPr>
              <a:buFont typeface="Tw Cen MT" panose="020B0602020104020603" pitchFamily="34" charset="0"/>
              <a:buChar char="-"/>
            </a:pPr>
            <a:r>
              <a:rPr lang="sv-SE" dirty="0">
                <a:solidFill>
                  <a:schemeClr val="tx1">
                    <a:lumMod val="75000"/>
                    <a:lumOff val="25000"/>
                  </a:schemeClr>
                </a:solidFill>
              </a:rPr>
              <a:t>Vävnadsdonation</a:t>
            </a:r>
            <a:br>
              <a:rPr lang="sv-SE" dirty="0">
                <a:solidFill>
                  <a:schemeClr val="tx1">
                    <a:lumMod val="75000"/>
                    <a:lumOff val="25000"/>
                  </a:schemeClr>
                </a:solidFill>
              </a:rPr>
            </a:br>
            <a:endParaRPr lang="sv-SE" dirty="0">
              <a:solidFill>
                <a:schemeClr val="tx1">
                  <a:lumMod val="75000"/>
                  <a:lumOff val="25000"/>
                </a:schemeClr>
              </a:solidFill>
              <a:cs typeface="Calibri"/>
            </a:endParaRPr>
          </a:p>
          <a:p>
            <a:r>
              <a:rPr lang="sv-SE" dirty="0">
                <a:solidFill>
                  <a:schemeClr val="tx1">
                    <a:lumMod val="75000"/>
                    <a:lumOff val="25000"/>
                  </a:schemeClr>
                </a:solidFill>
              </a:rPr>
              <a:t>Donation i livet:</a:t>
            </a:r>
          </a:p>
          <a:p>
            <a:pPr>
              <a:buFont typeface="Calibri" panose="020F0502020204030204" pitchFamily="34" charset="0"/>
              <a:buChar char="⁻"/>
            </a:pPr>
            <a:r>
              <a:rPr lang="sv-SE" dirty="0">
                <a:solidFill>
                  <a:schemeClr val="tx1">
                    <a:lumMod val="75000"/>
                    <a:lumOff val="25000"/>
                  </a:schemeClr>
                </a:solidFill>
              </a:rPr>
              <a:t>Organdonation </a:t>
            </a:r>
          </a:p>
          <a:p>
            <a:pPr>
              <a:buFont typeface="Calibri" panose="020F0502020204030204" pitchFamily="34" charset="0"/>
              <a:buChar char="⁻"/>
            </a:pPr>
            <a:r>
              <a:rPr lang="sv-SE" dirty="0">
                <a:solidFill>
                  <a:schemeClr val="tx1">
                    <a:lumMod val="75000"/>
                    <a:lumOff val="25000"/>
                  </a:schemeClr>
                </a:solidFill>
              </a:rPr>
              <a:t>Vävnadsdonation</a:t>
            </a:r>
          </a:p>
        </p:txBody>
      </p:sp>
    </p:spTree>
    <p:extLst>
      <p:ext uri="{BB962C8B-B14F-4D97-AF65-F5344CB8AC3E}">
        <p14:creationId xmlns:p14="http://schemas.microsoft.com/office/powerpoint/2010/main" val="687399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B624375-ECD2-40D8-990D-01E03A7C7681}"/>
              </a:ext>
            </a:extLst>
          </p:cNvPr>
          <p:cNvSpPr>
            <a:spLocks noGrp="1"/>
          </p:cNvSpPr>
          <p:nvPr>
            <p:ph type="body" sz="quarter" idx="11"/>
          </p:nvPr>
        </p:nvSpPr>
        <p:spPr>
          <a:xfrm>
            <a:off x="734086" y="1016648"/>
            <a:ext cx="3932044" cy="2541961"/>
          </a:xfrm>
        </p:spPr>
        <p:txBody>
          <a:bodyPr/>
          <a:lstStyle/>
          <a:p>
            <a:r>
              <a:rPr lang="sv-SE" dirty="0"/>
              <a:t>Organdonation </a:t>
            </a:r>
          </a:p>
          <a:p>
            <a:r>
              <a:rPr lang="sv-SE" dirty="0"/>
              <a:t>efter döden</a:t>
            </a:r>
          </a:p>
        </p:txBody>
      </p:sp>
      <p:pic>
        <p:nvPicPr>
          <p:cNvPr id="8" name="Bild 7" descr="Stearinljus med hel fyllning">
            <a:extLst>
              <a:ext uri="{FF2B5EF4-FFF2-40B4-BE49-F238E27FC236}">
                <a16:creationId xmlns:a16="http://schemas.microsoft.com/office/drawing/2014/main" id="{FD25BDE1-B844-48A5-9191-0106713AF6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431385" y="1711105"/>
            <a:ext cx="2953693" cy="2953693"/>
          </a:xfrm>
          <a:prstGeom prst="rect">
            <a:avLst/>
          </a:prstGeom>
        </p:spPr>
      </p:pic>
      <p:pic>
        <p:nvPicPr>
          <p:cNvPr id="10" name="Bildobjekt 9" descr="En bild som visar ritning&#10;&#10;Automatiskt genererad beskrivning">
            <a:extLst>
              <a:ext uri="{FF2B5EF4-FFF2-40B4-BE49-F238E27FC236}">
                <a16:creationId xmlns:a16="http://schemas.microsoft.com/office/drawing/2014/main" id="{34D70503-A2BE-485D-9F30-13E5C57FD0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25440" y="3684760"/>
            <a:ext cx="1919335" cy="1919335"/>
          </a:xfrm>
          <a:prstGeom prst="rect">
            <a:avLst/>
          </a:prstGeom>
        </p:spPr>
      </p:pic>
    </p:spTree>
    <p:extLst>
      <p:ext uri="{BB962C8B-B14F-4D97-AF65-F5344CB8AC3E}">
        <p14:creationId xmlns:p14="http://schemas.microsoft.com/office/powerpoint/2010/main" val="369550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B624375-ECD2-40D8-990D-01E03A7C7681}"/>
              </a:ext>
            </a:extLst>
          </p:cNvPr>
          <p:cNvSpPr>
            <a:spLocks noGrp="1"/>
          </p:cNvSpPr>
          <p:nvPr>
            <p:ph type="body" sz="quarter" idx="11"/>
          </p:nvPr>
        </p:nvSpPr>
        <p:spPr>
          <a:xfrm>
            <a:off x="734086" y="1016641"/>
            <a:ext cx="3932044" cy="2541961"/>
          </a:xfrm>
        </p:spPr>
        <p:txBody>
          <a:bodyPr/>
          <a:lstStyle/>
          <a:p>
            <a:r>
              <a:rPr lang="sv-SE" dirty="0"/>
              <a:t>Organdonation </a:t>
            </a:r>
          </a:p>
          <a:p>
            <a:r>
              <a:rPr lang="sv-SE" dirty="0"/>
              <a:t>i livet</a:t>
            </a:r>
          </a:p>
        </p:txBody>
      </p:sp>
      <p:pic>
        <p:nvPicPr>
          <p:cNvPr id="6" name="Bild 5" descr="Hopprep">
            <a:extLst>
              <a:ext uri="{FF2B5EF4-FFF2-40B4-BE49-F238E27FC236}">
                <a16:creationId xmlns:a16="http://schemas.microsoft.com/office/drawing/2014/main" id="{339BA579-81DB-4883-BE06-EE006D07C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86942" y="1576058"/>
            <a:ext cx="3287917" cy="3287917"/>
          </a:xfrm>
          <a:prstGeom prst="rect">
            <a:avLst/>
          </a:prstGeom>
        </p:spPr>
      </p:pic>
      <p:pic>
        <p:nvPicPr>
          <p:cNvPr id="8" name="Bildobjekt 7" descr="En bild som visar ritning, ljus&#10;&#10;Automatiskt genererad beskrivning">
            <a:extLst>
              <a:ext uri="{FF2B5EF4-FFF2-40B4-BE49-F238E27FC236}">
                <a16:creationId xmlns:a16="http://schemas.microsoft.com/office/drawing/2014/main" id="{CFEE3683-09FC-4F4F-A42C-3C5108F1C9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84654" y="3647496"/>
            <a:ext cx="2016493" cy="2016493"/>
          </a:xfrm>
          <a:prstGeom prst="rect">
            <a:avLst/>
          </a:prstGeom>
        </p:spPr>
      </p:pic>
    </p:spTree>
    <p:extLst>
      <p:ext uri="{BB962C8B-B14F-4D97-AF65-F5344CB8AC3E}">
        <p14:creationId xmlns:p14="http://schemas.microsoft.com/office/powerpoint/2010/main" val="142045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B624375-ECD2-40D8-990D-01E03A7C7681}"/>
              </a:ext>
            </a:extLst>
          </p:cNvPr>
          <p:cNvSpPr>
            <a:spLocks noGrp="1"/>
          </p:cNvSpPr>
          <p:nvPr>
            <p:ph type="body" sz="quarter" idx="11"/>
          </p:nvPr>
        </p:nvSpPr>
        <p:spPr>
          <a:xfrm>
            <a:off x="734086" y="1034749"/>
            <a:ext cx="3932044" cy="2541961"/>
          </a:xfrm>
        </p:spPr>
        <p:txBody>
          <a:bodyPr/>
          <a:lstStyle/>
          <a:p>
            <a:r>
              <a:rPr lang="sv-SE" dirty="0"/>
              <a:t>Vävnadsdonation </a:t>
            </a:r>
          </a:p>
          <a:p>
            <a:r>
              <a:rPr lang="sv-SE" dirty="0"/>
              <a:t>efter döden</a:t>
            </a:r>
          </a:p>
        </p:txBody>
      </p:sp>
      <p:pic>
        <p:nvPicPr>
          <p:cNvPr id="8" name="Bild 7" descr="Stearinljus med hel fyllning">
            <a:extLst>
              <a:ext uri="{FF2B5EF4-FFF2-40B4-BE49-F238E27FC236}">
                <a16:creationId xmlns:a16="http://schemas.microsoft.com/office/drawing/2014/main" id="{FD25BDE1-B844-48A5-9191-0106713AF6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440853" y="1707932"/>
            <a:ext cx="2953693" cy="2953693"/>
          </a:xfrm>
          <a:prstGeom prst="rect">
            <a:avLst/>
          </a:prstGeom>
        </p:spPr>
      </p:pic>
      <p:pic>
        <p:nvPicPr>
          <p:cNvPr id="2" name="Bild 1" descr="Öga">
            <a:extLst>
              <a:ext uri="{FF2B5EF4-FFF2-40B4-BE49-F238E27FC236}">
                <a16:creationId xmlns:a16="http://schemas.microsoft.com/office/drawing/2014/main" id="{291276D3-1444-434D-A3A2-8B4D8023357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982711" y="3867536"/>
            <a:ext cx="1387848" cy="1387848"/>
          </a:xfrm>
          <a:prstGeom prst="rect">
            <a:avLst/>
          </a:prstGeom>
        </p:spPr>
      </p:pic>
    </p:spTree>
    <p:extLst>
      <p:ext uri="{BB962C8B-B14F-4D97-AF65-F5344CB8AC3E}">
        <p14:creationId xmlns:p14="http://schemas.microsoft.com/office/powerpoint/2010/main" val="3684990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B624375-ECD2-40D8-990D-01E03A7C7681}"/>
              </a:ext>
            </a:extLst>
          </p:cNvPr>
          <p:cNvSpPr>
            <a:spLocks noGrp="1"/>
          </p:cNvSpPr>
          <p:nvPr>
            <p:ph type="body" sz="quarter" idx="11"/>
          </p:nvPr>
        </p:nvSpPr>
        <p:spPr>
          <a:xfrm>
            <a:off x="734086" y="1016641"/>
            <a:ext cx="3932044" cy="2541961"/>
          </a:xfrm>
        </p:spPr>
        <p:txBody>
          <a:bodyPr/>
          <a:lstStyle/>
          <a:p>
            <a:r>
              <a:rPr lang="sv-SE" dirty="0"/>
              <a:t>Vävnadsdonation </a:t>
            </a:r>
          </a:p>
          <a:p>
            <a:r>
              <a:rPr lang="sv-SE" dirty="0"/>
              <a:t>i livet</a:t>
            </a:r>
          </a:p>
        </p:txBody>
      </p:sp>
      <p:pic>
        <p:nvPicPr>
          <p:cNvPr id="6" name="Bild 5" descr="Hopprep">
            <a:extLst>
              <a:ext uri="{FF2B5EF4-FFF2-40B4-BE49-F238E27FC236}">
                <a16:creationId xmlns:a16="http://schemas.microsoft.com/office/drawing/2014/main" id="{339BA579-81DB-4883-BE06-EE006D07C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86942" y="1576058"/>
            <a:ext cx="3287917" cy="3287917"/>
          </a:xfrm>
          <a:prstGeom prst="rect">
            <a:avLst/>
          </a:prstGeom>
        </p:spPr>
      </p:pic>
      <p:pic>
        <p:nvPicPr>
          <p:cNvPr id="8" name="Bildobjekt 7" descr="En bild som visar ritning, ljus&#10;&#10;Automatiskt genererad beskrivning">
            <a:extLst>
              <a:ext uri="{FF2B5EF4-FFF2-40B4-BE49-F238E27FC236}">
                <a16:creationId xmlns:a16="http://schemas.microsoft.com/office/drawing/2014/main" id="{CFEE3683-09FC-4F4F-A42C-3C5108F1C9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84654" y="3647496"/>
            <a:ext cx="2016493" cy="2016493"/>
          </a:xfrm>
          <a:prstGeom prst="rect">
            <a:avLst/>
          </a:prstGeom>
        </p:spPr>
      </p:pic>
    </p:spTree>
    <p:extLst>
      <p:ext uri="{BB962C8B-B14F-4D97-AF65-F5344CB8AC3E}">
        <p14:creationId xmlns:p14="http://schemas.microsoft.com/office/powerpoint/2010/main" val="3232317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7AA71E-B303-4BFE-88C9-FFA0A84B4E51}"/>
              </a:ext>
            </a:extLst>
          </p:cNvPr>
          <p:cNvSpPr>
            <a:spLocks noGrp="1"/>
          </p:cNvSpPr>
          <p:nvPr>
            <p:ph type="title"/>
          </p:nvPr>
        </p:nvSpPr>
        <p:spPr>
          <a:xfrm>
            <a:off x="838200" y="711635"/>
            <a:ext cx="10515600" cy="1325563"/>
          </a:xfrm>
        </p:spPr>
        <p:txBody>
          <a:bodyPr/>
          <a:lstStyle/>
          <a:p>
            <a:r>
              <a:rPr lang="sv-SE" dirty="0">
                <a:solidFill>
                  <a:schemeClr val="tx1">
                    <a:lumMod val="75000"/>
                    <a:lumOff val="25000"/>
                  </a:schemeClr>
                </a:solidFill>
              </a:rPr>
              <a:t>Vad kan man donera</a:t>
            </a:r>
          </a:p>
        </p:txBody>
      </p:sp>
      <p:sp>
        <p:nvSpPr>
          <p:cNvPr id="3" name="Platshållare för innehåll 2">
            <a:extLst>
              <a:ext uri="{FF2B5EF4-FFF2-40B4-BE49-F238E27FC236}">
                <a16:creationId xmlns:a16="http://schemas.microsoft.com/office/drawing/2014/main" id="{41E8AA18-65AA-4893-A70E-988512A3B937}"/>
              </a:ext>
            </a:extLst>
          </p:cNvPr>
          <p:cNvSpPr>
            <a:spLocks noGrp="1"/>
          </p:cNvSpPr>
          <p:nvPr>
            <p:ph sz="half" idx="1"/>
          </p:nvPr>
        </p:nvSpPr>
        <p:spPr>
          <a:xfrm>
            <a:off x="838200" y="2232076"/>
            <a:ext cx="5181600" cy="4351338"/>
          </a:xfrm>
        </p:spPr>
        <p:txBody>
          <a:bodyPr>
            <a:normAutofit/>
          </a:bodyPr>
          <a:lstStyle/>
          <a:p>
            <a:r>
              <a:rPr lang="sv-SE" sz="2400" dirty="0">
                <a:solidFill>
                  <a:schemeClr val="tx1">
                    <a:lumMod val="75000"/>
                    <a:lumOff val="25000"/>
                  </a:schemeClr>
                </a:solidFill>
              </a:rPr>
              <a:t>Hjärta, lungor, lever, pankreas, njurar och tarm för transplantation</a:t>
            </a:r>
          </a:p>
          <a:p>
            <a:r>
              <a:rPr lang="sv-SE" sz="2400" dirty="0">
                <a:solidFill>
                  <a:schemeClr val="tx1">
                    <a:lumMod val="75000"/>
                    <a:lumOff val="25000"/>
                  </a:schemeClr>
                </a:solidFill>
              </a:rPr>
              <a:t>Organ/vävnader för forskning</a:t>
            </a:r>
          </a:p>
          <a:p>
            <a:pPr>
              <a:defRPr/>
            </a:pPr>
            <a:r>
              <a:rPr lang="sv-SE" sz="2400" dirty="0">
                <a:solidFill>
                  <a:schemeClr val="tx1">
                    <a:lumMod val="75000"/>
                    <a:lumOff val="25000"/>
                  </a:schemeClr>
                </a:solidFill>
              </a:rPr>
              <a:t>Vävnader så som </a:t>
            </a:r>
            <a:r>
              <a:rPr lang="sv-SE" altLang="sv-SE" sz="2400" dirty="0">
                <a:solidFill>
                  <a:schemeClr val="tx1">
                    <a:lumMod val="75000"/>
                    <a:lumOff val="25000"/>
                  </a:schemeClr>
                </a:solidFill>
              </a:rPr>
              <a:t>hornhinnor, hjärtklaffar, kärl, hud, temporalben, hörselben, långa </a:t>
            </a:r>
            <a:r>
              <a:rPr lang="sv-SE" altLang="sv-SE" sz="2400" dirty="0" err="1">
                <a:solidFill>
                  <a:schemeClr val="tx1">
                    <a:lumMod val="75000"/>
                    <a:lumOff val="25000"/>
                  </a:schemeClr>
                </a:solidFill>
              </a:rPr>
              <a:t>rörben</a:t>
            </a:r>
            <a:r>
              <a:rPr lang="sv-SE" altLang="sv-SE" sz="2400" dirty="0">
                <a:solidFill>
                  <a:schemeClr val="tx1">
                    <a:lumMod val="75000"/>
                    <a:lumOff val="25000"/>
                  </a:schemeClr>
                </a:solidFill>
              </a:rPr>
              <a:t> och senor</a:t>
            </a:r>
            <a:endParaRPr lang="sv-SE" sz="1600" dirty="0">
              <a:solidFill>
                <a:schemeClr val="tx1">
                  <a:lumMod val="75000"/>
                  <a:lumOff val="25000"/>
                </a:schemeClr>
              </a:solidFill>
            </a:endParaRPr>
          </a:p>
          <a:p>
            <a:endParaRPr lang="sv-SE" sz="2400" dirty="0">
              <a:solidFill>
                <a:schemeClr val="tx1">
                  <a:lumMod val="75000"/>
                  <a:lumOff val="25000"/>
                </a:schemeClr>
              </a:solidFill>
            </a:endParaRPr>
          </a:p>
        </p:txBody>
      </p:sp>
      <p:pic>
        <p:nvPicPr>
          <p:cNvPr id="16" name="Bild 15" descr="Märke frågetecken">
            <a:extLst>
              <a:ext uri="{FF2B5EF4-FFF2-40B4-BE49-F238E27FC236}">
                <a16:creationId xmlns:a16="http://schemas.microsoft.com/office/drawing/2014/main" id="{560728CE-B7D7-4703-8502-7A29F5AE9A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16158" y="3226056"/>
            <a:ext cx="2898618" cy="2898618"/>
          </a:xfrm>
          <a:prstGeom prst="rect">
            <a:avLst/>
          </a:prstGeom>
        </p:spPr>
      </p:pic>
      <p:pic>
        <p:nvPicPr>
          <p:cNvPr id="5" name="Bildobjekt 4" descr="En bild som visar ritning&#10;&#10;Automatiskt genererad beskrivning">
            <a:extLst>
              <a:ext uri="{FF2B5EF4-FFF2-40B4-BE49-F238E27FC236}">
                <a16:creationId xmlns:a16="http://schemas.microsoft.com/office/drawing/2014/main" id="{AD98E0A8-09D3-4269-B9E2-6AE5FB8892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56244" y="1661159"/>
            <a:ext cx="1654742" cy="1654742"/>
          </a:xfrm>
          <a:prstGeom prst="rect">
            <a:avLst/>
          </a:prstGeom>
        </p:spPr>
      </p:pic>
      <p:pic>
        <p:nvPicPr>
          <p:cNvPr id="9" name="Bildobjekt 8" descr="En bild som visar ritning&#10;&#10;Automatiskt genererad beskrivning">
            <a:extLst>
              <a:ext uri="{FF2B5EF4-FFF2-40B4-BE49-F238E27FC236}">
                <a16:creationId xmlns:a16="http://schemas.microsoft.com/office/drawing/2014/main" id="{CE8929F6-61C8-4A93-A629-2E6ED7210F5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36402" y="818949"/>
            <a:ext cx="1731745" cy="1731745"/>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BCDD0CE3-02F1-4A3D-8C58-DF81FDD4CFE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52932" y="2877952"/>
            <a:ext cx="2016493" cy="2016493"/>
          </a:xfrm>
          <a:prstGeom prst="rect">
            <a:avLst/>
          </a:prstGeom>
        </p:spPr>
      </p:pic>
      <p:pic>
        <p:nvPicPr>
          <p:cNvPr id="15" name="Bild 14" descr="Märke frågetecken">
            <a:extLst>
              <a:ext uri="{FF2B5EF4-FFF2-40B4-BE49-F238E27FC236}">
                <a16:creationId xmlns:a16="http://schemas.microsoft.com/office/drawing/2014/main" id="{745AB420-FBEB-45E0-B6F2-393406FA91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78107" y="2599969"/>
            <a:ext cx="972406" cy="972406"/>
          </a:xfrm>
          <a:prstGeom prst="rect">
            <a:avLst/>
          </a:prstGeom>
        </p:spPr>
      </p:pic>
      <p:pic>
        <p:nvPicPr>
          <p:cNvPr id="19" name="Bild 18" descr="Märke frågetecken">
            <a:extLst>
              <a:ext uri="{FF2B5EF4-FFF2-40B4-BE49-F238E27FC236}">
                <a16:creationId xmlns:a16="http://schemas.microsoft.com/office/drawing/2014/main" id="{30E05298-EA68-4184-910C-3867E75218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110667" y="1463041"/>
            <a:ext cx="750568" cy="750568"/>
          </a:xfrm>
          <a:prstGeom prst="rect">
            <a:avLst/>
          </a:prstGeom>
        </p:spPr>
      </p:pic>
      <p:pic>
        <p:nvPicPr>
          <p:cNvPr id="21" name="Bild 20" descr="Öga">
            <a:extLst>
              <a:ext uri="{FF2B5EF4-FFF2-40B4-BE49-F238E27FC236}">
                <a16:creationId xmlns:a16="http://schemas.microsoft.com/office/drawing/2014/main" id="{19A9E4D3-8255-4FF9-8ABB-44309951216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270440" y="2835441"/>
            <a:ext cx="1147011" cy="1147011"/>
          </a:xfrm>
          <a:prstGeom prst="rect">
            <a:avLst/>
          </a:prstGeom>
        </p:spPr>
      </p:pic>
    </p:spTree>
    <p:extLst>
      <p:ext uri="{BB962C8B-B14F-4D97-AF65-F5344CB8AC3E}">
        <p14:creationId xmlns:p14="http://schemas.microsoft.com/office/powerpoint/2010/main" val="4138690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7AA71E-B303-4BFE-88C9-FFA0A84B4E51}"/>
              </a:ext>
            </a:extLst>
          </p:cNvPr>
          <p:cNvSpPr>
            <a:spLocks noGrp="1"/>
          </p:cNvSpPr>
          <p:nvPr>
            <p:ph type="title"/>
          </p:nvPr>
        </p:nvSpPr>
        <p:spPr>
          <a:xfrm>
            <a:off x="838200" y="557630"/>
            <a:ext cx="10515600" cy="1325563"/>
          </a:xfrm>
        </p:spPr>
        <p:txBody>
          <a:bodyPr/>
          <a:lstStyle/>
          <a:p>
            <a:pPr algn="ctr"/>
            <a:r>
              <a:rPr lang="sv-SE" dirty="0">
                <a:solidFill>
                  <a:schemeClr val="tx1">
                    <a:lumMod val="75000"/>
                    <a:lumOff val="25000"/>
                  </a:schemeClr>
                </a:solidFill>
              </a:rPr>
              <a:t>Vad har orsakat donatorernas död?</a:t>
            </a:r>
          </a:p>
        </p:txBody>
      </p:sp>
      <p:graphicFrame>
        <p:nvGraphicFramePr>
          <p:cNvPr id="10" name="Diagram 9">
            <a:extLst>
              <a:ext uri="{FF2B5EF4-FFF2-40B4-BE49-F238E27FC236}">
                <a16:creationId xmlns:a16="http://schemas.microsoft.com/office/drawing/2014/main" id="{2B3E2554-189C-4559-9DC1-251C7DC513B2}"/>
              </a:ext>
            </a:extLst>
          </p:cNvPr>
          <p:cNvGraphicFramePr/>
          <p:nvPr>
            <p:extLst>
              <p:ext uri="{D42A27DB-BD31-4B8C-83A1-F6EECF244321}">
                <p14:modId xmlns:p14="http://schemas.microsoft.com/office/powerpoint/2010/main" val="1793314558"/>
              </p:ext>
            </p:extLst>
          </p:nvPr>
        </p:nvGraphicFramePr>
        <p:xfrm>
          <a:off x="4161322" y="1663578"/>
          <a:ext cx="3869356" cy="4636792"/>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ruta 23">
            <a:extLst>
              <a:ext uri="{FF2B5EF4-FFF2-40B4-BE49-F238E27FC236}">
                <a16:creationId xmlns:a16="http://schemas.microsoft.com/office/drawing/2014/main" id="{CCBA0FDA-3F8E-45B3-A3A4-D5F1AE8FC45C}"/>
              </a:ext>
            </a:extLst>
          </p:cNvPr>
          <p:cNvSpPr txBox="1"/>
          <p:nvPr/>
        </p:nvSpPr>
        <p:spPr>
          <a:xfrm>
            <a:off x="4614565" y="2362748"/>
            <a:ext cx="311352" cy="369332"/>
          </a:xfrm>
          <a:prstGeom prst="rect">
            <a:avLst/>
          </a:prstGeom>
          <a:noFill/>
        </p:spPr>
        <p:txBody>
          <a:bodyPr wrap="square" rtlCol="0">
            <a:spAutoFit/>
          </a:bodyPr>
          <a:lstStyle/>
          <a:p>
            <a:r>
              <a:rPr lang="sv-SE" dirty="0"/>
              <a:t>%</a:t>
            </a:r>
          </a:p>
        </p:txBody>
      </p:sp>
      <p:sp>
        <p:nvSpPr>
          <p:cNvPr id="26" name="textruta 25">
            <a:extLst>
              <a:ext uri="{FF2B5EF4-FFF2-40B4-BE49-F238E27FC236}">
                <a16:creationId xmlns:a16="http://schemas.microsoft.com/office/drawing/2014/main" id="{CC524A96-649A-4679-97F2-7D5BB3614C65}"/>
              </a:ext>
            </a:extLst>
          </p:cNvPr>
          <p:cNvSpPr txBox="1"/>
          <p:nvPr/>
        </p:nvSpPr>
        <p:spPr>
          <a:xfrm>
            <a:off x="4889821" y="4554467"/>
            <a:ext cx="264695" cy="369332"/>
          </a:xfrm>
          <a:prstGeom prst="rect">
            <a:avLst/>
          </a:prstGeom>
          <a:noFill/>
        </p:spPr>
        <p:txBody>
          <a:bodyPr wrap="square" rtlCol="0">
            <a:spAutoFit/>
          </a:bodyPr>
          <a:lstStyle/>
          <a:p>
            <a:r>
              <a:rPr lang="sv-SE" dirty="0"/>
              <a:t>%</a:t>
            </a:r>
          </a:p>
        </p:txBody>
      </p:sp>
      <p:pic>
        <p:nvPicPr>
          <p:cNvPr id="4" name="Bild 3" descr="Höger hjärnhalva">
            <a:extLst>
              <a:ext uri="{FF2B5EF4-FFF2-40B4-BE49-F238E27FC236}">
                <a16:creationId xmlns:a16="http://schemas.microsoft.com/office/drawing/2014/main" id="{98E84A74-D379-4790-804F-4F54B5C178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97676" y="3036047"/>
            <a:ext cx="786611" cy="786611"/>
          </a:xfrm>
          <a:prstGeom prst="rect">
            <a:avLst/>
          </a:prstGeom>
        </p:spPr>
      </p:pic>
      <p:pic>
        <p:nvPicPr>
          <p:cNvPr id="6" name="Bild 5" descr="Motorcykel">
            <a:extLst>
              <a:ext uri="{FF2B5EF4-FFF2-40B4-BE49-F238E27FC236}">
                <a16:creationId xmlns:a16="http://schemas.microsoft.com/office/drawing/2014/main" id="{5390AAEA-6735-456A-9E94-E2E63685DFD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2589" y="3821523"/>
            <a:ext cx="628050" cy="628050"/>
          </a:xfrm>
          <a:prstGeom prst="rect">
            <a:avLst/>
          </a:prstGeom>
        </p:spPr>
      </p:pic>
      <p:sp>
        <p:nvSpPr>
          <p:cNvPr id="3" name="textruta 2">
            <a:extLst>
              <a:ext uri="{FF2B5EF4-FFF2-40B4-BE49-F238E27FC236}">
                <a16:creationId xmlns:a16="http://schemas.microsoft.com/office/drawing/2014/main" id="{5E4A06BE-CA1E-C20D-F44A-6E4E63CAF8FB}"/>
              </a:ext>
            </a:extLst>
          </p:cNvPr>
          <p:cNvSpPr txBox="1"/>
          <p:nvPr/>
        </p:nvSpPr>
        <p:spPr>
          <a:xfrm>
            <a:off x="7757237" y="3440159"/>
            <a:ext cx="264695" cy="369332"/>
          </a:xfrm>
          <a:prstGeom prst="rect">
            <a:avLst/>
          </a:prstGeom>
          <a:noFill/>
        </p:spPr>
        <p:txBody>
          <a:bodyPr wrap="square" rtlCol="0">
            <a:spAutoFit/>
          </a:bodyPr>
          <a:lstStyle/>
          <a:p>
            <a:r>
              <a:rPr lang="sv-SE" dirty="0"/>
              <a:t>%</a:t>
            </a:r>
          </a:p>
        </p:txBody>
      </p:sp>
    </p:spTree>
    <p:extLst>
      <p:ext uri="{BB962C8B-B14F-4D97-AF65-F5344CB8AC3E}">
        <p14:creationId xmlns:p14="http://schemas.microsoft.com/office/powerpoint/2010/main" val="3370088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4B5A44-C310-4574-ADE3-160F3562C9A7}"/>
              </a:ext>
            </a:extLst>
          </p:cNvPr>
          <p:cNvSpPr>
            <a:spLocks noGrp="1"/>
          </p:cNvSpPr>
          <p:nvPr>
            <p:ph type="title"/>
          </p:nvPr>
        </p:nvSpPr>
        <p:spPr>
          <a:xfrm>
            <a:off x="839788" y="1086522"/>
            <a:ext cx="10515600" cy="1325563"/>
          </a:xfrm>
        </p:spPr>
        <p:txBody>
          <a:bodyPr/>
          <a:lstStyle/>
          <a:p>
            <a:r>
              <a:rPr kumimoji="0" lang="sv-SE" sz="4400" b="0" i="0" u="none" strike="noStrike" kern="1200" cap="none" spc="0" normalizeH="0" baseline="0" noProof="0" dirty="0">
                <a:ln>
                  <a:noFill/>
                </a:ln>
                <a:solidFill>
                  <a:srgbClr val="F5ACB8"/>
                </a:solidFill>
                <a:effectLst/>
                <a:uLnTx/>
                <a:uFillTx/>
                <a:latin typeface="Calibri Light" panose="020F0302020204030204"/>
                <a:ea typeface="+mn-ea"/>
                <a:cs typeface="+mn-cs"/>
              </a:rPr>
              <a:t>Övergripande organisation</a:t>
            </a:r>
            <a:endParaRPr lang="sv-SE" dirty="0"/>
          </a:p>
        </p:txBody>
      </p:sp>
      <p:sp>
        <p:nvSpPr>
          <p:cNvPr id="3" name="Platshållare för text 2">
            <a:extLst>
              <a:ext uri="{FF2B5EF4-FFF2-40B4-BE49-F238E27FC236}">
                <a16:creationId xmlns:a16="http://schemas.microsoft.com/office/drawing/2014/main" id="{135AD22A-7BF9-44D7-AECB-54467DF43E03}"/>
              </a:ext>
            </a:extLst>
          </p:cNvPr>
          <p:cNvSpPr>
            <a:spLocks noGrp="1"/>
          </p:cNvSpPr>
          <p:nvPr>
            <p:ph type="body" idx="1"/>
          </p:nvPr>
        </p:nvSpPr>
        <p:spPr>
          <a:xfrm>
            <a:off x="839788" y="1994673"/>
            <a:ext cx="5157787" cy="823912"/>
          </a:xfrm>
        </p:spPr>
        <p:txBody>
          <a:bodyPr/>
          <a:lstStyle/>
          <a:p>
            <a:r>
              <a:rPr lang="sv-SE" b="0" dirty="0">
                <a:solidFill>
                  <a:schemeClr val="tx1">
                    <a:lumMod val="75000"/>
                    <a:lumOff val="25000"/>
                  </a:schemeClr>
                </a:solidFill>
                <a:ea typeface="Verdana" pitchFamily="34" charset="0"/>
                <a:cs typeface="Verdana" pitchFamily="34" charset="0"/>
              </a:rPr>
              <a:t>Fyra</a:t>
            </a:r>
            <a:r>
              <a:rPr lang="sv-SE" sz="2400" b="0" dirty="0">
                <a:solidFill>
                  <a:schemeClr val="tx1">
                    <a:lumMod val="75000"/>
                    <a:lumOff val="25000"/>
                  </a:schemeClr>
                </a:solidFill>
                <a:ea typeface="Verdana" pitchFamily="34" charset="0"/>
                <a:cs typeface="Verdana" pitchFamily="34" charset="0"/>
              </a:rPr>
              <a:t> transplantationsenheter: </a:t>
            </a:r>
          </a:p>
        </p:txBody>
      </p:sp>
      <p:sp>
        <p:nvSpPr>
          <p:cNvPr id="4" name="Platshållare för innehåll 3">
            <a:extLst>
              <a:ext uri="{FF2B5EF4-FFF2-40B4-BE49-F238E27FC236}">
                <a16:creationId xmlns:a16="http://schemas.microsoft.com/office/drawing/2014/main" id="{1D42FA04-2491-4D61-BE0F-11BAA5EAC5C5}"/>
              </a:ext>
            </a:extLst>
          </p:cNvPr>
          <p:cNvSpPr>
            <a:spLocks noGrp="1"/>
          </p:cNvSpPr>
          <p:nvPr>
            <p:ph sz="half" idx="2"/>
          </p:nvPr>
        </p:nvSpPr>
        <p:spPr>
          <a:xfrm>
            <a:off x="839787" y="2862128"/>
            <a:ext cx="4522325" cy="3684588"/>
          </a:xfrm>
        </p:spPr>
        <p:txBody>
          <a:bodyPr>
            <a:normAutofit/>
          </a:bodyPr>
          <a:lstStyle/>
          <a:p>
            <a:pPr>
              <a:defRPr/>
            </a:pPr>
            <a:r>
              <a:rPr lang="sv-SE" sz="2400" dirty="0">
                <a:solidFill>
                  <a:schemeClr val="tx1">
                    <a:lumMod val="75000"/>
                    <a:lumOff val="25000"/>
                  </a:schemeClr>
                </a:solidFill>
                <a:ea typeface="Verdana" pitchFamily="34" charset="0"/>
                <a:cs typeface="Verdana" pitchFamily="34" charset="0"/>
              </a:rPr>
              <a:t>Akademiska sjukhuset, Uppsala  </a:t>
            </a:r>
          </a:p>
          <a:p>
            <a:pPr>
              <a:defRPr/>
            </a:pPr>
            <a:r>
              <a:rPr lang="sv-SE" sz="2400" dirty="0">
                <a:solidFill>
                  <a:schemeClr val="tx1">
                    <a:lumMod val="75000"/>
                    <a:lumOff val="25000"/>
                  </a:schemeClr>
                </a:solidFill>
                <a:ea typeface="Verdana" pitchFamily="34" charset="0"/>
                <a:cs typeface="Verdana" pitchFamily="34" charset="0"/>
              </a:rPr>
              <a:t>Karolinska Universitetssjukhuset, Huddinge </a:t>
            </a:r>
          </a:p>
          <a:p>
            <a:pPr>
              <a:defRPr/>
            </a:pPr>
            <a:r>
              <a:rPr lang="sv-SE" sz="2400" dirty="0">
                <a:solidFill>
                  <a:schemeClr val="tx1">
                    <a:lumMod val="75000"/>
                    <a:lumOff val="25000"/>
                  </a:schemeClr>
                </a:solidFill>
                <a:ea typeface="Verdana" pitchFamily="34" charset="0"/>
                <a:cs typeface="Verdana" pitchFamily="34" charset="0"/>
              </a:rPr>
              <a:t>Sahlgrenska Universitets-sjukhuset, Göteborg  </a:t>
            </a:r>
          </a:p>
          <a:p>
            <a:pPr>
              <a:defRPr/>
            </a:pPr>
            <a:r>
              <a:rPr lang="sv-SE" sz="2400" dirty="0">
                <a:solidFill>
                  <a:schemeClr val="tx1">
                    <a:lumMod val="75000"/>
                    <a:lumOff val="25000"/>
                  </a:schemeClr>
                </a:solidFill>
                <a:ea typeface="Verdana" pitchFamily="34" charset="0"/>
                <a:cs typeface="Verdana" pitchFamily="34" charset="0"/>
              </a:rPr>
              <a:t>Skånes Universitetssjukhus, Malmö/Lund </a:t>
            </a:r>
          </a:p>
        </p:txBody>
      </p:sp>
      <p:sp>
        <p:nvSpPr>
          <p:cNvPr id="5" name="Platshållare för text 4">
            <a:extLst>
              <a:ext uri="{FF2B5EF4-FFF2-40B4-BE49-F238E27FC236}">
                <a16:creationId xmlns:a16="http://schemas.microsoft.com/office/drawing/2014/main" id="{911F1199-9CF5-4116-B09B-35588F8B1A91}"/>
              </a:ext>
            </a:extLst>
          </p:cNvPr>
          <p:cNvSpPr>
            <a:spLocks noGrp="1"/>
          </p:cNvSpPr>
          <p:nvPr>
            <p:ph type="body" sz="quarter" idx="3"/>
          </p:nvPr>
        </p:nvSpPr>
        <p:spPr>
          <a:xfrm>
            <a:off x="5599547" y="1994673"/>
            <a:ext cx="5183188" cy="823912"/>
          </a:xfrm>
        </p:spPr>
        <p:txBody>
          <a:bodyPr/>
          <a:lstStyle/>
          <a:p>
            <a:r>
              <a:rPr lang="sv-SE" b="0" dirty="0">
                <a:solidFill>
                  <a:schemeClr val="tx1">
                    <a:lumMod val="75000"/>
                    <a:lumOff val="25000"/>
                  </a:schemeClr>
                </a:solidFill>
              </a:rPr>
              <a:t>Sex regioner för organdonation:</a:t>
            </a:r>
          </a:p>
        </p:txBody>
      </p:sp>
      <p:sp>
        <p:nvSpPr>
          <p:cNvPr id="6" name="Platshållare för innehåll 5">
            <a:extLst>
              <a:ext uri="{FF2B5EF4-FFF2-40B4-BE49-F238E27FC236}">
                <a16:creationId xmlns:a16="http://schemas.microsoft.com/office/drawing/2014/main" id="{BB3A334E-D9A0-408D-8AD5-07FD08030135}"/>
              </a:ext>
            </a:extLst>
          </p:cNvPr>
          <p:cNvSpPr>
            <a:spLocks noGrp="1"/>
          </p:cNvSpPr>
          <p:nvPr>
            <p:ph sz="quarter" idx="4"/>
          </p:nvPr>
        </p:nvSpPr>
        <p:spPr>
          <a:xfrm>
            <a:off x="5767083" y="2862128"/>
            <a:ext cx="4539343" cy="3684588"/>
          </a:xfrm>
        </p:spPr>
        <p:txBody>
          <a:bodyPr>
            <a:normAutofit/>
          </a:bodyPr>
          <a:lstStyle/>
          <a:p>
            <a:r>
              <a:rPr lang="sv-SE" sz="2400" dirty="0">
                <a:solidFill>
                  <a:schemeClr val="tx1">
                    <a:lumMod val="75000"/>
                    <a:lumOff val="25000"/>
                  </a:schemeClr>
                </a:solidFill>
              </a:rPr>
              <a:t>Norra regionen</a:t>
            </a:r>
          </a:p>
          <a:p>
            <a:r>
              <a:rPr lang="sv-SE" sz="2400" dirty="0">
                <a:solidFill>
                  <a:schemeClr val="tx1">
                    <a:lumMod val="75000"/>
                    <a:lumOff val="25000"/>
                  </a:schemeClr>
                </a:solidFill>
              </a:rPr>
              <a:t>Region Mellansverige</a:t>
            </a:r>
          </a:p>
          <a:p>
            <a:r>
              <a:rPr lang="sv-SE" sz="2400" dirty="0">
                <a:solidFill>
                  <a:schemeClr val="tx1">
                    <a:lumMod val="75000"/>
                    <a:lumOff val="25000"/>
                  </a:schemeClr>
                </a:solidFill>
              </a:rPr>
              <a:t>Region Stockholm och Gotland</a:t>
            </a:r>
          </a:p>
          <a:p>
            <a:r>
              <a:rPr lang="sv-SE" sz="2400" dirty="0">
                <a:solidFill>
                  <a:schemeClr val="tx1">
                    <a:lumMod val="75000"/>
                    <a:lumOff val="25000"/>
                  </a:schemeClr>
                </a:solidFill>
              </a:rPr>
              <a:t>Västragötalandsregionen</a:t>
            </a:r>
          </a:p>
          <a:p>
            <a:r>
              <a:rPr lang="sv-SE" sz="2400" dirty="0">
                <a:solidFill>
                  <a:schemeClr val="tx1">
                    <a:lumMod val="75000"/>
                    <a:lumOff val="25000"/>
                  </a:schemeClr>
                </a:solidFill>
              </a:rPr>
              <a:t>Sydöstra regionen</a:t>
            </a:r>
          </a:p>
          <a:p>
            <a:r>
              <a:rPr lang="sv-SE" sz="2400" dirty="0">
                <a:solidFill>
                  <a:schemeClr val="tx1">
                    <a:lumMod val="75000"/>
                    <a:lumOff val="25000"/>
                  </a:schemeClr>
                </a:solidFill>
              </a:rPr>
              <a:t>Södra regionen</a:t>
            </a:r>
          </a:p>
        </p:txBody>
      </p:sp>
    </p:spTree>
    <p:extLst>
      <p:ext uri="{BB962C8B-B14F-4D97-AF65-F5344CB8AC3E}">
        <p14:creationId xmlns:p14="http://schemas.microsoft.com/office/powerpoint/2010/main" val="3193984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DA813A44-BC92-4A0C-8611-95A8B4669F3A}"/>
              </a:ext>
            </a:extLst>
          </p:cNvPr>
          <p:cNvSpPr>
            <a:spLocks noGrp="1"/>
          </p:cNvSpPr>
          <p:nvPr>
            <p:ph type="body" sz="quarter" idx="11"/>
          </p:nvPr>
        </p:nvSpPr>
        <p:spPr>
          <a:xfrm>
            <a:off x="254000" y="826522"/>
            <a:ext cx="4775200" cy="2541961"/>
          </a:xfrm>
        </p:spPr>
        <p:txBody>
          <a:bodyPr/>
          <a:lstStyle/>
          <a:p>
            <a:r>
              <a:rPr lang="sv-SE" sz="2800" dirty="0"/>
              <a:t>Jourhavande transplantationskoordinator:</a:t>
            </a:r>
          </a:p>
          <a:p>
            <a:r>
              <a:rPr lang="sv-SE" sz="2800" dirty="0"/>
              <a:t> 020-224 224 </a:t>
            </a:r>
          </a:p>
        </p:txBody>
      </p:sp>
      <p:sp>
        <p:nvSpPr>
          <p:cNvPr id="4" name="Platshållare för text 3">
            <a:extLst>
              <a:ext uri="{FF2B5EF4-FFF2-40B4-BE49-F238E27FC236}">
                <a16:creationId xmlns:a16="http://schemas.microsoft.com/office/drawing/2014/main" id="{DD952B5E-5A44-4088-AAC9-462E092203DB}"/>
              </a:ext>
            </a:extLst>
          </p:cNvPr>
          <p:cNvSpPr>
            <a:spLocks noGrp="1"/>
          </p:cNvSpPr>
          <p:nvPr>
            <p:ph type="body" sz="quarter" idx="12"/>
          </p:nvPr>
        </p:nvSpPr>
        <p:spPr/>
        <p:txBody>
          <a:bodyPr/>
          <a:lstStyle/>
          <a:p>
            <a:r>
              <a:rPr lang="sv-SE" sz="2800" dirty="0"/>
              <a:t>Jourhavande DOSS: </a:t>
            </a:r>
          </a:p>
          <a:p>
            <a:r>
              <a:rPr lang="sv-SE" sz="2800"/>
              <a:t>08-123 844 49</a:t>
            </a:r>
            <a:endParaRPr lang="sv-SE" sz="2800" dirty="0"/>
          </a:p>
        </p:txBody>
      </p:sp>
      <p:pic>
        <p:nvPicPr>
          <p:cNvPr id="2" name="Bildobjekt 1" descr="En bild som visar tallrik, klocka&#10;&#10;Automatiskt genererad beskrivning">
            <a:extLst>
              <a:ext uri="{FF2B5EF4-FFF2-40B4-BE49-F238E27FC236}">
                <a16:creationId xmlns:a16="http://schemas.microsoft.com/office/drawing/2014/main" id="{A5025535-0BC9-4BBB-A2E1-BF36269B6E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0082" y="1339411"/>
            <a:ext cx="3997325" cy="3997325"/>
          </a:xfrm>
          <a:prstGeom prst="rect">
            <a:avLst/>
          </a:prstGeom>
        </p:spPr>
      </p:pic>
    </p:spTree>
    <p:extLst>
      <p:ext uri="{BB962C8B-B14F-4D97-AF65-F5344CB8AC3E}">
        <p14:creationId xmlns:p14="http://schemas.microsoft.com/office/powerpoint/2010/main" val="2113848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CC2D35-68BA-4049-97C7-EB18DE3CC008}"/>
              </a:ext>
            </a:extLst>
          </p:cNvPr>
          <p:cNvSpPr>
            <a:spLocks noGrp="1"/>
          </p:cNvSpPr>
          <p:nvPr>
            <p:ph type="body" sz="quarter" idx="11"/>
          </p:nvPr>
        </p:nvSpPr>
        <p:spPr>
          <a:xfrm>
            <a:off x="734086" y="1217141"/>
            <a:ext cx="3932044" cy="2541961"/>
          </a:xfrm>
        </p:spPr>
        <p:txBody>
          <a:bodyPr/>
          <a:lstStyle/>
          <a:p>
            <a:r>
              <a:rPr lang="sv-SE" dirty="0"/>
              <a:t>Globalt</a:t>
            </a:r>
          </a:p>
        </p:txBody>
      </p:sp>
      <p:sp>
        <p:nvSpPr>
          <p:cNvPr id="4" name="Platshållare för text 3">
            <a:extLst>
              <a:ext uri="{FF2B5EF4-FFF2-40B4-BE49-F238E27FC236}">
                <a16:creationId xmlns:a16="http://schemas.microsoft.com/office/drawing/2014/main" id="{DECA78AD-0726-4F49-A2A5-DAB30BBECB37}"/>
              </a:ext>
            </a:extLst>
          </p:cNvPr>
          <p:cNvSpPr>
            <a:spLocks noGrp="1"/>
          </p:cNvSpPr>
          <p:nvPr>
            <p:ph type="body" sz="quarter" idx="12"/>
          </p:nvPr>
        </p:nvSpPr>
        <p:spPr>
          <a:xfrm>
            <a:off x="725115" y="3209452"/>
            <a:ext cx="3932044" cy="2541961"/>
          </a:xfrm>
        </p:spPr>
        <p:txBody>
          <a:bodyPr/>
          <a:lstStyle/>
          <a:p>
            <a:r>
              <a:rPr lang="sv-SE" dirty="0"/>
              <a:t>Brist på organ kräver samarbete över gränserna</a:t>
            </a:r>
          </a:p>
        </p:txBody>
      </p:sp>
      <p:pic>
        <p:nvPicPr>
          <p:cNvPr id="6" name="Bild 5" descr="Europa">
            <a:extLst>
              <a:ext uri="{FF2B5EF4-FFF2-40B4-BE49-F238E27FC236}">
                <a16:creationId xmlns:a16="http://schemas.microsoft.com/office/drawing/2014/main" id="{D5E51934-1A6A-4EA0-9D6B-0436C59B16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85028" y="416512"/>
            <a:ext cx="5413899" cy="5413899"/>
          </a:xfrm>
          <a:prstGeom prst="rect">
            <a:avLst/>
          </a:prstGeom>
        </p:spPr>
      </p:pic>
    </p:spTree>
    <p:extLst>
      <p:ext uri="{BB962C8B-B14F-4D97-AF65-F5344CB8AC3E}">
        <p14:creationId xmlns:p14="http://schemas.microsoft.com/office/powerpoint/2010/main" val="20230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0B918508-3E45-44D1-8B85-35514EB78F6B}"/>
              </a:ext>
            </a:extLst>
          </p:cNvPr>
          <p:cNvSpPr>
            <a:spLocks noGrp="1"/>
          </p:cNvSpPr>
          <p:nvPr>
            <p:ph type="body" sz="quarter" idx="11"/>
          </p:nvPr>
        </p:nvSpPr>
        <p:spPr/>
        <p:txBody>
          <a:bodyPr/>
          <a:lstStyle/>
          <a:p>
            <a:r>
              <a:rPr lang="sv-SE" sz="4800" dirty="0"/>
              <a:t>Innehåll</a:t>
            </a:r>
            <a:endParaRPr lang="sv-SE" sz="3200" dirty="0"/>
          </a:p>
        </p:txBody>
      </p:sp>
      <p:sp>
        <p:nvSpPr>
          <p:cNvPr id="4" name="Platshållare för text 3">
            <a:extLst>
              <a:ext uri="{FF2B5EF4-FFF2-40B4-BE49-F238E27FC236}">
                <a16:creationId xmlns:a16="http://schemas.microsoft.com/office/drawing/2014/main" id="{7FFDF4E9-3DA6-4C61-9A9A-53CBB8B7A918}"/>
              </a:ext>
            </a:extLst>
          </p:cNvPr>
          <p:cNvSpPr>
            <a:spLocks noGrp="1"/>
          </p:cNvSpPr>
          <p:nvPr>
            <p:ph type="body" sz="quarter" idx="12"/>
          </p:nvPr>
        </p:nvSpPr>
        <p:spPr/>
        <p:txBody>
          <a:bodyPr/>
          <a:lstStyle/>
          <a:p>
            <a:endParaRPr lang="sv-SE"/>
          </a:p>
        </p:txBody>
      </p:sp>
      <p:pic>
        <p:nvPicPr>
          <p:cNvPr id="6" name="Bildobjekt 5" descr="En bild som visar ritning&#10;&#10;Automatiskt genererad beskrivning">
            <a:extLst>
              <a:ext uri="{FF2B5EF4-FFF2-40B4-BE49-F238E27FC236}">
                <a16:creationId xmlns:a16="http://schemas.microsoft.com/office/drawing/2014/main" id="{912B8481-FB78-4C7B-8BD2-B8A4126EA5F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522720" y="592185"/>
            <a:ext cx="4397829" cy="5027998"/>
          </a:xfrm>
          <a:prstGeom prst="rect">
            <a:avLst/>
          </a:prstGeom>
        </p:spPr>
      </p:pic>
      <p:sp>
        <p:nvSpPr>
          <p:cNvPr id="12" name="Platshållare för text 2">
            <a:extLst>
              <a:ext uri="{FF2B5EF4-FFF2-40B4-BE49-F238E27FC236}">
                <a16:creationId xmlns:a16="http://schemas.microsoft.com/office/drawing/2014/main" id="{49B5F29B-EB9C-478F-A01B-93E0254775F0}"/>
              </a:ext>
            </a:extLst>
          </p:cNvPr>
          <p:cNvSpPr txBox="1">
            <a:spLocks/>
          </p:cNvSpPr>
          <p:nvPr/>
        </p:nvSpPr>
        <p:spPr>
          <a:xfrm>
            <a:off x="7132321" y="1541424"/>
            <a:ext cx="3283132" cy="3605342"/>
          </a:xfrm>
          <a:prstGeom prst="rect">
            <a:avLst/>
          </a:prstGeom>
          <a:solidFill>
            <a:schemeClr val="bg1"/>
          </a:solidFill>
        </p:spPr>
        <p:txBody>
          <a:bodyPr anchor="ctr"/>
          <a:lstStyle>
            <a:lvl1pPr marL="0" indent="0" algn="ctr" defTabSz="914400" rtl="0" eaLnBrk="1" latinLnBrk="0" hangingPunct="1">
              <a:lnSpc>
                <a:spcPct val="90000"/>
              </a:lnSpc>
              <a:spcBef>
                <a:spcPts val="1000"/>
              </a:spcBef>
              <a:buFont typeface="Arial" panose="020B0604020202020204" pitchFamily="34" charset="0"/>
              <a:buNone/>
              <a:defRPr sz="32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a:buFont typeface="Wingdings" panose="05000000000000000000" pitchFamily="2" charset="2"/>
              <a:buChar char="ü"/>
            </a:pPr>
            <a:r>
              <a:rPr lang="sv-SE" sz="2000" dirty="0">
                <a:solidFill>
                  <a:schemeClr val="tx1">
                    <a:lumMod val="75000"/>
                    <a:lumOff val="25000"/>
                  </a:schemeClr>
                </a:solidFill>
              </a:rPr>
              <a:t>Organ och vävnads-donation i Sverige</a:t>
            </a:r>
          </a:p>
          <a:p>
            <a:pPr marL="457200" indent="-457200" algn="l">
              <a:buFont typeface="Wingdings" panose="05000000000000000000" pitchFamily="2" charset="2"/>
              <a:buChar char="ü"/>
            </a:pPr>
            <a:r>
              <a:rPr lang="sv-SE" sz="2000" dirty="0">
                <a:solidFill>
                  <a:schemeClr val="tx1">
                    <a:lumMod val="75000"/>
                    <a:lumOff val="25000"/>
                  </a:schemeClr>
                </a:solidFill>
              </a:rPr>
              <a:t>Vad säger regelverket</a:t>
            </a:r>
          </a:p>
          <a:p>
            <a:pPr marL="457200" indent="-457200" algn="l">
              <a:buFont typeface="Wingdings" panose="05000000000000000000" pitchFamily="2" charset="2"/>
              <a:buChar char="ü"/>
            </a:pPr>
            <a:r>
              <a:rPr lang="sv-SE" sz="2000" dirty="0">
                <a:solidFill>
                  <a:schemeClr val="tx1">
                    <a:lumMod val="75000"/>
                    <a:lumOff val="25000"/>
                  </a:schemeClr>
                </a:solidFill>
              </a:rPr>
              <a:t>Vilka kan donera</a:t>
            </a:r>
          </a:p>
          <a:p>
            <a:pPr marL="457200" indent="-457200" algn="l">
              <a:buFont typeface="Wingdings" panose="05000000000000000000" pitchFamily="2" charset="2"/>
              <a:buChar char="ü"/>
            </a:pPr>
            <a:r>
              <a:rPr lang="sv-SE" sz="2000" dirty="0">
                <a:solidFill>
                  <a:schemeClr val="tx1">
                    <a:lumMod val="75000"/>
                    <a:lumOff val="25000"/>
                  </a:schemeClr>
                </a:solidFill>
              </a:rPr>
              <a:t>Vad kan man donera</a:t>
            </a:r>
          </a:p>
          <a:p>
            <a:pPr marL="457200" indent="-457200" algn="l">
              <a:buFont typeface="Wingdings" panose="05000000000000000000" pitchFamily="2" charset="2"/>
              <a:buChar char="ü"/>
            </a:pPr>
            <a:r>
              <a:rPr lang="sv-SE" sz="2000" dirty="0">
                <a:solidFill>
                  <a:schemeClr val="tx1">
                    <a:lumMod val="75000"/>
                    <a:lumOff val="25000"/>
                  </a:schemeClr>
                </a:solidFill>
              </a:rPr>
              <a:t>Hur gör man sin vilja känd</a:t>
            </a:r>
          </a:p>
          <a:p>
            <a:pPr marL="457200" indent="-457200" algn="l">
              <a:buFont typeface="Wingdings" panose="05000000000000000000" pitchFamily="2" charset="2"/>
              <a:buChar char="ü"/>
            </a:pPr>
            <a:r>
              <a:rPr lang="sv-SE" sz="2000" dirty="0">
                <a:solidFill>
                  <a:schemeClr val="tx1">
                    <a:lumMod val="75000"/>
                    <a:lumOff val="25000"/>
                  </a:schemeClr>
                </a:solidFill>
              </a:rPr>
              <a:t>Övergripande organisation</a:t>
            </a:r>
          </a:p>
        </p:txBody>
      </p:sp>
    </p:spTree>
    <p:extLst>
      <p:ext uri="{BB962C8B-B14F-4D97-AF65-F5344CB8AC3E}">
        <p14:creationId xmlns:p14="http://schemas.microsoft.com/office/powerpoint/2010/main" val="2060706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9A7C1A-7C53-4137-84B5-88007EAEDBE0}"/>
              </a:ext>
            </a:extLst>
          </p:cNvPr>
          <p:cNvSpPr>
            <a:spLocks noGrp="1"/>
          </p:cNvSpPr>
          <p:nvPr>
            <p:ph type="title"/>
          </p:nvPr>
        </p:nvSpPr>
        <p:spPr>
          <a:xfrm>
            <a:off x="838200" y="830633"/>
            <a:ext cx="10515600" cy="1325563"/>
          </a:xfrm>
        </p:spPr>
        <p:txBody>
          <a:bodyPr/>
          <a:lstStyle/>
          <a:p>
            <a:r>
              <a:rPr lang="sv-SE" dirty="0">
                <a:solidFill>
                  <a:schemeClr val="tx1">
                    <a:lumMod val="75000"/>
                    <a:lumOff val="25000"/>
                  </a:schemeClr>
                </a:solidFill>
              </a:rPr>
              <a:t>För frågor – kontakta gärna oss på: </a:t>
            </a:r>
          </a:p>
        </p:txBody>
      </p:sp>
      <p:sp>
        <p:nvSpPr>
          <p:cNvPr id="3" name="Platshållare för innehåll 2">
            <a:extLst>
              <a:ext uri="{FF2B5EF4-FFF2-40B4-BE49-F238E27FC236}">
                <a16:creationId xmlns:a16="http://schemas.microsoft.com/office/drawing/2014/main" id="{3EBF3E19-DAFA-471A-B9FA-6229B337F217}"/>
              </a:ext>
            </a:extLst>
          </p:cNvPr>
          <p:cNvSpPr>
            <a:spLocks noGrp="1"/>
          </p:cNvSpPr>
          <p:nvPr>
            <p:ph sz="half" idx="1"/>
          </p:nvPr>
        </p:nvSpPr>
        <p:spPr>
          <a:xfrm>
            <a:off x="838200" y="1830215"/>
            <a:ext cx="6452937" cy="4351338"/>
          </a:xfrm>
        </p:spPr>
        <p:txBody>
          <a:bodyPr/>
          <a:lstStyle/>
          <a:p>
            <a:pPr marL="0" indent="0">
              <a:buNone/>
            </a:pPr>
            <a:r>
              <a:rPr lang="sv-SE" dirty="0">
                <a:solidFill>
                  <a:schemeClr val="tx1">
                    <a:lumMod val="75000"/>
                    <a:lumOff val="25000"/>
                  </a:schemeClr>
                </a:solidFill>
              </a:rPr>
              <a:t>rdc.karolinska@regionstockholm.se</a:t>
            </a:r>
          </a:p>
        </p:txBody>
      </p:sp>
      <p:pic>
        <p:nvPicPr>
          <p:cNvPr id="6" name="Bildobjekt 5" descr="En bild som visar klocka, tecken, ritning&#10;&#10;Automatiskt genererad beskrivning">
            <a:extLst>
              <a:ext uri="{FF2B5EF4-FFF2-40B4-BE49-F238E27FC236}">
                <a16:creationId xmlns:a16="http://schemas.microsoft.com/office/drawing/2014/main" id="{C8C40D5F-9F6A-49AC-8B97-324BFAC088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826" y="2958275"/>
            <a:ext cx="7799132" cy="3639594"/>
          </a:xfrm>
          <a:prstGeom prst="rect">
            <a:avLst/>
          </a:prstGeom>
        </p:spPr>
      </p:pic>
      <p:sp>
        <p:nvSpPr>
          <p:cNvPr id="7" name="Rektangel 6">
            <a:extLst>
              <a:ext uri="{FF2B5EF4-FFF2-40B4-BE49-F238E27FC236}">
                <a16:creationId xmlns:a16="http://schemas.microsoft.com/office/drawing/2014/main" id="{65376AE1-A7CE-451D-BF0F-A4563981FDEA}"/>
              </a:ext>
            </a:extLst>
          </p:cNvPr>
          <p:cNvSpPr/>
          <p:nvPr/>
        </p:nvSpPr>
        <p:spPr>
          <a:xfrm>
            <a:off x="10484069" y="5675586"/>
            <a:ext cx="1237593" cy="835573"/>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344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3944CD03-3623-4404-8817-40559602EFF7}"/>
              </a:ext>
            </a:extLst>
          </p:cNvPr>
          <p:cNvSpPr>
            <a:spLocks noGrp="1"/>
          </p:cNvSpPr>
          <p:nvPr>
            <p:ph type="body" sz="quarter" idx="11"/>
          </p:nvPr>
        </p:nvSpPr>
        <p:spPr>
          <a:xfrm>
            <a:off x="734086" y="1131323"/>
            <a:ext cx="3932044" cy="2541961"/>
          </a:xfrm>
        </p:spPr>
        <p:txBody>
          <a:bodyPr/>
          <a:lstStyle/>
          <a:p>
            <a:r>
              <a:rPr lang="sv-SE" dirty="0"/>
              <a:t>Hög donationsvilja </a:t>
            </a:r>
          </a:p>
          <a:p>
            <a:r>
              <a:rPr lang="sv-SE" dirty="0"/>
              <a:t>i befolkningen</a:t>
            </a:r>
          </a:p>
        </p:txBody>
      </p:sp>
      <p:sp>
        <p:nvSpPr>
          <p:cNvPr id="4" name="Platshållare för text 3">
            <a:extLst>
              <a:ext uri="{FF2B5EF4-FFF2-40B4-BE49-F238E27FC236}">
                <a16:creationId xmlns:a16="http://schemas.microsoft.com/office/drawing/2014/main" id="{BE765358-7A90-4106-8031-1EA8564171A9}"/>
              </a:ext>
            </a:extLst>
          </p:cNvPr>
          <p:cNvSpPr>
            <a:spLocks noGrp="1"/>
          </p:cNvSpPr>
          <p:nvPr>
            <p:ph type="body" sz="quarter" idx="12"/>
          </p:nvPr>
        </p:nvSpPr>
        <p:spPr>
          <a:xfrm>
            <a:off x="555780" y="3163335"/>
            <a:ext cx="4346418" cy="2541961"/>
          </a:xfrm>
        </p:spPr>
        <p:txBody>
          <a:bodyPr/>
          <a:lstStyle/>
          <a:p>
            <a:r>
              <a:rPr lang="sv-SE" dirty="0"/>
              <a:t>80-85 procent uppger att de önskar donera </a:t>
            </a:r>
          </a:p>
        </p:txBody>
      </p:sp>
      <p:grpSp>
        <p:nvGrpSpPr>
          <p:cNvPr id="13" name="Grupp 12">
            <a:extLst>
              <a:ext uri="{FF2B5EF4-FFF2-40B4-BE49-F238E27FC236}">
                <a16:creationId xmlns:a16="http://schemas.microsoft.com/office/drawing/2014/main" id="{CCBC114C-B734-4637-A299-A19CFBF8F60F}"/>
              </a:ext>
            </a:extLst>
          </p:cNvPr>
          <p:cNvGrpSpPr/>
          <p:nvPr/>
        </p:nvGrpSpPr>
        <p:grpSpPr>
          <a:xfrm>
            <a:off x="7534791" y="1546971"/>
            <a:ext cx="2668465" cy="3304514"/>
            <a:chOff x="6520802" y="1842315"/>
            <a:chExt cx="1687027" cy="2494294"/>
          </a:xfrm>
        </p:grpSpPr>
        <p:pic>
          <p:nvPicPr>
            <p:cNvPr id="8" name="Bild 7" descr="Grupp med människor">
              <a:extLst>
                <a:ext uri="{FF2B5EF4-FFF2-40B4-BE49-F238E27FC236}">
                  <a16:creationId xmlns:a16="http://schemas.microsoft.com/office/drawing/2014/main" id="{7DA21318-092B-4794-BAD4-3E16C6C7E0B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20802" y="2649582"/>
              <a:ext cx="1687027" cy="1687027"/>
            </a:xfrm>
            <a:prstGeom prst="rect">
              <a:avLst/>
            </a:prstGeom>
          </p:spPr>
        </p:pic>
        <p:pic>
          <p:nvPicPr>
            <p:cNvPr id="12" name="Bild 11" descr="Grupp med människor">
              <a:extLst>
                <a:ext uri="{FF2B5EF4-FFF2-40B4-BE49-F238E27FC236}">
                  <a16:creationId xmlns:a16="http://schemas.microsoft.com/office/drawing/2014/main" id="{E1B7074F-8167-4D35-94D3-A5F6C574637A}"/>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r="39942" b="48746"/>
            <a:stretch/>
          </p:blipFill>
          <p:spPr>
            <a:xfrm>
              <a:off x="6646041" y="1842315"/>
              <a:ext cx="1013191" cy="864671"/>
            </a:xfrm>
            <a:prstGeom prst="rect">
              <a:avLst/>
            </a:prstGeom>
          </p:spPr>
        </p:pic>
      </p:grpSp>
      <p:sp>
        <p:nvSpPr>
          <p:cNvPr id="2" name="Ellips 1">
            <a:extLst>
              <a:ext uri="{FF2B5EF4-FFF2-40B4-BE49-F238E27FC236}">
                <a16:creationId xmlns:a16="http://schemas.microsoft.com/office/drawing/2014/main" id="{DC0C260E-6C70-4C72-949B-1EB8ACF67437}"/>
              </a:ext>
            </a:extLst>
          </p:cNvPr>
          <p:cNvSpPr/>
          <p:nvPr/>
        </p:nvSpPr>
        <p:spPr>
          <a:xfrm>
            <a:off x="6970296" y="2667006"/>
            <a:ext cx="3801533" cy="2285996"/>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04515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 name="Bildobjekt 177">
            <a:extLst>
              <a:ext uri="{FF2B5EF4-FFF2-40B4-BE49-F238E27FC236}">
                <a16:creationId xmlns:a16="http://schemas.microsoft.com/office/drawing/2014/main" id="{F1CB54CF-3EBE-4D05-B9E2-EC310F4F1C27}"/>
              </a:ext>
            </a:extLst>
          </p:cNvPr>
          <p:cNvPicPr>
            <a:picLocks noChangeAspect="1"/>
          </p:cNvPicPr>
          <p:nvPr/>
        </p:nvPicPr>
        <p:blipFill>
          <a:blip r:embed="rId3">
            <a:duotone>
              <a:schemeClr val="accent4">
                <a:shade val="45000"/>
                <a:satMod val="135000"/>
              </a:schemeClr>
              <a:prstClr val="white"/>
            </a:duotone>
          </a:blip>
          <a:stretch>
            <a:fillRect/>
          </a:stretch>
        </p:blipFill>
        <p:spPr>
          <a:xfrm>
            <a:off x="2596818" y="1546776"/>
            <a:ext cx="6970515" cy="42817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79" name="Rubrik 1">
            <a:extLst>
              <a:ext uri="{FF2B5EF4-FFF2-40B4-BE49-F238E27FC236}">
                <a16:creationId xmlns:a16="http://schemas.microsoft.com/office/drawing/2014/main" id="{68D6332F-16B3-44BD-B53B-C788BF7A0C93}"/>
              </a:ext>
            </a:extLst>
          </p:cNvPr>
          <p:cNvSpPr>
            <a:spLocks noGrp="1"/>
          </p:cNvSpPr>
          <p:nvPr>
            <p:ph type="title"/>
          </p:nvPr>
        </p:nvSpPr>
        <p:spPr>
          <a:xfrm>
            <a:off x="838200" y="475196"/>
            <a:ext cx="10515600" cy="1325563"/>
          </a:xfrm>
        </p:spPr>
        <p:txBody>
          <a:bodyPr>
            <a:normAutofit/>
          </a:bodyPr>
          <a:lstStyle/>
          <a:p>
            <a:pPr algn="ctr"/>
            <a:r>
              <a:rPr lang="sv-SE" sz="3600" dirty="0"/>
              <a:t>Människor som väntar på organ – ca 800 årligen</a:t>
            </a:r>
          </a:p>
        </p:txBody>
      </p:sp>
    </p:spTree>
    <p:extLst>
      <p:ext uri="{BB962C8B-B14F-4D97-AF65-F5344CB8AC3E}">
        <p14:creationId xmlns:p14="http://schemas.microsoft.com/office/powerpoint/2010/main" val="2974459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text 4">
            <a:extLst>
              <a:ext uri="{FF2B5EF4-FFF2-40B4-BE49-F238E27FC236}">
                <a16:creationId xmlns:a16="http://schemas.microsoft.com/office/drawing/2014/main" id="{ECE0F921-06DA-4795-84ED-08B7883996EF}"/>
              </a:ext>
            </a:extLst>
          </p:cNvPr>
          <p:cNvSpPr>
            <a:spLocks noGrp="1"/>
          </p:cNvSpPr>
          <p:nvPr>
            <p:ph type="body" sz="quarter" idx="10"/>
          </p:nvPr>
        </p:nvSpPr>
        <p:spPr/>
        <p:txBody>
          <a:bodyPr/>
          <a:lstStyle/>
          <a:p>
            <a:r>
              <a:rPr lang="sv-SE" sz="4000" dirty="0"/>
              <a:t>Antal avlidna och donatorer</a:t>
            </a:r>
          </a:p>
        </p:txBody>
      </p:sp>
      <p:graphicFrame>
        <p:nvGraphicFramePr>
          <p:cNvPr id="2" name="Diagram 1">
            <a:extLst>
              <a:ext uri="{FF2B5EF4-FFF2-40B4-BE49-F238E27FC236}">
                <a16:creationId xmlns:a16="http://schemas.microsoft.com/office/drawing/2014/main" id="{0EA0F1E0-7D45-4449-8478-FAC316D2682E}"/>
              </a:ext>
            </a:extLst>
          </p:cNvPr>
          <p:cNvGraphicFramePr/>
          <p:nvPr>
            <p:extLst>
              <p:ext uri="{D42A27DB-BD31-4B8C-83A1-F6EECF244321}">
                <p14:modId xmlns:p14="http://schemas.microsoft.com/office/powerpoint/2010/main" val="2138385895"/>
              </p:ext>
            </p:extLst>
          </p:nvPr>
        </p:nvGraphicFramePr>
        <p:xfrm>
          <a:off x="5536958" y="1969830"/>
          <a:ext cx="4913327" cy="3608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3654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4F228C9-A6AF-426C-ACAC-B7790EF4F7E9}"/>
              </a:ext>
            </a:extLst>
          </p:cNvPr>
          <p:cNvSpPr>
            <a:spLocks noGrp="1"/>
          </p:cNvSpPr>
          <p:nvPr>
            <p:ph type="body" sz="quarter" idx="11"/>
          </p:nvPr>
        </p:nvSpPr>
        <p:spPr>
          <a:xfrm>
            <a:off x="734086" y="1197711"/>
            <a:ext cx="3932044" cy="2541961"/>
          </a:xfrm>
        </p:spPr>
        <p:txBody>
          <a:bodyPr/>
          <a:lstStyle/>
          <a:p>
            <a:r>
              <a:rPr lang="sv-SE" dirty="0"/>
              <a:t>Donation</a:t>
            </a:r>
          </a:p>
        </p:txBody>
      </p:sp>
      <p:sp>
        <p:nvSpPr>
          <p:cNvPr id="4" name="Platshållare för text 3">
            <a:extLst>
              <a:ext uri="{FF2B5EF4-FFF2-40B4-BE49-F238E27FC236}">
                <a16:creationId xmlns:a16="http://schemas.microsoft.com/office/drawing/2014/main" id="{48CD6B44-73A9-493D-9165-B30AEC102678}"/>
              </a:ext>
            </a:extLst>
          </p:cNvPr>
          <p:cNvSpPr>
            <a:spLocks noGrp="1"/>
          </p:cNvSpPr>
          <p:nvPr>
            <p:ph type="body" sz="quarter" idx="12"/>
          </p:nvPr>
        </p:nvSpPr>
        <p:spPr>
          <a:xfrm>
            <a:off x="725115" y="3167617"/>
            <a:ext cx="3932044" cy="2541961"/>
          </a:xfrm>
        </p:spPr>
        <p:txBody>
          <a:bodyPr/>
          <a:lstStyle/>
          <a:p>
            <a:r>
              <a:rPr lang="sv-SE" dirty="0"/>
              <a:t>Ett viktigt ansvar för sjukvården</a:t>
            </a:r>
          </a:p>
        </p:txBody>
      </p:sp>
      <p:pic>
        <p:nvPicPr>
          <p:cNvPr id="8" name="Bild 7" descr="Inlagd patient">
            <a:extLst>
              <a:ext uri="{FF2B5EF4-FFF2-40B4-BE49-F238E27FC236}">
                <a16:creationId xmlns:a16="http://schemas.microsoft.com/office/drawing/2014/main" id="{342B2493-542D-40B7-B197-3D5F3AD588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16985" y="933258"/>
            <a:ext cx="4709311" cy="4709311"/>
          </a:xfrm>
          <a:prstGeom prst="rect">
            <a:avLst/>
          </a:prstGeom>
        </p:spPr>
      </p:pic>
    </p:spTree>
    <p:extLst>
      <p:ext uri="{BB962C8B-B14F-4D97-AF65-F5344CB8AC3E}">
        <p14:creationId xmlns:p14="http://schemas.microsoft.com/office/powerpoint/2010/main" val="2526175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C8882813-908E-4132-8188-8E229014EBFB}"/>
              </a:ext>
            </a:extLst>
          </p:cNvPr>
          <p:cNvSpPr>
            <a:spLocks noGrp="1"/>
          </p:cNvSpPr>
          <p:nvPr>
            <p:ph type="body" sz="quarter" idx="11"/>
          </p:nvPr>
        </p:nvSpPr>
        <p:spPr>
          <a:xfrm>
            <a:off x="734086" y="1152444"/>
            <a:ext cx="3932044" cy="2541961"/>
          </a:xfrm>
        </p:spPr>
        <p:txBody>
          <a:bodyPr/>
          <a:lstStyle/>
          <a:p>
            <a:r>
              <a:rPr lang="sv-SE" dirty="0"/>
              <a:t>Viktigt att göra sin </a:t>
            </a:r>
          </a:p>
          <a:p>
            <a:r>
              <a:rPr lang="sv-SE" dirty="0"/>
              <a:t>vilja känd</a:t>
            </a:r>
          </a:p>
        </p:txBody>
      </p:sp>
      <p:sp>
        <p:nvSpPr>
          <p:cNvPr id="4" name="Platshållare för text 3">
            <a:extLst>
              <a:ext uri="{FF2B5EF4-FFF2-40B4-BE49-F238E27FC236}">
                <a16:creationId xmlns:a16="http://schemas.microsoft.com/office/drawing/2014/main" id="{C09B3AB2-AA88-44E1-AEA8-9A0E9246A3D1}"/>
              </a:ext>
            </a:extLst>
          </p:cNvPr>
          <p:cNvSpPr>
            <a:spLocks noGrp="1"/>
          </p:cNvSpPr>
          <p:nvPr>
            <p:ph type="body" sz="quarter" idx="12"/>
          </p:nvPr>
        </p:nvSpPr>
        <p:spPr>
          <a:xfrm>
            <a:off x="725115" y="3240041"/>
            <a:ext cx="3932044" cy="2541961"/>
          </a:xfrm>
        </p:spPr>
        <p:txBody>
          <a:bodyPr/>
          <a:lstStyle/>
          <a:p>
            <a:r>
              <a:rPr lang="sv-SE" dirty="0"/>
              <a:t>Donationsregistret eller bara berätta för någon…</a:t>
            </a:r>
          </a:p>
        </p:txBody>
      </p:sp>
      <p:pic>
        <p:nvPicPr>
          <p:cNvPr id="6" name="Bild 5" descr="Internet">
            <a:extLst>
              <a:ext uri="{FF2B5EF4-FFF2-40B4-BE49-F238E27FC236}">
                <a16:creationId xmlns:a16="http://schemas.microsoft.com/office/drawing/2014/main" id="{CF9D43DB-D062-4AA1-B6E0-99E634410C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46820" y="2942375"/>
            <a:ext cx="2624752" cy="2624752"/>
          </a:xfrm>
          <a:prstGeom prst="rect">
            <a:avLst/>
          </a:prstGeom>
        </p:spPr>
      </p:pic>
      <p:pic>
        <p:nvPicPr>
          <p:cNvPr id="8" name="Bild 7" descr="Cykel med människor">
            <a:extLst>
              <a:ext uri="{FF2B5EF4-FFF2-40B4-BE49-F238E27FC236}">
                <a16:creationId xmlns:a16="http://schemas.microsoft.com/office/drawing/2014/main" id="{DF265C6F-503A-4D2D-B03B-4E6416E04DD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37761" y="1179213"/>
            <a:ext cx="2903899" cy="2903899"/>
          </a:xfrm>
          <a:prstGeom prst="rect">
            <a:avLst/>
          </a:prstGeom>
        </p:spPr>
      </p:pic>
    </p:spTree>
    <p:extLst>
      <p:ext uri="{BB962C8B-B14F-4D97-AF65-F5344CB8AC3E}">
        <p14:creationId xmlns:p14="http://schemas.microsoft.com/office/powerpoint/2010/main" val="4099410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4F228C9-A6AF-426C-ACAC-B7790EF4F7E9}"/>
              </a:ext>
            </a:extLst>
          </p:cNvPr>
          <p:cNvSpPr>
            <a:spLocks noGrp="1"/>
          </p:cNvSpPr>
          <p:nvPr>
            <p:ph type="body" sz="quarter" idx="11"/>
          </p:nvPr>
        </p:nvSpPr>
        <p:spPr>
          <a:xfrm>
            <a:off x="734086" y="1197711"/>
            <a:ext cx="3932044" cy="2541961"/>
          </a:xfrm>
        </p:spPr>
        <p:txBody>
          <a:bodyPr/>
          <a:lstStyle/>
          <a:p>
            <a:r>
              <a:rPr lang="sv-SE" dirty="0"/>
              <a:t>Religion</a:t>
            </a:r>
          </a:p>
        </p:txBody>
      </p:sp>
      <p:sp>
        <p:nvSpPr>
          <p:cNvPr id="4" name="Platshållare för text 3">
            <a:extLst>
              <a:ext uri="{FF2B5EF4-FFF2-40B4-BE49-F238E27FC236}">
                <a16:creationId xmlns:a16="http://schemas.microsoft.com/office/drawing/2014/main" id="{48CD6B44-73A9-493D-9165-B30AEC102678}"/>
              </a:ext>
            </a:extLst>
          </p:cNvPr>
          <p:cNvSpPr>
            <a:spLocks noGrp="1"/>
          </p:cNvSpPr>
          <p:nvPr>
            <p:ph type="body" sz="quarter" idx="12"/>
          </p:nvPr>
        </p:nvSpPr>
        <p:spPr>
          <a:xfrm>
            <a:off x="725115" y="3167617"/>
            <a:ext cx="3932044" cy="2541961"/>
          </a:xfrm>
        </p:spPr>
        <p:txBody>
          <a:bodyPr/>
          <a:lstStyle/>
          <a:p>
            <a:r>
              <a:rPr lang="sv-SE" dirty="0"/>
              <a:t>Stöd för donation</a:t>
            </a:r>
          </a:p>
        </p:txBody>
      </p:sp>
      <p:pic>
        <p:nvPicPr>
          <p:cNvPr id="5" name="Bild 4" descr="Jordbruk">
            <a:extLst>
              <a:ext uri="{FF2B5EF4-FFF2-40B4-BE49-F238E27FC236}">
                <a16:creationId xmlns:a16="http://schemas.microsoft.com/office/drawing/2014/main" id="{0172ABDA-03DC-4EF1-B4D0-10FA1139BC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87353" y="1177705"/>
            <a:ext cx="3921659" cy="3921659"/>
          </a:xfrm>
          <a:prstGeom prst="rect">
            <a:avLst/>
          </a:prstGeom>
        </p:spPr>
      </p:pic>
    </p:spTree>
    <p:extLst>
      <p:ext uri="{BB962C8B-B14F-4D97-AF65-F5344CB8AC3E}">
        <p14:creationId xmlns:p14="http://schemas.microsoft.com/office/powerpoint/2010/main" val="504900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innehåll 6" descr="Hjärtorgan kontur">
            <a:extLst>
              <a:ext uri="{FF2B5EF4-FFF2-40B4-BE49-F238E27FC236}">
                <a16:creationId xmlns:a16="http://schemas.microsoft.com/office/drawing/2014/main" id="{A60724C8-79B5-FAC1-4517-8A0F64D36B65}"/>
              </a:ext>
            </a:extLst>
          </p:cNvPr>
          <p:cNvPicPr>
            <a:picLocks noGrp="1" noChangeAspect="1"/>
          </p:cNvPicPr>
          <p:nvPr>
            <p:ph idx="1"/>
          </p:nvPr>
        </p:nvPicPr>
        <p:blipFill>
          <a:blip r:embed="rId3">
            <a:extLst>
              <a:ext uri="{96DAC541-7B7A-43D3-8B79-37D633B846F1}">
                <asvg:svgBlip xmlns:asvg="http://schemas.microsoft.com/office/drawing/2016/SVG/main" r:embed="rId4"/>
              </a:ext>
            </a:extLst>
          </a:blip>
          <a:stretch>
            <a:fillRect/>
          </a:stretch>
        </p:blipFill>
        <p:spPr/>
      </p:pic>
      <p:pic>
        <p:nvPicPr>
          <p:cNvPr id="4" name="Bildobjekt 3">
            <a:extLst>
              <a:ext uri="{FF2B5EF4-FFF2-40B4-BE49-F238E27FC236}">
                <a16:creationId xmlns:a16="http://schemas.microsoft.com/office/drawing/2014/main" id="{3B4A1DA3-72BF-7FF2-AE6E-81B07A5DB8BA}"/>
              </a:ext>
            </a:extLst>
          </p:cNvPr>
          <p:cNvPicPr>
            <a:picLocks noChangeAspect="1"/>
          </p:cNvPicPr>
          <p:nvPr/>
        </p:nvPicPr>
        <p:blipFill>
          <a:blip r:embed="rId5"/>
          <a:stretch>
            <a:fillRect/>
          </a:stretch>
        </p:blipFill>
        <p:spPr>
          <a:xfrm>
            <a:off x="283066" y="1936908"/>
            <a:ext cx="2755631" cy="2700762"/>
          </a:xfrm>
          <a:prstGeom prst="rect">
            <a:avLst/>
          </a:prstGeom>
        </p:spPr>
      </p:pic>
      <p:pic>
        <p:nvPicPr>
          <p:cNvPr id="5" name="Bild 4" descr="Inlagd patient kontur">
            <a:extLst>
              <a:ext uri="{FF2B5EF4-FFF2-40B4-BE49-F238E27FC236}">
                <a16:creationId xmlns:a16="http://schemas.microsoft.com/office/drawing/2014/main" id="{52D3ED19-60ED-5528-3035-D0AAEA5BF80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52354" y="2574012"/>
            <a:ext cx="1531393" cy="1531393"/>
          </a:xfrm>
          <a:prstGeom prst="rect">
            <a:avLst/>
          </a:prstGeom>
        </p:spPr>
      </p:pic>
      <p:pic>
        <p:nvPicPr>
          <p:cNvPr id="12" name="Bildobjekt 11">
            <a:extLst>
              <a:ext uri="{FF2B5EF4-FFF2-40B4-BE49-F238E27FC236}">
                <a16:creationId xmlns:a16="http://schemas.microsoft.com/office/drawing/2014/main" id="{E60D09F4-742E-CAAD-F53F-2E0A19176E47}"/>
              </a:ext>
            </a:extLst>
          </p:cNvPr>
          <p:cNvPicPr>
            <a:picLocks noChangeAspect="1"/>
          </p:cNvPicPr>
          <p:nvPr/>
        </p:nvPicPr>
        <p:blipFill>
          <a:blip r:embed="rId5"/>
          <a:stretch>
            <a:fillRect/>
          </a:stretch>
        </p:blipFill>
        <p:spPr>
          <a:xfrm>
            <a:off x="8757561" y="1963944"/>
            <a:ext cx="2755631" cy="2700762"/>
          </a:xfrm>
          <a:prstGeom prst="rect">
            <a:avLst/>
          </a:prstGeom>
        </p:spPr>
      </p:pic>
      <p:pic>
        <p:nvPicPr>
          <p:cNvPr id="14" name="Bild 13" descr="Njurar kontur">
            <a:extLst>
              <a:ext uri="{FF2B5EF4-FFF2-40B4-BE49-F238E27FC236}">
                <a16:creationId xmlns:a16="http://schemas.microsoft.com/office/drawing/2014/main" id="{05DE9191-F4FE-3111-EB11-53875CD6331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565268" y="2198132"/>
            <a:ext cx="1100507" cy="1100507"/>
          </a:xfrm>
          <a:prstGeom prst="rect">
            <a:avLst/>
          </a:prstGeom>
        </p:spPr>
      </p:pic>
      <p:pic>
        <p:nvPicPr>
          <p:cNvPr id="22" name="Bild 21" descr="Hjärtorgan kontur">
            <a:extLst>
              <a:ext uri="{FF2B5EF4-FFF2-40B4-BE49-F238E27FC236}">
                <a16:creationId xmlns:a16="http://schemas.microsoft.com/office/drawing/2014/main" id="{CAB4A82C-4557-0F50-2839-892A0799B6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51995" y="3080611"/>
            <a:ext cx="1068708" cy="1068708"/>
          </a:xfrm>
          <a:prstGeom prst="rect">
            <a:avLst/>
          </a:prstGeom>
        </p:spPr>
      </p:pic>
      <p:pic>
        <p:nvPicPr>
          <p:cNvPr id="24" name="Bild 23" descr="Lungor kontur">
            <a:extLst>
              <a:ext uri="{FF2B5EF4-FFF2-40B4-BE49-F238E27FC236}">
                <a16:creationId xmlns:a16="http://schemas.microsoft.com/office/drawing/2014/main" id="{E4EE10EA-D1C3-B485-3B8D-8D7C05254ED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091376" y="2976906"/>
            <a:ext cx="1186774" cy="1186774"/>
          </a:xfrm>
          <a:prstGeom prst="rect">
            <a:avLst/>
          </a:prstGeom>
        </p:spPr>
      </p:pic>
      <p:sp>
        <p:nvSpPr>
          <p:cNvPr id="26" name="Pratbubbla: rektangel med rundade hörn 25">
            <a:extLst>
              <a:ext uri="{FF2B5EF4-FFF2-40B4-BE49-F238E27FC236}">
                <a16:creationId xmlns:a16="http://schemas.microsoft.com/office/drawing/2014/main" id="{69E5B6CE-12A3-2CA8-42AA-69D58E9439E9}"/>
              </a:ext>
            </a:extLst>
          </p:cNvPr>
          <p:cNvSpPr/>
          <p:nvPr/>
        </p:nvSpPr>
        <p:spPr>
          <a:xfrm>
            <a:off x="1304504" y="588659"/>
            <a:ext cx="2851947" cy="654519"/>
          </a:xfrm>
          <a:prstGeom prst="wedgeRoundRectCallout">
            <a:avLst>
              <a:gd name="adj1" fmla="val 70623"/>
              <a:gd name="adj2" fmla="val 58556"/>
              <a:gd name="adj3" fmla="val 16667"/>
            </a:avLst>
          </a:prstGeom>
          <a:solidFill>
            <a:srgbClr val="00ADD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Calibri"/>
              </a:rPr>
              <a:t>Lag (1995:831) om transplantation </a:t>
            </a:r>
            <a:r>
              <a:rPr kumimoji="0" lang="sv-SE" sz="1600" b="1" i="0" u="none" strike="noStrike" kern="1200" cap="none" spc="0" normalizeH="0" baseline="0" noProof="0" dirty="0" err="1">
                <a:ln>
                  <a:noFill/>
                </a:ln>
                <a:solidFill>
                  <a:prstClr val="black">
                    <a:lumMod val="85000"/>
                    <a:lumOff val="15000"/>
                  </a:prstClr>
                </a:solidFill>
                <a:effectLst/>
                <a:uLnTx/>
                <a:uFillTx/>
                <a:latin typeface="Calibri" panose="020F0502020204030204"/>
                <a:ea typeface="+mn-ea"/>
                <a:cs typeface="Calibri"/>
              </a:rPr>
              <a:t>m.m</a:t>
            </a: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Calibri"/>
              </a:rPr>
              <a:t>.</a:t>
            </a:r>
            <a:endParaRPr kumimoji="0" lang="sv-SE"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Calibri"/>
            </a:endParaRPr>
          </a:p>
        </p:txBody>
      </p:sp>
      <p:sp>
        <p:nvSpPr>
          <p:cNvPr id="27" name="Rubrik 26">
            <a:extLst>
              <a:ext uri="{FF2B5EF4-FFF2-40B4-BE49-F238E27FC236}">
                <a16:creationId xmlns:a16="http://schemas.microsoft.com/office/drawing/2014/main" id="{9427AA98-9AA3-141C-0014-E92074C03B1D}"/>
              </a:ext>
            </a:extLst>
          </p:cNvPr>
          <p:cNvSpPr>
            <a:spLocks noGrp="1"/>
          </p:cNvSpPr>
          <p:nvPr>
            <p:ph type="title"/>
          </p:nvPr>
        </p:nvSpPr>
        <p:spPr>
          <a:xfrm>
            <a:off x="4297512" y="4637670"/>
            <a:ext cx="2524517" cy="837481"/>
          </a:xfrm>
          <a:prstGeom prst="wedgeRoundRectCallout">
            <a:avLst>
              <a:gd name="adj1" fmla="val 39741"/>
              <a:gd name="adj2" fmla="val -94493"/>
              <a:gd name="adj3" fmla="val 16667"/>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rPr>
              <a:t>Hälso- och sjukvårdslagen (1982:763)</a:t>
            </a:r>
          </a:p>
        </p:txBody>
      </p:sp>
      <p:sp>
        <p:nvSpPr>
          <p:cNvPr id="28" name="Pratbubbla: rektangel med rundade hörn 27">
            <a:extLst>
              <a:ext uri="{FF2B5EF4-FFF2-40B4-BE49-F238E27FC236}">
                <a16:creationId xmlns:a16="http://schemas.microsoft.com/office/drawing/2014/main" id="{778AA0CD-770C-ECC7-1846-85861B2D7987}"/>
              </a:ext>
            </a:extLst>
          </p:cNvPr>
          <p:cNvSpPr/>
          <p:nvPr/>
        </p:nvSpPr>
        <p:spPr>
          <a:xfrm>
            <a:off x="507600" y="5172271"/>
            <a:ext cx="2817538" cy="905129"/>
          </a:xfrm>
          <a:prstGeom prst="wedgeRoundRectCallout">
            <a:avLst>
              <a:gd name="adj1" fmla="val 72527"/>
              <a:gd name="adj2" fmla="val -48050"/>
              <a:gd name="adj3" fmla="val 16667"/>
            </a:avLst>
          </a:prstGeom>
          <a:solidFill>
            <a:srgbClr val="45AC34">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rPr>
              <a:t>SOSFS 2009:30 - om donation och tillvaratagande av vävnader och celler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endParaRPr>
          </a:p>
        </p:txBody>
      </p:sp>
      <p:sp>
        <p:nvSpPr>
          <p:cNvPr id="29" name="Pratbubbla: rektangel med rundade hörn 28">
            <a:extLst>
              <a:ext uri="{FF2B5EF4-FFF2-40B4-BE49-F238E27FC236}">
                <a16:creationId xmlns:a16="http://schemas.microsoft.com/office/drawing/2014/main" id="{EFD7C4D3-7E58-B251-F12C-DE07A85B64D7}"/>
              </a:ext>
            </a:extLst>
          </p:cNvPr>
          <p:cNvSpPr/>
          <p:nvPr/>
        </p:nvSpPr>
        <p:spPr>
          <a:xfrm>
            <a:off x="7236443" y="478666"/>
            <a:ext cx="2684260" cy="910601"/>
          </a:xfrm>
          <a:prstGeom prst="wedgeRoundRectCallout">
            <a:avLst>
              <a:gd name="adj1" fmla="val -76099"/>
              <a:gd name="adj2" fmla="val 88879"/>
              <a:gd name="adj3" fmla="val 16667"/>
            </a:avLst>
          </a:prstGeom>
          <a:solidFill>
            <a:srgbClr val="95C11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rPr>
              <a:t>SOSFS 2012:14- hantering av mänskliga organ avsedda för transplantation</a:t>
            </a:r>
          </a:p>
        </p:txBody>
      </p:sp>
      <p:sp>
        <p:nvSpPr>
          <p:cNvPr id="30" name="Pratbubbla: rektangel med rundade hörn 29">
            <a:extLst>
              <a:ext uri="{FF2B5EF4-FFF2-40B4-BE49-F238E27FC236}">
                <a16:creationId xmlns:a16="http://schemas.microsoft.com/office/drawing/2014/main" id="{282A00D0-5286-4F94-DFC6-A29B6EBFC885}"/>
              </a:ext>
            </a:extLst>
          </p:cNvPr>
          <p:cNvSpPr/>
          <p:nvPr/>
        </p:nvSpPr>
        <p:spPr>
          <a:xfrm>
            <a:off x="8126104" y="5208013"/>
            <a:ext cx="2356704" cy="666762"/>
          </a:xfrm>
          <a:prstGeom prst="wedgeRoundRectCallout">
            <a:avLst>
              <a:gd name="adj1" fmla="val -96216"/>
              <a:gd name="adj2" fmla="val -73513"/>
              <a:gd name="adj3" fmla="val 16667"/>
            </a:avLst>
          </a:prstGeom>
          <a:solidFill>
            <a:srgbClr val="00ADD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Calibri"/>
              </a:rPr>
              <a:t>Förordning 2018:307 om donationsregistret</a:t>
            </a:r>
          </a:p>
        </p:txBody>
      </p:sp>
      <p:sp>
        <p:nvSpPr>
          <p:cNvPr id="6" name="Rektangel 5">
            <a:extLst>
              <a:ext uri="{FF2B5EF4-FFF2-40B4-BE49-F238E27FC236}">
                <a16:creationId xmlns:a16="http://schemas.microsoft.com/office/drawing/2014/main" id="{85B55022-767A-09EE-D76F-E40ED12E9102}"/>
              </a:ext>
            </a:extLst>
          </p:cNvPr>
          <p:cNvSpPr/>
          <p:nvPr/>
        </p:nvSpPr>
        <p:spPr>
          <a:xfrm>
            <a:off x="2875547" y="2976906"/>
            <a:ext cx="1142015" cy="756698"/>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sv-SE"/>
          </a:p>
        </p:txBody>
      </p:sp>
      <p:sp>
        <p:nvSpPr>
          <p:cNvPr id="2" name="textruta 1">
            <a:extLst>
              <a:ext uri="{FF2B5EF4-FFF2-40B4-BE49-F238E27FC236}">
                <a16:creationId xmlns:a16="http://schemas.microsoft.com/office/drawing/2014/main" id="{A589348C-06E8-78C1-EAE4-26B8AA04679A}"/>
              </a:ext>
            </a:extLst>
          </p:cNvPr>
          <p:cNvSpPr txBox="1"/>
          <p:nvPr/>
        </p:nvSpPr>
        <p:spPr>
          <a:xfrm>
            <a:off x="1184533" y="2275148"/>
            <a:ext cx="1691014" cy="461665"/>
          </a:xfrm>
          <a:prstGeom prst="rect">
            <a:avLst/>
          </a:prstGeom>
          <a:noFill/>
        </p:spPr>
        <p:txBody>
          <a:bodyPr wrap="square" rtlCol="0">
            <a:spAutoFit/>
          </a:bodyPr>
          <a:lstStyle/>
          <a:p>
            <a:pPr algn="ctr"/>
            <a:r>
              <a:rPr lang="sv-SE" sz="2400" b="1" dirty="0">
                <a:solidFill>
                  <a:srgbClr val="C00000"/>
                </a:solidFill>
              </a:rPr>
              <a:t>Akuten</a:t>
            </a:r>
          </a:p>
        </p:txBody>
      </p:sp>
      <p:sp>
        <p:nvSpPr>
          <p:cNvPr id="3" name="Flödesschema: Koppling 2">
            <a:extLst>
              <a:ext uri="{FF2B5EF4-FFF2-40B4-BE49-F238E27FC236}">
                <a16:creationId xmlns:a16="http://schemas.microsoft.com/office/drawing/2014/main" id="{60E1113E-BB4A-2534-5804-014D0F03D867}"/>
              </a:ext>
            </a:extLst>
          </p:cNvPr>
          <p:cNvSpPr/>
          <p:nvPr/>
        </p:nvSpPr>
        <p:spPr>
          <a:xfrm>
            <a:off x="605704" y="1936908"/>
            <a:ext cx="2755631" cy="2673726"/>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Pil: höger 24">
            <a:extLst>
              <a:ext uri="{FF2B5EF4-FFF2-40B4-BE49-F238E27FC236}">
                <a16:creationId xmlns:a16="http://schemas.microsoft.com/office/drawing/2014/main" id="{44FF2916-F648-4C22-2E44-602762514978}"/>
              </a:ext>
            </a:extLst>
          </p:cNvPr>
          <p:cNvSpPr/>
          <p:nvPr/>
        </p:nvSpPr>
        <p:spPr>
          <a:xfrm>
            <a:off x="3543381" y="2961359"/>
            <a:ext cx="4993559" cy="756698"/>
          </a:xfrm>
          <a:prstGeom prst="rightArrow">
            <a:avLst/>
          </a:prstGeom>
          <a:solidFill>
            <a:schemeClr val="accent1">
              <a:lumMod val="25000"/>
              <a:lumOff val="7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75586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Lst>
  </p:timing>
</p:sld>
</file>

<file path=ppt/theme/theme1.xml><?xml version="1.0" encoding="utf-8"?>
<a:theme xmlns:a="http://schemas.openxmlformats.org/drawingml/2006/main" name="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UNKT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UBRIK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FOTO STOR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FOTO &amp; TEX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DIAGRAM">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OM 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Anpassad formgivning">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BE0364020408AD45841B8CE6BA318243" ma:contentTypeVersion="13" ma:contentTypeDescription="Skapa ett nytt dokument." ma:contentTypeScope="" ma:versionID="6ab0f2ad700e9cf2bbb67e7d01593935">
  <xsd:schema xmlns:xsd="http://www.w3.org/2001/XMLSchema" xmlns:xs="http://www.w3.org/2001/XMLSchema" xmlns:p="http://schemas.microsoft.com/office/2006/metadata/properties" xmlns:ns3="8a1dde71-5e8f-4501-bf67-5fdb045c5dd8" xmlns:ns4="269f3ba9-f5b2-4163-b6e7-9ee9e1314a5c" targetNamespace="http://schemas.microsoft.com/office/2006/metadata/properties" ma:root="true" ma:fieldsID="006f4d4be4e5e28a0745b0ab4ee3dc5e" ns3:_="" ns4:_="">
    <xsd:import namespace="8a1dde71-5e8f-4501-bf67-5fdb045c5dd8"/>
    <xsd:import namespace="269f3ba9-f5b2-4163-b6e7-9ee9e1314a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dde71-5e8f-4501-bf67-5fdb045c5dd8"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f3ba9-f5b2-4163-b6e7-9ee9e1314a5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76B877-98FE-47C3-A15C-32D6AF860361}">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269f3ba9-f5b2-4163-b6e7-9ee9e1314a5c"/>
    <ds:schemaRef ds:uri="http://purl.org/dc/elements/1.1/"/>
    <ds:schemaRef ds:uri="8a1dde71-5e8f-4501-bf67-5fdb045c5dd8"/>
    <ds:schemaRef ds:uri="http://www.w3.org/XML/1998/namespace"/>
    <ds:schemaRef ds:uri="http://purl.org/dc/dcmitype/"/>
  </ds:schemaRefs>
</ds:datastoreItem>
</file>

<file path=customXml/itemProps2.xml><?xml version="1.0" encoding="utf-8"?>
<ds:datastoreItem xmlns:ds="http://schemas.openxmlformats.org/officeDocument/2006/customXml" ds:itemID="{744014BA-1427-4C3C-830A-509D85EA2B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1dde71-5e8f-4501-bf67-5fdb045c5dd8"/>
    <ds:schemaRef ds:uri="269f3ba9-f5b2-4163-b6e7-9ee9e1314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2C9D81-CDEE-42A5-A100-D002B84446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2311</TotalTime>
  <Words>2095</Words>
  <Application>Microsoft Office PowerPoint</Application>
  <PresentationFormat>Bredbild</PresentationFormat>
  <Paragraphs>147</Paragraphs>
  <Slides>20</Slides>
  <Notes>20</Notes>
  <HiddenSlides>0</HiddenSlides>
  <MMClips>0</MMClips>
  <ScaleCrop>false</ScaleCrop>
  <HeadingPairs>
    <vt:vector size="6" baseType="variant">
      <vt:variant>
        <vt:lpstr>Använt teckensnitt</vt:lpstr>
      </vt:variant>
      <vt:variant>
        <vt:i4>6</vt:i4>
      </vt:variant>
      <vt:variant>
        <vt:lpstr>Tema</vt:lpstr>
      </vt:variant>
      <vt:variant>
        <vt:i4>8</vt:i4>
      </vt:variant>
      <vt:variant>
        <vt:lpstr>Bildrubriker</vt:lpstr>
      </vt:variant>
      <vt:variant>
        <vt:i4>20</vt:i4>
      </vt:variant>
    </vt:vector>
  </HeadingPairs>
  <TitlesOfParts>
    <vt:vector size="34" baseType="lpstr">
      <vt:lpstr>Arial</vt:lpstr>
      <vt:lpstr>Calibri</vt:lpstr>
      <vt:lpstr>Calibri Light</vt:lpstr>
      <vt:lpstr>Tw Cen MT</vt:lpstr>
      <vt:lpstr>Verdana</vt:lpstr>
      <vt:lpstr>Wingdings</vt:lpstr>
      <vt:lpstr>FÖRSÄTTSBILDER</vt:lpstr>
      <vt:lpstr>PUNKTER</vt:lpstr>
      <vt:lpstr>RUBRIKER</vt:lpstr>
      <vt:lpstr>FOTO STORT</vt:lpstr>
      <vt:lpstr>FOTO &amp; TEXT</vt:lpstr>
      <vt:lpstr>DIAGRAM</vt:lpstr>
      <vt:lpstr>TOM BILD</vt:lpstr>
      <vt:lpstr>Anpassad formgivning</vt:lpstr>
      <vt:lpstr>PowerPoint-presentation</vt:lpstr>
      <vt:lpstr>PowerPoint-presentation</vt:lpstr>
      <vt:lpstr>PowerPoint-presentation</vt:lpstr>
      <vt:lpstr>Människor som väntar på organ – ca 800 årligen</vt:lpstr>
      <vt:lpstr>PowerPoint-presentation</vt:lpstr>
      <vt:lpstr>PowerPoint-presentation</vt:lpstr>
      <vt:lpstr>PowerPoint-presentation</vt:lpstr>
      <vt:lpstr>PowerPoint-presentation</vt:lpstr>
      <vt:lpstr>Hälso- och sjukvårdslagen (1982:763)</vt:lpstr>
      <vt:lpstr>PowerPoint-presentation</vt:lpstr>
      <vt:lpstr>PowerPoint-presentation</vt:lpstr>
      <vt:lpstr>PowerPoint-presentation</vt:lpstr>
      <vt:lpstr>PowerPoint-presentation</vt:lpstr>
      <vt:lpstr>PowerPoint-presentation</vt:lpstr>
      <vt:lpstr>Vad kan man donera</vt:lpstr>
      <vt:lpstr>Vad har orsakat donatorernas död?</vt:lpstr>
      <vt:lpstr>Övergripande organisation</vt:lpstr>
      <vt:lpstr>PowerPoint-presentation</vt:lpstr>
      <vt:lpstr>PowerPoint-presentation</vt:lpstr>
      <vt:lpstr>För frågor – kontakta gärna oss på: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Linda Gyllström Krekula</dc:creator>
  <cp:lastModifiedBy>Camila Masi</cp:lastModifiedBy>
  <cp:revision>150</cp:revision>
  <dcterms:created xsi:type="dcterms:W3CDTF">2020-06-04T07:02:12Z</dcterms:created>
  <dcterms:modified xsi:type="dcterms:W3CDTF">2025-04-07T12:35:07Z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0x010100BE0364020408AD45841B8CE6BA318243</vt:lpwstr>
  </property>
</Properties>
</file>